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47" r:id="rId2"/>
    <p:sldId id="369" r:id="rId3"/>
    <p:sldId id="365" r:id="rId4"/>
    <p:sldId id="349" r:id="rId5"/>
    <p:sldId id="372" r:id="rId6"/>
    <p:sldId id="371" r:id="rId7"/>
    <p:sldId id="348" r:id="rId8"/>
    <p:sldId id="350" r:id="rId9"/>
    <p:sldId id="362" r:id="rId10"/>
    <p:sldId id="375" r:id="rId11"/>
    <p:sldId id="352" r:id="rId12"/>
    <p:sldId id="376" r:id="rId13"/>
    <p:sldId id="370" r:id="rId14"/>
    <p:sldId id="355" r:id="rId15"/>
    <p:sldId id="373" r:id="rId16"/>
    <p:sldId id="379" r:id="rId17"/>
    <p:sldId id="380" r:id="rId18"/>
    <p:sldId id="257" r:id="rId19"/>
    <p:sldId id="377" r:id="rId20"/>
    <p:sldId id="381" r:id="rId21"/>
    <p:sldId id="368" r:id="rId22"/>
    <p:sldId id="358" r:id="rId23"/>
  </p:sldIdLst>
  <p:sldSz cx="12192000" cy="6858000"/>
  <p:notesSz cx="6858000" cy="9144000"/>
  <p:defaultTextStyle>
    <a:defPPr>
      <a:defRPr lang="es-C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CC0099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6" autoAdjust="0"/>
    <p:restoredTop sz="95701"/>
  </p:normalViewPr>
  <p:slideViewPr>
    <p:cSldViewPr snapToGrid="0" snapToObjects="1">
      <p:cViewPr varScale="1">
        <p:scale>
          <a:sx n="100" d="100"/>
          <a:sy n="100" d="100"/>
        </p:scale>
        <p:origin x="160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8535CE2-54FB-41BD-AD86-4B0A12F2E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2509E-7FBE-4868-890D-DCFF8E34949C}" type="datetimeFigureOut">
              <a:rPr lang="es-CL"/>
              <a:pPr>
                <a:defRPr/>
              </a:pPr>
              <a:t>06-04-20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497CD3-1E86-4448-9B37-E4CB1AD11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B23C3A-1B3B-4651-8C61-769582C37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C3B7C-C1F1-498B-B2A0-829AE96B911A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163704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1B682D-F372-4587-ABD2-81B8BDBD5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3C9C3-ED0C-4340-B502-6B054402CEEA}" type="datetimeFigureOut">
              <a:rPr lang="es-CL"/>
              <a:pPr>
                <a:defRPr/>
              </a:pPr>
              <a:t>06-04-20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59962A-E7FB-4801-B410-3930E5AB3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A19E04-C48F-4CE7-A082-46936D29B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25488-7511-4054-85AC-6961EB2C11A1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962352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08CA5D-BC94-44FB-BA25-4E30AEBE8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AC3D7-DAD4-4EF3-9B01-20CFAC6D943A}" type="datetimeFigureOut">
              <a:rPr lang="es-CL"/>
              <a:pPr>
                <a:defRPr/>
              </a:pPr>
              <a:t>06-04-20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E3F17F-5F7C-4AF9-8CDA-66E1C7C47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F8D1C2-D7F4-4072-9341-69AD3C3F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93618-E627-4A43-99E7-D17B58300B83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14298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D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75316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E96B71-72C5-4012-B86B-195FAC985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EBC6C-AE1F-46BD-B8F2-2C2B43452C33}" type="datetimeFigureOut">
              <a:rPr lang="es-CL"/>
              <a:pPr>
                <a:defRPr/>
              </a:pPr>
              <a:t>06-04-20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14CEAD-C451-481D-BB1C-4A72C8C07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AF878F-1011-41EC-A33C-40A7E5712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75EC2-5BAA-4DFC-AFA8-057E6439C0F7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574522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43F579-EB59-4A3D-B769-FBA13C55E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80680-F39E-4866-9939-AA431C7CDFA0}" type="datetimeFigureOut">
              <a:rPr lang="es-CL"/>
              <a:pPr>
                <a:defRPr/>
              </a:pPr>
              <a:t>06-04-20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9DC308-7F68-4E86-A7A6-1AAF1FDE6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5E7418-48B7-4120-9712-0B3293FF5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D09AF-EDF6-45DE-BA5B-DEC3E140A526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679709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8254EEF2-AC19-4E5F-9329-CE2E9CD56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5484C-1C46-47F8-BD90-533E7933F53D}" type="datetimeFigureOut">
              <a:rPr lang="es-CL"/>
              <a:pPr>
                <a:defRPr/>
              </a:pPr>
              <a:t>06-04-20</a:t>
            </a:fld>
            <a:endParaRPr lang="es-CL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FACCB54B-3C68-437E-B368-AAC6F6D4E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A39CA914-BC9E-4A7C-AA4D-69CB0816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08F37-C2A0-4555-A1A3-F18D3A679657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642963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AECA0BB8-281D-48B7-A898-24A7B148F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9DC65-D18C-47A7-BD30-5FFC05471834}" type="datetimeFigureOut">
              <a:rPr lang="es-CL"/>
              <a:pPr>
                <a:defRPr/>
              </a:pPr>
              <a:t>06-04-20</a:t>
            </a:fld>
            <a:endParaRPr lang="es-CL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1A0EADF6-4B2B-4E3E-ACF8-8126B95AC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3D456709-F6D9-40C3-93B6-322E27999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01E29-8B5E-405A-9FBD-5A03E53A48F9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611860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DE3DEFDB-9770-4DEF-811F-1958DB80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E1B59-2356-461A-8002-0D650A0EAF3A}" type="datetimeFigureOut">
              <a:rPr lang="es-CL"/>
              <a:pPr>
                <a:defRPr/>
              </a:pPr>
              <a:t>06-04-20</a:t>
            </a:fld>
            <a:endParaRPr lang="es-CL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A7D080B4-7877-4EB7-942A-F8F889B1C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3D6B0D31-8D53-42D9-BC76-DD2238B13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74D34-51E3-4D83-9D14-59225CBEE4C0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89764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534FC0F1-47FE-423D-8E01-5E7C5F73A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92C37-86CA-494B-9BB2-D94DC6BC7723}" type="datetimeFigureOut">
              <a:rPr lang="es-CL"/>
              <a:pPr>
                <a:defRPr/>
              </a:pPr>
              <a:t>06-04-20</a:t>
            </a:fld>
            <a:endParaRPr lang="es-CL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B1FF4E70-3DE5-42D1-A8D6-74094E25E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71E1005A-B9A9-41B9-A35F-DCEAAF012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30F3C-6A7E-4121-BA63-037734FF19B8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258980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2A477260-FD12-4D50-B75D-5265DCD18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722B6-9940-44B1-A173-E24473FAFB1D}" type="datetimeFigureOut">
              <a:rPr lang="es-CL"/>
              <a:pPr>
                <a:defRPr/>
              </a:pPr>
              <a:t>06-04-20</a:t>
            </a:fld>
            <a:endParaRPr lang="es-CL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6B461924-E3E0-4A65-B67C-E98EF1A33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8B4B3BDA-D03E-49F1-AC4F-6DF87D574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F086D-0CA3-4B8B-9804-14A3FC198D08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615075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L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B6673B62-3D2E-4729-BBAC-94598ABB5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8B2CB-1DBD-44BF-AFC2-3AE7ADEFD5D7}" type="datetimeFigureOut">
              <a:rPr lang="es-CL"/>
              <a:pPr>
                <a:defRPr/>
              </a:pPr>
              <a:t>06-04-20</a:t>
            </a:fld>
            <a:endParaRPr lang="es-CL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A9C74BAF-AB7C-41F4-B25B-1D5090201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BE2B2E61-E93F-481C-9031-26F344597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B113D-03B5-4F4F-ACE6-8C4C5BF7C114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318418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>
            <a:extLst>
              <a:ext uri="{FF2B5EF4-FFF2-40B4-BE49-F238E27FC236}">
                <a16:creationId xmlns:a16="http://schemas.microsoft.com/office/drawing/2014/main" id="{6F1F1F1D-90D8-4822-A4AD-9D0FC11DE7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L"/>
              <a:t>Haga clic para modificar el estilo de título del patrón</a:t>
            </a:r>
            <a:endParaRPr lang="es-CL" altLang="es-CL"/>
          </a:p>
        </p:txBody>
      </p:sp>
      <p:sp>
        <p:nvSpPr>
          <p:cNvPr id="1027" name="Marcador de texto 2">
            <a:extLst>
              <a:ext uri="{FF2B5EF4-FFF2-40B4-BE49-F238E27FC236}">
                <a16:creationId xmlns:a16="http://schemas.microsoft.com/office/drawing/2014/main" id="{70CBC2DD-7BC5-49EE-883F-5BB251CD9B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L"/>
              <a:t>Haga clic para modificar los estilos de texto del patrón</a:t>
            </a:r>
          </a:p>
          <a:p>
            <a:pPr lvl="1"/>
            <a:r>
              <a:rPr lang="es-ES" altLang="es-CL"/>
              <a:t>Segundo nivel</a:t>
            </a:r>
          </a:p>
          <a:p>
            <a:pPr lvl="2"/>
            <a:r>
              <a:rPr lang="es-ES" altLang="es-CL"/>
              <a:t>Tercer nivel</a:t>
            </a:r>
          </a:p>
          <a:p>
            <a:pPr lvl="3"/>
            <a:r>
              <a:rPr lang="es-ES" altLang="es-CL"/>
              <a:t>Cuarto nivel</a:t>
            </a:r>
          </a:p>
          <a:p>
            <a:pPr lvl="4"/>
            <a:r>
              <a:rPr lang="es-ES" altLang="es-CL"/>
              <a:t>Quinto nivel</a:t>
            </a:r>
            <a:endParaRPr lang="es-CL" alt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A7CBCF-35FB-457B-9F74-2B79AAFBD2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5DB6D6-37F4-487D-8905-D2A146B1C764}" type="datetimeFigureOut">
              <a:rPr lang="es-CL"/>
              <a:pPr>
                <a:defRPr/>
              </a:pPr>
              <a:t>06-04-20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BF669D8-D656-49E9-95FF-39056FF397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8C4238-56F4-4F75-AA08-1EC84F52E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E24A48B-B3A8-4130-9747-AEA845E2DC0E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8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2.png"/><Relationship Id="rId2" Type="http://schemas.microsoft.com/office/2007/relationships/media" Target="../media/media17.m4a"/><Relationship Id="rId1" Type="http://schemas.openxmlformats.org/officeDocument/2006/relationships/tags" Target="../tags/tag5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msalinas@cldv.cl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mailto:kvallejos@cldv.cl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mailto:dsuarez@cldv.c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gif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2.gif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5.gif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jpeg"/><Relationship Id="rId3" Type="http://schemas.openxmlformats.org/officeDocument/2006/relationships/audio" Target="../media/media4.m4a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2.png"/><Relationship Id="rId10" Type="http://schemas.openxmlformats.org/officeDocument/2006/relationships/image" Target="../media/image8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Relationship Id="rId1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6.pn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1.png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n 4">
            <a:extLst>
              <a:ext uri="{FF2B5EF4-FFF2-40B4-BE49-F238E27FC236}">
                <a16:creationId xmlns:a16="http://schemas.microsoft.com/office/drawing/2014/main" id="{2A86A349-9340-442A-8861-BE4030E2D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ítulo 5">
            <a:extLst>
              <a:ext uri="{FF2B5EF4-FFF2-40B4-BE49-F238E27FC236}">
                <a16:creationId xmlns:a16="http://schemas.microsoft.com/office/drawing/2014/main" id="{FC341E33-5B8D-4ACD-B65D-E785A0E23A0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s-CL" altLang="es-CL" sz="6600" dirty="0">
                <a:latin typeface="Cavolini" panose="03000502040302020204" pitchFamily="66" charset="0"/>
                <a:cs typeface="Cavolini" panose="03000502040302020204" pitchFamily="66" charset="0"/>
              </a:rPr>
              <a:t>LENGUAJE Y COMUNICACIÓN</a:t>
            </a:r>
          </a:p>
        </p:txBody>
      </p:sp>
      <p:sp>
        <p:nvSpPr>
          <p:cNvPr id="3076" name="Subtítulo 7">
            <a:extLst>
              <a:ext uri="{FF2B5EF4-FFF2-40B4-BE49-F238E27FC236}">
                <a16:creationId xmlns:a16="http://schemas.microsoft.com/office/drawing/2014/main" id="{3806AF67-C18A-441E-9BAC-F84219D897F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s-CL" altLang="es-CL"/>
              <a:t>Primeros Básicos</a:t>
            </a:r>
          </a:p>
          <a:p>
            <a:pPr eaLnBrk="1" hangingPunct="1"/>
            <a:r>
              <a:rPr lang="es-CL" altLang="es-CL"/>
              <a:t>Dámari Suárez – Katherinne Vallejos – Mariela Salinas.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837D156-D171-403F-BC37-77FB9F5094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56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n 2">
            <a:extLst>
              <a:ext uri="{FF2B5EF4-FFF2-40B4-BE49-F238E27FC236}">
                <a16:creationId xmlns:a16="http://schemas.microsoft.com/office/drawing/2014/main" id="{9044F5AD-C98A-4DD9-A563-68D426787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797425"/>
            <a:ext cx="121888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ítulo 1">
            <a:extLst>
              <a:ext uri="{FF2B5EF4-FFF2-40B4-BE49-F238E27FC236}">
                <a16:creationId xmlns:a16="http://schemas.microsoft.com/office/drawing/2014/main" id="{9566F56C-14BB-43A9-B6E7-BAA294BAB2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775950" cy="1325563"/>
          </a:xfrm>
        </p:spPr>
        <p:txBody>
          <a:bodyPr/>
          <a:lstStyle/>
          <a:p>
            <a:pPr eaLnBrk="1" hangingPunct="1">
              <a:defRPr/>
            </a:pPr>
            <a:r>
              <a:rPr lang="es-CL" alt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Unidad 1: Un mundo de fantasía.</a:t>
            </a:r>
          </a:p>
        </p:txBody>
      </p:sp>
      <p:sp>
        <p:nvSpPr>
          <p:cNvPr id="7172" name="Marcador de contenido 3">
            <a:extLst>
              <a:ext uri="{FF2B5EF4-FFF2-40B4-BE49-F238E27FC236}">
                <a16:creationId xmlns:a16="http://schemas.microsoft.com/office/drawing/2014/main" id="{641AEEFC-B39F-40F0-A085-585DC9C8548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23380" y="1660871"/>
            <a:ext cx="10515600" cy="2257425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s-CL" altLang="es-CL" sz="40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Clase 2:</a:t>
            </a:r>
          </a:p>
          <a:p>
            <a:pPr eaLnBrk="1" hangingPunct="1">
              <a:defRPr/>
            </a:pPr>
            <a:r>
              <a:rPr lang="es-CL" altLang="es-CL" dirty="0">
                <a:solidFill>
                  <a:schemeClr val="tx1">
                    <a:lumMod val="95000"/>
                    <a:lumOff val="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Letra L.</a:t>
            </a:r>
          </a:p>
          <a:p>
            <a:pPr marL="0" indent="0" algn="ctr" eaLnBrk="1" hangingPunct="1">
              <a:buFont typeface="Arial" panose="020B0604020202020204" pitchFamily="34" charset="0"/>
              <a:buNone/>
              <a:defRPr/>
            </a:pPr>
            <a:endParaRPr lang="es-CL" altLang="es-CL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Marcador de contenido 3">
            <a:extLst>
              <a:ext uri="{FF2B5EF4-FFF2-40B4-BE49-F238E27FC236}">
                <a16:creationId xmlns:a16="http://schemas.microsoft.com/office/drawing/2014/main" id="{F9B8A9BE-508A-48C3-8D68-8FEC93E56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80" y="3758027"/>
            <a:ext cx="10515600" cy="103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s-CL" altLang="es-CL" u="sng" dirty="0">
                <a:latin typeface="Cavolini" panose="03000502040302020204" pitchFamily="66" charset="0"/>
                <a:cs typeface="Cavolini" panose="03000502040302020204" pitchFamily="66" charset="0"/>
              </a:rPr>
              <a:t>Objetivo: </a:t>
            </a:r>
          </a:p>
          <a:p>
            <a:pPr eaLnBrk="1" hangingPunct="1">
              <a:defRPr/>
            </a:pPr>
            <a:r>
              <a:rPr lang="es-CL" altLang="es-CL" dirty="0">
                <a:latin typeface="Cavolini" panose="03000502040302020204" pitchFamily="66" charset="0"/>
                <a:cs typeface="Cavolini" panose="03000502040302020204" pitchFamily="66" charset="0"/>
              </a:rPr>
              <a:t>Reconocer letra “L” aplicado al proceso lectoescritor.</a:t>
            </a:r>
          </a:p>
          <a:p>
            <a:pPr eaLnBrk="1" hangingPunct="1">
              <a:defRPr/>
            </a:pPr>
            <a:endParaRPr lang="es-CL" altLang="es-CL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BB372D4-231B-4225-98B9-490B18471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472520"/>
      </p:ext>
    </p:extLst>
  </p:cSld>
  <p:clrMapOvr>
    <a:masterClrMapping/>
  </p:clrMapOvr>
  <p:transition advTm="101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n 2">
            <a:extLst>
              <a:ext uri="{FF2B5EF4-FFF2-40B4-BE49-F238E27FC236}">
                <a16:creationId xmlns:a16="http://schemas.microsoft.com/office/drawing/2014/main" id="{B0CDBB17-2EA4-4AD6-9707-DD3773A84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797425"/>
            <a:ext cx="121888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Marcador de contenido 3">
            <a:extLst>
              <a:ext uri="{FF2B5EF4-FFF2-40B4-BE49-F238E27FC236}">
                <a16:creationId xmlns:a16="http://schemas.microsoft.com/office/drawing/2014/main" id="{979245FD-9A61-4789-A642-6E04D7AD49B1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0" y="500063"/>
            <a:ext cx="10515600" cy="1050925"/>
          </a:xfrm>
        </p:spPr>
        <p:txBody>
          <a:bodyPr/>
          <a:lstStyle/>
          <a:p>
            <a:pPr eaLnBrk="1" hangingPunct="1"/>
            <a:r>
              <a:rPr lang="es-CL" altLang="es-CL" dirty="0">
                <a:latin typeface="Cavolini" panose="03000502040302020204" pitchFamily="66" charset="0"/>
                <a:cs typeface="Cavolini" panose="03000502040302020204" pitchFamily="66" charset="0"/>
              </a:rPr>
              <a:t>Repasa la letra L</a:t>
            </a:r>
            <a:r>
              <a:rPr lang="es-CL" altLang="es-CL" b="1" dirty="0">
                <a:latin typeface="Cavolini" panose="03000502040302020204" pitchFamily="66" charset="0"/>
                <a:cs typeface="Cavolini" panose="03000502040302020204" pitchFamily="66" charset="0"/>
              </a:rPr>
              <a:t> con tu dedo</a:t>
            </a:r>
            <a:r>
              <a:rPr lang="es-CL" altLang="es-CL" dirty="0">
                <a:latin typeface="Cavolini" panose="03000502040302020204" pitchFamily="66" charset="0"/>
                <a:cs typeface="Cavolini" panose="03000502040302020204" pitchFamily="66" charset="0"/>
              </a:rPr>
              <a:t>. </a:t>
            </a:r>
          </a:p>
          <a:p>
            <a:pPr eaLnBrk="1" hangingPunct="1"/>
            <a:r>
              <a:rPr lang="es-CL" altLang="es-CL" dirty="0">
                <a:latin typeface="Cavolini" panose="03000502040302020204" pitchFamily="66" charset="0"/>
                <a:cs typeface="Cavolini" panose="03000502040302020204" pitchFamily="66" charset="0"/>
              </a:rPr>
              <a:t>Puedes practicar dibujándola en una hoja o pizarra, para aprender a escribirla.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1A7CB83-F868-4996-AC25-EC4FC81A8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7356FEA-738B-4F3C-8D49-5FCF5F15C2E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826" t="42566" r="24891" b="27373"/>
          <a:stretch/>
        </p:blipFill>
        <p:spPr>
          <a:xfrm>
            <a:off x="3683310" y="1948138"/>
            <a:ext cx="5924516" cy="367012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F563598-3C69-4B88-8A86-BE39816761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02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n 2">
            <a:extLst>
              <a:ext uri="{FF2B5EF4-FFF2-40B4-BE49-F238E27FC236}">
                <a16:creationId xmlns:a16="http://schemas.microsoft.com/office/drawing/2014/main" id="{9044F5AD-C98A-4DD9-A563-68D426787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797425"/>
            <a:ext cx="121888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Marcador de contenido 3">
            <a:extLst>
              <a:ext uri="{FF2B5EF4-FFF2-40B4-BE49-F238E27FC236}">
                <a16:creationId xmlns:a16="http://schemas.microsoft.com/office/drawing/2014/main" id="{641AEEFC-B39F-40F0-A085-585DC9C8548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4841" y="229637"/>
            <a:ext cx="10515600" cy="711267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s-CL" altLang="es-CL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Recordemos…</a:t>
            </a:r>
            <a:endParaRPr lang="es-CL" altLang="es-CL" sz="2400" dirty="0">
              <a:solidFill>
                <a:schemeClr val="tx1">
                  <a:lumMod val="95000"/>
                  <a:lumOff val="5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  <a:defRPr/>
            </a:pPr>
            <a:endParaRPr lang="es-CL" altLang="es-CL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7092478-31D9-4E71-B3E9-F40FEC6DA5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304" t="39802" r="12234" b="11286"/>
          <a:stretch/>
        </p:blipFill>
        <p:spPr>
          <a:xfrm>
            <a:off x="3120197" y="911227"/>
            <a:ext cx="7580244" cy="5717136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AE49121-974C-4062-B986-3032C12C6116}"/>
              </a:ext>
            </a:extLst>
          </p:cNvPr>
          <p:cNvSpPr/>
          <p:nvPr/>
        </p:nvSpPr>
        <p:spPr>
          <a:xfrm>
            <a:off x="5150989" y="5591139"/>
            <a:ext cx="583303" cy="711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Ligada 2.1 (Adrian M. C.)" panose="02000000000000000000" pitchFamily="50" charset="0"/>
              </a:rPr>
              <a:t>la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373AEBE-4821-4E8E-A299-3CD9C31B0021}"/>
              </a:ext>
            </a:extLst>
          </p:cNvPr>
          <p:cNvSpPr/>
          <p:nvPr/>
        </p:nvSpPr>
        <p:spPr>
          <a:xfrm>
            <a:off x="8629685" y="4471468"/>
            <a:ext cx="583303" cy="711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Ligada 2.1 (Adrian M. C.)" panose="02000000000000000000" pitchFamily="50" charset="0"/>
              </a:rPr>
              <a:t>lo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B97CB7B-DE0C-40E3-83F5-5D54A4960FCF}"/>
              </a:ext>
            </a:extLst>
          </p:cNvPr>
          <p:cNvSpPr/>
          <p:nvPr/>
        </p:nvSpPr>
        <p:spPr>
          <a:xfrm>
            <a:off x="9729615" y="3389730"/>
            <a:ext cx="583303" cy="711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Ligada 2.1 (Adrian M. C.)" panose="02000000000000000000" pitchFamily="50" charset="0"/>
              </a:rPr>
              <a:t>lu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0B03E99-DF22-437D-A2EC-4E2389EDA65A}"/>
              </a:ext>
            </a:extLst>
          </p:cNvPr>
          <p:cNvSpPr/>
          <p:nvPr/>
        </p:nvSpPr>
        <p:spPr>
          <a:xfrm>
            <a:off x="6309865" y="2157897"/>
            <a:ext cx="583303" cy="711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Ligada 2.1 (Adrian M. C.)" panose="02000000000000000000" pitchFamily="50" charset="0"/>
              </a:rPr>
              <a:t>le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1EBD0F6-2239-43F3-AF39-FE1AAF1141F3}"/>
              </a:ext>
            </a:extLst>
          </p:cNvPr>
          <p:cNvSpPr/>
          <p:nvPr/>
        </p:nvSpPr>
        <p:spPr>
          <a:xfrm>
            <a:off x="7410484" y="1193767"/>
            <a:ext cx="583303" cy="711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Ligada 2.1 (Adrian M. C.)" panose="02000000000000000000" pitchFamily="50" charset="0"/>
              </a:rPr>
              <a:t>li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43AD67A-3B1F-437B-8CFB-AA98259E92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4749883"/>
      </p:ext>
    </p:extLst>
  </p:cSld>
  <p:clrMapOvr>
    <a:masterClrMapping/>
  </p:clrMapOvr>
  <p:transition advTm="1322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n 2">
            <a:extLst>
              <a:ext uri="{FF2B5EF4-FFF2-40B4-BE49-F238E27FC236}">
                <a16:creationId xmlns:a16="http://schemas.microsoft.com/office/drawing/2014/main" id="{B0CDBB17-2EA4-4AD6-9707-DD3773A84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797425"/>
            <a:ext cx="121888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1A7CB83-F868-4996-AC25-EC4FC81A8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4112F96-691D-4EDC-BDFA-5AAE44AC1FFE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381" y="0"/>
            <a:ext cx="6934159" cy="567563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00077616-661B-4782-BC15-9EDFDCE09672}"/>
              </a:ext>
            </a:extLst>
          </p:cNvPr>
          <p:cNvSpPr/>
          <p:nvPr/>
        </p:nvSpPr>
        <p:spPr>
          <a:xfrm>
            <a:off x="-78645" y="1708710"/>
            <a:ext cx="413125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¡Practiquemos</a:t>
            </a:r>
          </a:p>
          <a:p>
            <a:pPr algn="ctr"/>
            <a:r>
              <a:rPr lang="es-E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 juntos!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596A297-2F8D-440A-BEBF-D66EDD91F1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70330"/>
      </p:ext>
    </p:extLst>
  </p:cSld>
  <p:clrMapOvr>
    <a:masterClrMapping/>
  </p:clrMapOvr>
  <p:transition advTm="2096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n 2">
            <a:extLst>
              <a:ext uri="{FF2B5EF4-FFF2-40B4-BE49-F238E27FC236}">
                <a16:creationId xmlns:a16="http://schemas.microsoft.com/office/drawing/2014/main" id="{8D2E8169-A46F-49A3-892E-C532D03B7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797425"/>
            <a:ext cx="121888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Marcador de contenido 3">
            <a:extLst>
              <a:ext uri="{FF2B5EF4-FFF2-40B4-BE49-F238E27FC236}">
                <a16:creationId xmlns:a16="http://schemas.microsoft.com/office/drawing/2014/main" id="{4E73C9E1-5A92-42BC-BB4E-352622E544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1325" y="500063"/>
            <a:ext cx="3268663" cy="1050925"/>
          </a:xfrm>
        </p:spPr>
        <p:txBody>
          <a:bodyPr/>
          <a:lstStyle/>
          <a:p>
            <a:pPr eaLnBrk="1" hangingPunct="1"/>
            <a:r>
              <a:rPr lang="es-CL" altLang="es-CL" sz="2400" dirty="0">
                <a:latin typeface="Cavolini" panose="03000502040302020204" pitchFamily="66" charset="0"/>
                <a:cs typeface="Cavolini" panose="03000502040302020204" pitchFamily="66" charset="0"/>
              </a:rPr>
              <a:t>Para reforzar: Abre la página 8 de tu cuaderno de trabajo.</a:t>
            </a:r>
          </a:p>
        </p:txBody>
      </p:sp>
      <p:pic>
        <p:nvPicPr>
          <p:cNvPr id="12293" name="Imagen 4">
            <a:extLst>
              <a:ext uri="{FF2B5EF4-FFF2-40B4-BE49-F238E27FC236}">
                <a16:creationId xmlns:a16="http://schemas.microsoft.com/office/drawing/2014/main" id="{1C79BD6E-E7C8-4284-88BD-A8BA47CED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5" t="32069" r="37065" b="20180"/>
          <a:stretch>
            <a:fillRect/>
          </a:stretch>
        </p:blipFill>
        <p:spPr bwMode="auto">
          <a:xfrm>
            <a:off x="1549400" y="3379788"/>
            <a:ext cx="2441575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B7B9ECF-B84A-4A20-872C-7C8986B57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444AECC-7DDD-443E-9E0B-6FE0AC0B849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544" t="25301" r="34456" b="8772"/>
          <a:stretch/>
        </p:blipFill>
        <p:spPr>
          <a:xfrm>
            <a:off x="3990975" y="212693"/>
            <a:ext cx="5206034" cy="643209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23E3E-792E-4513-9221-854E0D5B48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08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n 2">
            <a:extLst>
              <a:ext uri="{FF2B5EF4-FFF2-40B4-BE49-F238E27FC236}">
                <a16:creationId xmlns:a16="http://schemas.microsoft.com/office/drawing/2014/main" id="{8D2E8169-A46F-49A3-892E-C532D03B7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797425"/>
            <a:ext cx="121888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Marcador de contenido 3">
            <a:extLst>
              <a:ext uri="{FF2B5EF4-FFF2-40B4-BE49-F238E27FC236}">
                <a16:creationId xmlns:a16="http://schemas.microsoft.com/office/drawing/2014/main" id="{4E73C9E1-5A92-42BC-BB4E-352622E544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1325" y="500063"/>
            <a:ext cx="3268663" cy="1050925"/>
          </a:xfrm>
        </p:spPr>
        <p:txBody>
          <a:bodyPr/>
          <a:lstStyle/>
          <a:p>
            <a:pPr eaLnBrk="1" hangingPunct="1"/>
            <a:r>
              <a:rPr lang="es-CL" altLang="es-CL" sz="2400" dirty="0">
                <a:latin typeface="Cavolini" panose="03000502040302020204" pitchFamily="66" charset="0"/>
                <a:cs typeface="Cavolini" panose="03000502040302020204" pitchFamily="66" charset="0"/>
              </a:rPr>
              <a:t>Sigamos en la página 9 del cuaderno de trabajo.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B7B9ECF-B84A-4A20-872C-7C8986B57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2F31F07-B19C-4AED-8539-AF890A79E4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500" t="27042" r="34783" b="7271"/>
          <a:stretch/>
        </p:blipFill>
        <p:spPr>
          <a:xfrm>
            <a:off x="4147931" y="172278"/>
            <a:ext cx="4916556" cy="655089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E926E44-F5CD-4475-8647-294AA5930F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99480"/>
      </p:ext>
    </p:extLst>
  </p:cSld>
  <p:clrMapOvr>
    <a:masterClrMapping/>
  </p:clrMapOvr>
  <p:transition advTm="708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n 2">
            <a:extLst>
              <a:ext uri="{FF2B5EF4-FFF2-40B4-BE49-F238E27FC236}">
                <a16:creationId xmlns:a16="http://schemas.microsoft.com/office/drawing/2014/main" id="{9044F5AD-C98A-4DD9-A563-68D426787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797425"/>
            <a:ext cx="121888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ítulo 1">
            <a:extLst>
              <a:ext uri="{FF2B5EF4-FFF2-40B4-BE49-F238E27FC236}">
                <a16:creationId xmlns:a16="http://schemas.microsoft.com/office/drawing/2014/main" id="{9566F56C-14BB-43A9-B6E7-BAA294BAB2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775950" cy="1325563"/>
          </a:xfrm>
        </p:spPr>
        <p:txBody>
          <a:bodyPr/>
          <a:lstStyle/>
          <a:p>
            <a:pPr eaLnBrk="1" hangingPunct="1">
              <a:defRPr/>
            </a:pPr>
            <a:r>
              <a:rPr lang="es-CL" alt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Unidad 1: Un mundo de fantasía.</a:t>
            </a:r>
          </a:p>
        </p:txBody>
      </p:sp>
      <p:sp>
        <p:nvSpPr>
          <p:cNvPr id="7172" name="Marcador de contenido 3">
            <a:extLst>
              <a:ext uri="{FF2B5EF4-FFF2-40B4-BE49-F238E27FC236}">
                <a16:creationId xmlns:a16="http://schemas.microsoft.com/office/drawing/2014/main" id="{641AEEFC-B39F-40F0-A085-585DC9C8548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23380" y="1660871"/>
            <a:ext cx="10515600" cy="2257425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s-CL" altLang="es-CL" sz="40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Clase 3:</a:t>
            </a:r>
          </a:p>
          <a:p>
            <a:pPr eaLnBrk="1" hangingPunct="1">
              <a:defRPr/>
            </a:pPr>
            <a:r>
              <a:rPr lang="es-CL" altLang="es-CL" dirty="0">
                <a:solidFill>
                  <a:schemeClr val="tx1">
                    <a:lumMod val="95000"/>
                    <a:lumOff val="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Letra L.</a:t>
            </a:r>
          </a:p>
          <a:p>
            <a:pPr marL="0" indent="0" algn="ctr" eaLnBrk="1" hangingPunct="1">
              <a:buFont typeface="Arial" panose="020B0604020202020204" pitchFamily="34" charset="0"/>
              <a:buNone/>
              <a:defRPr/>
            </a:pPr>
            <a:endParaRPr lang="es-CL" altLang="es-CL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Marcador de contenido 3">
            <a:extLst>
              <a:ext uri="{FF2B5EF4-FFF2-40B4-BE49-F238E27FC236}">
                <a16:creationId xmlns:a16="http://schemas.microsoft.com/office/drawing/2014/main" id="{F9B8A9BE-508A-48C3-8D68-8FEC93E56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80" y="3758027"/>
            <a:ext cx="10515600" cy="103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s-CL" altLang="es-CL" u="sng" dirty="0">
                <a:latin typeface="Cavolini" panose="03000502040302020204" pitchFamily="66" charset="0"/>
                <a:cs typeface="Cavolini" panose="03000502040302020204" pitchFamily="66" charset="0"/>
              </a:rPr>
              <a:t>Objetivo: </a:t>
            </a:r>
          </a:p>
          <a:p>
            <a:pPr eaLnBrk="1" hangingPunct="1">
              <a:defRPr/>
            </a:pPr>
            <a:r>
              <a:rPr lang="es-CL" altLang="es-CL" dirty="0">
                <a:latin typeface="Cavolini" panose="03000502040302020204" pitchFamily="66" charset="0"/>
                <a:cs typeface="Cavolini" panose="03000502040302020204" pitchFamily="66" charset="0"/>
              </a:rPr>
              <a:t>Reconocer letra “L” aplicado al proceso lectoescritor.</a:t>
            </a:r>
          </a:p>
          <a:p>
            <a:pPr eaLnBrk="1" hangingPunct="1">
              <a:defRPr/>
            </a:pPr>
            <a:endParaRPr lang="es-CL" altLang="es-CL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690BC49-034B-4DD6-8738-F085055022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138174"/>
      </p:ext>
    </p:extLst>
  </p:cSld>
  <p:clrMapOvr>
    <a:masterClrMapping/>
  </p:clrMapOvr>
  <p:transition advTm="107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n 2">
            <a:extLst>
              <a:ext uri="{FF2B5EF4-FFF2-40B4-BE49-F238E27FC236}">
                <a16:creationId xmlns:a16="http://schemas.microsoft.com/office/drawing/2014/main" id="{9044F5AD-C98A-4DD9-A563-68D426787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797425"/>
            <a:ext cx="121888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A3EF7595-70A9-46D8-8BE2-6B9782D27E91}"/>
              </a:ext>
            </a:extLst>
          </p:cNvPr>
          <p:cNvSpPr/>
          <p:nvPr/>
        </p:nvSpPr>
        <p:spPr>
          <a:xfrm>
            <a:off x="1358349" y="487052"/>
            <a:ext cx="1073426" cy="1079846"/>
          </a:xfrm>
          <a:prstGeom prst="ellipse">
            <a:avLst/>
          </a:prstGeom>
          <a:noFill/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634F22B3-E4D8-4E10-8920-9EBB257649CC}"/>
              </a:ext>
            </a:extLst>
          </p:cNvPr>
          <p:cNvSpPr/>
          <p:nvPr/>
        </p:nvSpPr>
        <p:spPr>
          <a:xfrm>
            <a:off x="2710071" y="1421124"/>
            <a:ext cx="1073426" cy="1079846"/>
          </a:xfrm>
          <a:prstGeom prst="ellipse">
            <a:avLst/>
          </a:prstGeom>
          <a:noFill/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F6ACD5F5-DC22-4EF9-AD2E-D08EF70F7A4B}"/>
              </a:ext>
            </a:extLst>
          </p:cNvPr>
          <p:cNvSpPr/>
          <p:nvPr/>
        </p:nvSpPr>
        <p:spPr>
          <a:xfrm>
            <a:off x="1431237" y="2381702"/>
            <a:ext cx="1073426" cy="1079846"/>
          </a:xfrm>
          <a:prstGeom prst="ellipse">
            <a:avLst/>
          </a:prstGeom>
          <a:noFill/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li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8EAE6358-F30B-4186-833B-F0C2C386C49C}"/>
              </a:ext>
            </a:extLst>
          </p:cNvPr>
          <p:cNvSpPr/>
          <p:nvPr/>
        </p:nvSpPr>
        <p:spPr>
          <a:xfrm>
            <a:off x="2710071" y="3218574"/>
            <a:ext cx="1073426" cy="1079846"/>
          </a:xfrm>
          <a:prstGeom prst="ellipse">
            <a:avLst/>
          </a:prstGeom>
          <a:noFill/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lo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872C0D8A-760E-4579-9F40-42DCF31D18D8}"/>
              </a:ext>
            </a:extLst>
          </p:cNvPr>
          <p:cNvSpPr/>
          <p:nvPr/>
        </p:nvSpPr>
        <p:spPr>
          <a:xfrm>
            <a:off x="1431237" y="4304978"/>
            <a:ext cx="1073426" cy="1079846"/>
          </a:xfrm>
          <a:prstGeom prst="ellipse">
            <a:avLst/>
          </a:prstGeom>
          <a:noFill/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lu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2DD32592-6D2A-4F9A-A003-8204CC60E187}"/>
              </a:ext>
            </a:extLst>
          </p:cNvPr>
          <p:cNvSpPr/>
          <p:nvPr/>
        </p:nvSpPr>
        <p:spPr>
          <a:xfrm>
            <a:off x="7646505" y="494702"/>
            <a:ext cx="1073426" cy="1079846"/>
          </a:xfrm>
          <a:prstGeom prst="ellipse">
            <a:avLst/>
          </a:prstGeom>
          <a:noFill/>
          <a:ln w="28575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6B97D2F6-2C85-41E1-8821-421912C4EDAB}"/>
              </a:ext>
            </a:extLst>
          </p:cNvPr>
          <p:cNvSpPr/>
          <p:nvPr/>
        </p:nvSpPr>
        <p:spPr>
          <a:xfrm>
            <a:off x="8733184" y="1617446"/>
            <a:ext cx="1073426" cy="1079846"/>
          </a:xfrm>
          <a:prstGeom prst="ellipse">
            <a:avLst/>
          </a:prstGeom>
          <a:noFill/>
          <a:ln w="28575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el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D6D106AB-9982-4AB4-8C4F-52A157678628}"/>
              </a:ext>
            </a:extLst>
          </p:cNvPr>
          <p:cNvSpPr/>
          <p:nvPr/>
        </p:nvSpPr>
        <p:spPr>
          <a:xfrm>
            <a:off x="7646505" y="2594835"/>
            <a:ext cx="1073426" cy="1079846"/>
          </a:xfrm>
          <a:prstGeom prst="ellipse">
            <a:avLst/>
          </a:prstGeom>
          <a:noFill/>
          <a:ln w="28575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il</a:t>
            </a:r>
            <a:endParaRPr lang="es-CL" sz="4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60C593A9-23D4-47EF-AAC4-FBD5D569965A}"/>
              </a:ext>
            </a:extLst>
          </p:cNvPr>
          <p:cNvSpPr/>
          <p:nvPr/>
        </p:nvSpPr>
        <p:spPr>
          <a:xfrm>
            <a:off x="8945216" y="3620786"/>
            <a:ext cx="1073426" cy="1079846"/>
          </a:xfrm>
          <a:prstGeom prst="ellipse">
            <a:avLst/>
          </a:prstGeom>
          <a:noFill/>
          <a:ln w="28575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ol</a:t>
            </a:r>
            <a:endParaRPr lang="es-CL" sz="4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43B89658-1FCC-4986-B327-580DE9A2AE22}"/>
              </a:ext>
            </a:extLst>
          </p:cNvPr>
          <p:cNvSpPr/>
          <p:nvPr/>
        </p:nvSpPr>
        <p:spPr>
          <a:xfrm>
            <a:off x="7759148" y="4470635"/>
            <a:ext cx="1073426" cy="1079846"/>
          </a:xfrm>
          <a:prstGeom prst="ellipse">
            <a:avLst/>
          </a:prstGeom>
          <a:noFill/>
          <a:ln w="28575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ul</a:t>
            </a:r>
            <a:endParaRPr lang="es-CL" sz="4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544FDD0C-F927-4762-9523-058FC13791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978" t="28589" r="35435" b="20565"/>
          <a:stretch/>
        </p:blipFill>
        <p:spPr>
          <a:xfrm>
            <a:off x="4664768" y="2594835"/>
            <a:ext cx="2491408" cy="249140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B3DE612-9906-43E7-B695-670CB74620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1810961"/>
      </p:ext>
    </p:extLst>
  </p:cSld>
  <p:clrMapOvr>
    <a:masterClrMapping/>
  </p:clrMapOvr>
  <p:transition advTm="996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B862ECD7-E36C-4D71-968E-610983DEDF2E}"/>
              </a:ext>
            </a:extLst>
          </p:cNvPr>
          <p:cNvSpPr txBox="1">
            <a:spLocks/>
          </p:cNvSpPr>
          <p:nvPr/>
        </p:nvSpPr>
        <p:spPr>
          <a:xfrm>
            <a:off x="2862468" y="489640"/>
            <a:ext cx="9144000" cy="6109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CL" sz="6000" dirty="0">
                <a:solidFill>
                  <a:srgbClr val="FF0000"/>
                </a:solidFill>
              </a:rPr>
              <a:t>1. </a:t>
            </a:r>
            <a:r>
              <a:rPr lang="es-CL" sz="6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Lolo  lee</a:t>
            </a:r>
            <a:r>
              <a:rPr lang="es-CL" sz="6000" dirty="0"/>
              <a:t>.</a:t>
            </a:r>
            <a:br>
              <a:rPr lang="es-CL" sz="6000" dirty="0"/>
            </a:br>
            <a:r>
              <a:rPr lang="es-CL" sz="6000" dirty="0">
                <a:solidFill>
                  <a:srgbClr val="FF0000"/>
                </a:solidFill>
              </a:rPr>
              <a:t>2.</a:t>
            </a:r>
            <a:r>
              <a:rPr lang="es-CL" sz="6000" dirty="0"/>
              <a:t> El  ala.</a:t>
            </a:r>
            <a:br>
              <a:rPr lang="es-CL" sz="6000" dirty="0"/>
            </a:br>
            <a:r>
              <a:rPr lang="es-CL" sz="6000" dirty="0">
                <a:solidFill>
                  <a:srgbClr val="FF0000"/>
                </a:solidFill>
              </a:rPr>
              <a:t>3.</a:t>
            </a:r>
            <a:r>
              <a:rPr lang="es-CL" sz="6000" dirty="0"/>
              <a:t> Lola  y  Lolo.</a:t>
            </a:r>
            <a:br>
              <a:rPr lang="es-CL" sz="6000" dirty="0"/>
            </a:br>
            <a:r>
              <a:rPr lang="es-CL" sz="6000" dirty="0">
                <a:solidFill>
                  <a:srgbClr val="FF0000"/>
                </a:solidFill>
              </a:rPr>
              <a:t>4.</a:t>
            </a:r>
            <a:r>
              <a:rPr lang="es-CL" sz="6000" dirty="0"/>
              <a:t> El ala lila. </a:t>
            </a:r>
            <a:br>
              <a:rPr lang="es-CL" sz="6000" dirty="0"/>
            </a:br>
            <a:r>
              <a:rPr lang="es-CL" sz="6000" dirty="0">
                <a:solidFill>
                  <a:srgbClr val="FF0000"/>
                </a:solidFill>
              </a:rPr>
              <a:t>5.</a:t>
            </a:r>
            <a:r>
              <a:rPr lang="es-CL" sz="6000" dirty="0"/>
              <a:t> Lola   olía  a  Lalo. </a:t>
            </a:r>
            <a:br>
              <a:rPr lang="es-CL" sz="6000" dirty="0"/>
            </a:br>
            <a:r>
              <a:rPr lang="es-CL" sz="6000" dirty="0">
                <a:solidFill>
                  <a:srgbClr val="FF0000"/>
                </a:solidFill>
              </a:rPr>
              <a:t>6.</a:t>
            </a:r>
            <a:r>
              <a:rPr lang="es-CL" sz="6000" dirty="0"/>
              <a:t> Alí   lee  la  ele. </a:t>
            </a:r>
            <a:br>
              <a:rPr lang="es-CL" sz="6000" dirty="0"/>
            </a:br>
            <a:r>
              <a:rPr lang="es-CL" sz="6000" dirty="0">
                <a:solidFill>
                  <a:srgbClr val="FF0000"/>
                </a:solidFill>
              </a:rPr>
              <a:t>7.</a:t>
            </a:r>
            <a:r>
              <a:rPr lang="es-CL" sz="6000" dirty="0"/>
              <a:t> El  aula  de  Loli.</a:t>
            </a:r>
          </a:p>
        </p:txBody>
      </p:sp>
      <p:pic>
        <p:nvPicPr>
          <p:cNvPr id="1026" name="Picture 2" descr="Resultado de imagen para letra L animada">
            <a:extLst>
              <a:ext uri="{FF2B5EF4-FFF2-40B4-BE49-F238E27FC236}">
                <a16:creationId xmlns:a16="http://schemas.microsoft.com/office/drawing/2014/main" id="{362237EF-E757-4C4F-ABCF-D920F56A4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535" y="0"/>
            <a:ext cx="3026465" cy="302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355A1303-AE7D-40F4-832D-C29E3CFEAF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5532" y="241507"/>
            <a:ext cx="3601278" cy="496266"/>
          </a:xfrm>
        </p:spPr>
        <p:txBody>
          <a:bodyPr/>
          <a:lstStyle/>
          <a:p>
            <a:pPr eaLnBrk="1" hangingPunct="1">
              <a:defRPr/>
            </a:pPr>
            <a:r>
              <a:rPr lang="es-CL" altLang="es-CL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A leer!!!!!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504C228-42E5-4FCB-AA40-FC74FDE25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1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33"/>
    </mc:Choice>
    <mc:Fallback xmlns="">
      <p:transition spd="slow" advTm="67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n 2">
            <a:extLst>
              <a:ext uri="{FF2B5EF4-FFF2-40B4-BE49-F238E27FC236}">
                <a16:creationId xmlns:a16="http://schemas.microsoft.com/office/drawing/2014/main" id="{9044F5AD-C98A-4DD9-A563-68D426787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797425"/>
            <a:ext cx="121888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0F6780B-33B4-48E3-A265-87FF2FAF5644}"/>
              </a:ext>
            </a:extLst>
          </p:cNvPr>
          <p:cNvPicPr/>
          <p:nvPr/>
        </p:nvPicPr>
        <p:blipFill rotWithShape="1">
          <a:blip r:embed="rId5"/>
          <a:srcRect l="48748" t="37030" r="37500" b="19391"/>
          <a:stretch/>
        </p:blipFill>
        <p:spPr bwMode="auto">
          <a:xfrm>
            <a:off x="6599580" y="583096"/>
            <a:ext cx="3803374" cy="60562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4543FD6-EC8A-41F1-8875-DC3BAE926099}"/>
              </a:ext>
            </a:extLst>
          </p:cNvPr>
          <p:cNvPicPr/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33999" t="38039" r="61699" b="54075"/>
          <a:stretch/>
        </p:blipFill>
        <p:spPr bwMode="auto">
          <a:xfrm>
            <a:off x="4089433" y="583096"/>
            <a:ext cx="927652" cy="914401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408F258-D9CF-4EDB-8C90-0ECB93544B28}"/>
              </a:ext>
            </a:extLst>
          </p:cNvPr>
          <p:cNvPicPr/>
          <p:nvPr/>
        </p:nvPicPr>
        <p:blipFill rotWithShape="1">
          <a:blip r:embed="rId5"/>
          <a:srcRect l="33999" t="54269" r="61699" b="36701"/>
          <a:stretch/>
        </p:blipFill>
        <p:spPr bwMode="auto">
          <a:xfrm>
            <a:off x="5306434" y="3856796"/>
            <a:ext cx="927652" cy="104692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FC22D70-98FE-41CD-9447-0914029D7818}"/>
              </a:ext>
            </a:extLst>
          </p:cNvPr>
          <p:cNvPicPr/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33999" t="45925" r="61699" b="46188"/>
          <a:stretch/>
        </p:blipFill>
        <p:spPr bwMode="auto">
          <a:xfrm>
            <a:off x="5489181" y="1537664"/>
            <a:ext cx="927652" cy="914401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27C3BA0-33B8-4FD4-AAFB-D7CE933D18E0}"/>
              </a:ext>
            </a:extLst>
          </p:cNvPr>
          <p:cNvPicPr/>
          <p:nvPr/>
        </p:nvPicPr>
        <p:blipFill rotWithShape="1"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33972" t="62886" r="61726" b="28084"/>
          <a:stretch/>
        </p:blipFill>
        <p:spPr bwMode="auto">
          <a:xfrm>
            <a:off x="4028122" y="2607537"/>
            <a:ext cx="927652" cy="104692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DC11AB3-23AC-40F9-ABD9-B6EA841AD6C8}"/>
              </a:ext>
            </a:extLst>
          </p:cNvPr>
          <p:cNvPicPr/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34154" t="72267" r="61544" b="20346"/>
          <a:stretch/>
        </p:blipFill>
        <p:spPr bwMode="auto">
          <a:xfrm>
            <a:off x="4013288" y="5135424"/>
            <a:ext cx="927652" cy="85645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Marcador de contenido 3">
            <a:extLst>
              <a:ext uri="{FF2B5EF4-FFF2-40B4-BE49-F238E27FC236}">
                <a16:creationId xmlns:a16="http://schemas.microsoft.com/office/drawing/2014/main" id="{2644A0F8-5CED-49FD-82E4-925E4C1EC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195986"/>
            <a:ext cx="3433003" cy="274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Arial" panose="020B0604020202020204" pitchFamily="34" charset="0"/>
              <a:buNone/>
              <a:defRPr/>
            </a:pPr>
            <a:r>
              <a:rPr lang="es-CL" altLang="es-CL" b="1" dirty="0">
                <a:latin typeface="Cavolini" panose="03000502040302020204" pitchFamily="66" charset="0"/>
                <a:cs typeface="Cavolini" panose="03000502040302020204" pitchFamily="66" charset="0"/>
              </a:rPr>
              <a:t>Arrastra</a:t>
            </a:r>
            <a:r>
              <a:rPr lang="es-CL" altLang="es-CL" dirty="0">
                <a:latin typeface="Cavolini" panose="03000502040302020204" pitchFamily="66" charset="0"/>
                <a:cs typeface="Cavolini" panose="03000502040302020204" pitchFamily="66" charset="0"/>
              </a:rPr>
              <a:t> las tarjetas de colores, para completar el nombre del dibujo correctamente.</a:t>
            </a:r>
          </a:p>
          <a:p>
            <a:pPr eaLnBrk="1" hangingPunct="1">
              <a:defRPr/>
            </a:pPr>
            <a:endParaRPr lang="es-CL" altLang="es-CL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6ED7D1C-B767-4845-AB40-193D2C9164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93561"/>
      </p:ext>
    </p:extLst>
  </p:cSld>
  <p:clrMapOvr>
    <a:masterClrMapping/>
  </p:clrMapOvr>
  <p:transition advTm="503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n 2">
            <a:extLst>
              <a:ext uri="{FF2B5EF4-FFF2-40B4-BE49-F238E27FC236}">
                <a16:creationId xmlns:a16="http://schemas.microsoft.com/office/drawing/2014/main" id="{2A0C4714-931A-4E88-BB10-F47400751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797425"/>
            <a:ext cx="121888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7F906EA-FD45-487C-99BE-898EDCC7F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12D9170-BD5D-4028-915B-142A899B96F9}"/>
              </a:ext>
            </a:extLst>
          </p:cNvPr>
          <p:cNvSpPr txBox="1"/>
          <p:nvPr/>
        </p:nvSpPr>
        <p:spPr>
          <a:xfrm>
            <a:off x="7315198" y="123136"/>
            <a:ext cx="4790491" cy="618630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CL" dirty="0"/>
              <a:t>Sr. Apoderado:</a:t>
            </a:r>
          </a:p>
          <a:p>
            <a:r>
              <a:rPr lang="es-CL" dirty="0"/>
              <a:t>Adjuntamos pauta con la que serán evaluadas las páginas realizadas durante la semana del 6 al 9 de abril en clases a través de zoom.</a:t>
            </a:r>
          </a:p>
          <a:p>
            <a:r>
              <a:rPr lang="es-CL" dirty="0"/>
              <a:t>Necesitaremos que envíe un correo con una </a:t>
            </a:r>
            <a:r>
              <a:rPr lang="es-CL" b="1" dirty="0"/>
              <a:t>foto</a:t>
            </a:r>
            <a:r>
              <a:rPr lang="es-CL" dirty="0"/>
              <a:t> de:</a:t>
            </a:r>
          </a:p>
          <a:p>
            <a:pPr marL="285750" indent="-285750">
              <a:buFontTx/>
              <a:buChar char="-"/>
            </a:pPr>
            <a:r>
              <a:rPr lang="es-CL" dirty="0"/>
              <a:t>La página 28 y 29 realizada en el texto.</a:t>
            </a:r>
          </a:p>
          <a:p>
            <a:pPr marL="285750" indent="-285750">
              <a:buFontTx/>
              <a:buChar char="-"/>
            </a:pPr>
            <a:r>
              <a:rPr lang="es-CL" dirty="0"/>
              <a:t>La página 8 y 9 realizada en el cuaderno de trabajo.</a:t>
            </a:r>
          </a:p>
          <a:p>
            <a:pPr marL="285750" indent="-285750">
              <a:buFontTx/>
              <a:buChar char="-"/>
            </a:pPr>
            <a:r>
              <a:rPr lang="es-CL" dirty="0"/>
              <a:t>La actividad de la dispositiva 19 de este PPT. </a:t>
            </a:r>
          </a:p>
          <a:p>
            <a:pPr marL="285750" indent="-285750">
              <a:buFontTx/>
              <a:buChar char="-"/>
            </a:pPr>
            <a:r>
              <a:rPr lang="es-CL" dirty="0"/>
              <a:t>La imagen seleccionada por el alumno en la diapositiva 21 de este PPT. (foto de la pantalla)</a:t>
            </a:r>
          </a:p>
          <a:p>
            <a:r>
              <a:rPr lang="es-CL" dirty="0"/>
              <a:t>Con esa información enviaremos a usted la retroalimentación y puntaje adquirido.</a:t>
            </a:r>
          </a:p>
          <a:p>
            <a:r>
              <a:rPr lang="es-CL" dirty="0"/>
              <a:t>1° básico A: </a:t>
            </a:r>
            <a:r>
              <a:rPr lang="es-CL" dirty="0">
                <a:hlinkClick r:id="rId6"/>
              </a:rPr>
              <a:t>dsuarez@cldv.cl</a:t>
            </a:r>
            <a:endParaRPr lang="es-CL" dirty="0"/>
          </a:p>
          <a:p>
            <a:r>
              <a:rPr lang="es-CL" dirty="0"/>
              <a:t>1° básico B: </a:t>
            </a:r>
            <a:r>
              <a:rPr lang="es-CL" dirty="0">
                <a:hlinkClick r:id="rId7"/>
              </a:rPr>
              <a:t>kvallejos@cldv.cl</a:t>
            </a:r>
            <a:endParaRPr lang="es-CL" dirty="0"/>
          </a:p>
          <a:p>
            <a:r>
              <a:rPr lang="es-CL" dirty="0"/>
              <a:t>1° básico C: </a:t>
            </a:r>
            <a:r>
              <a:rPr lang="es-CL" dirty="0">
                <a:hlinkClick r:id="rId8"/>
              </a:rPr>
              <a:t>msalinas@cldv.cl</a:t>
            </a:r>
            <a:endParaRPr lang="es-CL" dirty="0"/>
          </a:p>
          <a:p>
            <a:endParaRPr lang="es-CL" dirty="0"/>
          </a:p>
          <a:p>
            <a:r>
              <a:rPr lang="es-CL" dirty="0"/>
              <a:t>Gracias por su apoyo.</a:t>
            </a:r>
          </a:p>
          <a:p>
            <a:r>
              <a:rPr lang="es-CL" dirty="0"/>
              <a:t>Saludos cordiales.</a:t>
            </a:r>
          </a:p>
          <a:p>
            <a:endParaRPr lang="es-CL" dirty="0"/>
          </a:p>
          <a:p>
            <a:endParaRPr lang="es-CL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1930B63-609E-45DA-BA03-D120F0ABB98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000" t="30037" r="17851" b="16871"/>
          <a:stretch/>
        </p:blipFill>
        <p:spPr>
          <a:xfrm>
            <a:off x="176211" y="640994"/>
            <a:ext cx="7104100" cy="503114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10FA597-1991-4784-8FB9-7EDDE407BB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304066"/>
      </p:ext>
    </p:extLst>
  </p:cSld>
  <p:clrMapOvr>
    <a:masterClrMapping/>
  </p:clrMapOvr>
  <p:transition advTm="943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n 2">
            <a:extLst>
              <a:ext uri="{FF2B5EF4-FFF2-40B4-BE49-F238E27FC236}">
                <a16:creationId xmlns:a16="http://schemas.microsoft.com/office/drawing/2014/main" id="{9044F5AD-C98A-4DD9-A563-68D426787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797425"/>
            <a:ext cx="121888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8DA4020A-8754-4884-989B-FC2FCEF068E2}"/>
              </a:ext>
            </a:extLst>
          </p:cNvPr>
          <p:cNvSpPr/>
          <p:nvPr/>
        </p:nvSpPr>
        <p:spPr>
          <a:xfrm>
            <a:off x="1573251" y="1216744"/>
            <a:ext cx="946355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dirty="0">
                <a:latin typeface="Cavolini" panose="03000502040302020204" pitchFamily="66" charset="0"/>
                <a:cs typeface="Cavolini" panose="03000502040302020204" pitchFamily="66" charset="0"/>
              </a:rPr>
              <a:t>Es momento de que comencemos a escribir algunas palabras que ya has aprendido. </a:t>
            </a:r>
          </a:p>
          <a:p>
            <a:r>
              <a:rPr lang="es-ES" dirty="0">
                <a:latin typeface="Cavolini" panose="03000502040302020204" pitchFamily="66" charset="0"/>
                <a:cs typeface="Cavolini" panose="03000502040302020204" pitchFamily="66" charset="0"/>
              </a:rPr>
              <a:t>Escucha a tu profesora atentamente y escribe las palabras que te dictará.</a:t>
            </a:r>
            <a:endParaRPr lang="es-CL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AED9918-99CB-44FA-8584-64ED876D4206}"/>
              </a:ext>
            </a:extLst>
          </p:cNvPr>
          <p:cNvSpPr/>
          <p:nvPr/>
        </p:nvSpPr>
        <p:spPr>
          <a:xfrm>
            <a:off x="4921864" y="221387"/>
            <a:ext cx="23482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Dictado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13A21E6-B601-4D36-BC1D-F92A05A5235D}"/>
              </a:ext>
            </a:extLst>
          </p:cNvPr>
          <p:cNvSpPr/>
          <p:nvPr/>
        </p:nvSpPr>
        <p:spPr>
          <a:xfrm>
            <a:off x="2277147" y="2489100"/>
            <a:ext cx="720069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1.</a:t>
            </a:r>
          </a:p>
          <a:p>
            <a:pPr algn="ctr"/>
            <a:r>
              <a:rPr lang="es-ES" sz="5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2.</a:t>
            </a:r>
          </a:p>
          <a:p>
            <a:pPr algn="ctr"/>
            <a:r>
              <a:rPr lang="es-ES" sz="5400" b="1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3.</a:t>
            </a:r>
          </a:p>
          <a:p>
            <a:pPr algn="ctr"/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13D9E247-3AE6-4268-B1D1-8B6283404341}"/>
              </a:ext>
            </a:extLst>
          </p:cNvPr>
          <p:cNvSpPr/>
          <p:nvPr/>
        </p:nvSpPr>
        <p:spPr>
          <a:xfrm>
            <a:off x="2997216" y="2719933"/>
            <a:ext cx="15760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gada 2.1 (Adrian M. C.)" panose="02000000000000000000" pitchFamily="50" charset="0"/>
              </a:rPr>
              <a:t>L</a:t>
            </a:r>
            <a:r>
              <a:rPr lang="es-E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gada 2.1 (Adrian M. C.)" panose="02000000000000000000" pitchFamily="50" charset="0"/>
              </a:rPr>
              <a:t>ola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308BB61F-6217-4919-9631-0585405AE4D0}"/>
              </a:ext>
            </a:extLst>
          </p:cNvPr>
          <p:cNvSpPr/>
          <p:nvPr/>
        </p:nvSpPr>
        <p:spPr>
          <a:xfrm>
            <a:off x="3199193" y="3571235"/>
            <a:ext cx="11721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gada 2.1 (Adrian M. C.)" panose="02000000000000000000" pitchFamily="50" charset="0"/>
              </a:rPr>
              <a:t>lila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igada 2.1 (Adrian M. C.)" panose="02000000000000000000" pitchFamily="50" charset="0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4C8F5CE2-DC80-4B55-A84A-7D5B9B2F0C7A}"/>
              </a:ext>
            </a:extLst>
          </p:cNvPr>
          <p:cNvSpPr/>
          <p:nvPr/>
        </p:nvSpPr>
        <p:spPr>
          <a:xfrm>
            <a:off x="3164730" y="4422537"/>
            <a:ext cx="12410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gada 2.1 (Adrian M. C.)" panose="02000000000000000000" pitchFamily="50" charset="0"/>
              </a:rPr>
              <a:t>a</a:t>
            </a:r>
            <a:r>
              <a:rPr lang="es-E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gada 2.1 (Adrian M. C.)" panose="02000000000000000000" pitchFamily="50" charset="0"/>
              </a:rPr>
              <a:t>la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1AD32C1-DC43-4587-B1B0-EBF4E44CC1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0450051"/>
      </p:ext>
    </p:extLst>
  </p:cSld>
  <p:clrMapOvr>
    <a:masterClrMapping/>
  </p:clrMapOvr>
  <p:transition advTm="1696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n 2">
            <a:extLst>
              <a:ext uri="{FF2B5EF4-FFF2-40B4-BE49-F238E27FC236}">
                <a16:creationId xmlns:a16="http://schemas.microsoft.com/office/drawing/2014/main" id="{2A0C4714-931A-4E88-BB10-F47400751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4692067"/>
            <a:ext cx="121888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7F906EA-FD45-487C-99BE-898EDCC7F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8028E920-C325-478E-A886-D7D9B5ED2DBB}"/>
              </a:ext>
            </a:extLst>
          </p:cNvPr>
          <p:cNvSpPr/>
          <p:nvPr/>
        </p:nvSpPr>
        <p:spPr>
          <a:xfrm>
            <a:off x="856899" y="515683"/>
            <a:ext cx="58929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¿Cómo trabajé?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9597333D-59B0-48F7-BD43-22DEB7593FBF}"/>
              </a:ext>
            </a:extLst>
          </p:cNvPr>
          <p:cNvSpPr/>
          <p:nvPr/>
        </p:nvSpPr>
        <p:spPr>
          <a:xfrm>
            <a:off x="9683079" y="414868"/>
            <a:ext cx="2357299" cy="41666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26" name="Picture 2" descr="Yay Inside Out GIF - Yay InsideOut Joy - Discover &amp; Share GIFs ...">
            <a:extLst>
              <a:ext uri="{FF2B5EF4-FFF2-40B4-BE49-F238E27FC236}">
                <a16:creationId xmlns:a16="http://schemas.microsoft.com/office/drawing/2014/main" id="{2FFFFF9F-3620-4BA9-B134-17EAEFF724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84" y="2280542"/>
            <a:ext cx="2357299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é personaje de Intensa-Mente está dominando tu vida en este ...">
            <a:extLst>
              <a:ext uri="{FF2B5EF4-FFF2-40B4-BE49-F238E27FC236}">
                <a16:creationId xmlns:a16="http://schemas.microsoft.com/office/drawing/2014/main" id="{63375C77-F1BE-45D8-8631-20E9E5B0DF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038" y="2280542"/>
            <a:ext cx="2781437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1 Perfect &quot;Inside Out&quot; GIFs For Every Situation | Triste gif, Gif ...">
            <a:extLst>
              <a:ext uri="{FF2B5EF4-FFF2-40B4-BE49-F238E27FC236}">
                <a16:creationId xmlns:a16="http://schemas.microsoft.com/office/drawing/2014/main" id="{C1454E84-FD8D-417B-964A-9B440F50BE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240" y="2258428"/>
            <a:ext cx="2449286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1EE4625-F902-4EE3-B5F1-7C6B1EACF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124242"/>
      </p:ext>
    </p:extLst>
  </p:cSld>
  <p:clrMapOvr>
    <a:masterClrMapping/>
  </p:clrMapOvr>
  <p:transition advTm="130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n 2">
            <a:extLst>
              <a:ext uri="{FF2B5EF4-FFF2-40B4-BE49-F238E27FC236}">
                <a16:creationId xmlns:a16="http://schemas.microsoft.com/office/drawing/2014/main" id="{2A0C4714-931A-4E88-BB10-F47400751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797425"/>
            <a:ext cx="121888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7F906EA-FD45-487C-99BE-898EDCC7F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Thumbs Up Nice GIF - ThumbsUp Nice WellDone - Discover &amp; Share ...">
            <a:extLst>
              <a:ext uri="{FF2B5EF4-FFF2-40B4-BE49-F238E27FC236}">
                <a16:creationId xmlns:a16="http://schemas.microsoft.com/office/drawing/2014/main" id="{227DCA2B-D874-47E2-9C75-8E087E26AC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622" y="1031461"/>
            <a:ext cx="5633830" cy="469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36061E6-C962-4FF5-96D7-7762808E1D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1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n 2">
            <a:extLst>
              <a:ext uri="{FF2B5EF4-FFF2-40B4-BE49-F238E27FC236}">
                <a16:creationId xmlns:a16="http://schemas.microsoft.com/office/drawing/2014/main" id="{9044F5AD-C98A-4DD9-A563-68D426787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797425"/>
            <a:ext cx="121888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ítulo 1">
            <a:extLst>
              <a:ext uri="{FF2B5EF4-FFF2-40B4-BE49-F238E27FC236}">
                <a16:creationId xmlns:a16="http://schemas.microsoft.com/office/drawing/2014/main" id="{9566F56C-14BB-43A9-B6E7-BAA294BAB2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775950" cy="1325563"/>
          </a:xfrm>
        </p:spPr>
        <p:txBody>
          <a:bodyPr/>
          <a:lstStyle/>
          <a:p>
            <a:pPr eaLnBrk="1" hangingPunct="1">
              <a:defRPr/>
            </a:pPr>
            <a:r>
              <a:rPr lang="es-CL" alt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Unidad 1: Un mundo de fantasía.</a:t>
            </a:r>
          </a:p>
        </p:txBody>
      </p:sp>
      <p:sp>
        <p:nvSpPr>
          <p:cNvPr id="7172" name="Marcador de contenido 3">
            <a:extLst>
              <a:ext uri="{FF2B5EF4-FFF2-40B4-BE49-F238E27FC236}">
                <a16:creationId xmlns:a16="http://schemas.microsoft.com/office/drawing/2014/main" id="{641AEEFC-B39F-40F0-A085-585DC9C8548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23380" y="1660871"/>
            <a:ext cx="10515600" cy="2257425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s-CL" altLang="es-CL" sz="40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Clase 1:</a:t>
            </a:r>
          </a:p>
          <a:p>
            <a:pPr eaLnBrk="1" hangingPunct="1">
              <a:defRPr/>
            </a:pPr>
            <a:r>
              <a:rPr lang="es-CL" altLang="es-CL" dirty="0">
                <a:latin typeface="Cavolini" panose="03000502040302020204" pitchFamily="66" charset="0"/>
                <a:cs typeface="Cavolini" panose="03000502040302020204" pitchFamily="66" charset="0"/>
              </a:rPr>
              <a:t>Retroalimentar el uso de la Y como nexo.</a:t>
            </a:r>
          </a:p>
          <a:p>
            <a:pPr eaLnBrk="1" hangingPunct="1">
              <a:defRPr/>
            </a:pPr>
            <a:r>
              <a:rPr lang="es-CL" altLang="es-CL" dirty="0">
                <a:solidFill>
                  <a:schemeClr val="tx1">
                    <a:lumMod val="95000"/>
                    <a:lumOff val="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Letra L.</a:t>
            </a:r>
          </a:p>
          <a:p>
            <a:pPr marL="0" indent="0" algn="ctr" eaLnBrk="1" hangingPunct="1">
              <a:buFont typeface="Arial" panose="020B0604020202020204" pitchFamily="34" charset="0"/>
              <a:buNone/>
              <a:defRPr/>
            </a:pPr>
            <a:endParaRPr lang="es-CL" altLang="es-CL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Marcador de contenido 3">
            <a:extLst>
              <a:ext uri="{FF2B5EF4-FFF2-40B4-BE49-F238E27FC236}">
                <a16:creationId xmlns:a16="http://schemas.microsoft.com/office/drawing/2014/main" id="{F9B8A9BE-508A-48C3-8D68-8FEC93E56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80" y="3758027"/>
            <a:ext cx="10515600" cy="103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s-CL" altLang="es-CL" u="sng" dirty="0">
                <a:latin typeface="Cavolini" panose="03000502040302020204" pitchFamily="66" charset="0"/>
                <a:cs typeface="Cavolini" panose="03000502040302020204" pitchFamily="66" charset="0"/>
              </a:rPr>
              <a:t>Objetivos: </a:t>
            </a:r>
          </a:p>
          <a:p>
            <a:pPr eaLnBrk="1" hangingPunct="1">
              <a:defRPr/>
            </a:pPr>
            <a:r>
              <a:rPr lang="es-CL" altLang="es-CL" dirty="0">
                <a:latin typeface="Cavolini" panose="03000502040302020204" pitchFamily="66" charset="0"/>
                <a:cs typeface="Cavolini" panose="03000502040302020204" pitchFamily="66" charset="0"/>
              </a:rPr>
              <a:t>Reconocer la letra “y” como nexo.</a:t>
            </a:r>
          </a:p>
          <a:p>
            <a:pPr eaLnBrk="1" hangingPunct="1">
              <a:defRPr/>
            </a:pPr>
            <a:r>
              <a:rPr lang="es-CL" altLang="es-CL" dirty="0">
                <a:latin typeface="Cavolini" panose="03000502040302020204" pitchFamily="66" charset="0"/>
                <a:cs typeface="Cavolini" panose="03000502040302020204" pitchFamily="66" charset="0"/>
              </a:rPr>
              <a:t>Reconocer letra “L” aplicado al proceso lectoescritor.</a:t>
            </a:r>
          </a:p>
          <a:p>
            <a:pPr eaLnBrk="1" hangingPunct="1">
              <a:defRPr/>
            </a:pPr>
            <a:endParaRPr lang="es-CL" altLang="es-CL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DD5F0DE-A50C-446C-923B-3E1C35EB51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5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n 2">
            <a:extLst>
              <a:ext uri="{FF2B5EF4-FFF2-40B4-BE49-F238E27FC236}">
                <a16:creationId xmlns:a16="http://schemas.microsoft.com/office/drawing/2014/main" id="{DB1439EB-35B2-4BE7-A495-50DABACA8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797425"/>
            <a:ext cx="121888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ítulo 1">
            <a:extLst>
              <a:ext uri="{FF2B5EF4-FFF2-40B4-BE49-F238E27FC236}">
                <a16:creationId xmlns:a16="http://schemas.microsoft.com/office/drawing/2014/main" id="{5B2C937E-F697-4D08-AA9D-1513F1B799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-59944"/>
            <a:ext cx="10515600" cy="1325563"/>
          </a:xfrm>
        </p:spPr>
        <p:txBody>
          <a:bodyPr/>
          <a:lstStyle/>
          <a:p>
            <a:pPr algn="ctr" eaLnBrk="1" hangingPunct="1"/>
            <a:r>
              <a:rPr lang="es-CL" altLang="es-CL" sz="4800" b="1" dirty="0"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“y” como nexo</a:t>
            </a:r>
          </a:p>
        </p:txBody>
      </p:sp>
      <p:sp>
        <p:nvSpPr>
          <p:cNvPr id="5124" name="CuadroTexto 1">
            <a:extLst>
              <a:ext uri="{FF2B5EF4-FFF2-40B4-BE49-F238E27FC236}">
                <a16:creationId xmlns:a16="http://schemas.microsoft.com/office/drawing/2014/main" id="{0B075052-1297-4CE7-8131-E7F76207F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18" y="1009526"/>
            <a:ext cx="97948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s-CL" altLang="es-CL" sz="2400" dirty="0">
                <a:latin typeface="Cavolini" panose="03000502040302020204" pitchFamily="66" charset="0"/>
                <a:cs typeface="Cavolini" panose="03000502040302020204" pitchFamily="66" charset="0"/>
              </a:rPr>
              <a:t>Recordemos:</a:t>
            </a:r>
          </a:p>
        </p:txBody>
      </p:sp>
      <p:sp>
        <p:nvSpPr>
          <p:cNvPr id="2" name="Rectángulo: esquinas diagonales redondeadas 1">
            <a:extLst>
              <a:ext uri="{FF2B5EF4-FFF2-40B4-BE49-F238E27FC236}">
                <a16:creationId xmlns:a16="http://schemas.microsoft.com/office/drawing/2014/main" id="{4C4878EA-345D-451F-9E04-1B308AD307B4}"/>
              </a:ext>
            </a:extLst>
          </p:cNvPr>
          <p:cNvSpPr/>
          <p:nvPr/>
        </p:nvSpPr>
        <p:spPr>
          <a:xfrm>
            <a:off x="2972971" y="1146350"/>
            <a:ext cx="8672375" cy="715444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>
                <a:solidFill>
                  <a:schemeClr val="accent2">
                    <a:lumMod val="75000"/>
                  </a:schemeClr>
                </a:solidFill>
                <a:latin typeface="Ligada 2.1 (Adrian M. C.)" panose="02000000000000000000" pitchFamily="50" charset="0"/>
              </a:rPr>
              <a:t>La “y” nos sirve para          dos ideas o palabras.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B213303-D8F4-43B9-8C44-6EF70E9B7863}"/>
              </a:ext>
            </a:extLst>
          </p:cNvPr>
          <p:cNvSpPr/>
          <p:nvPr/>
        </p:nvSpPr>
        <p:spPr>
          <a:xfrm>
            <a:off x="6676330" y="1208368"/>
            <a:ext cx="1484244" cy="4701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FF6AA8B-1B8A-4336-BF63-55E070DEB062}"/>
              </a:ext>
            </a:extLst>
          </p:cNvPr>
          <p:cNvSpPr/>
          <p:nvPr/>
        </p:nvSpPr>
        <p:spPr>
          <a:xfrm>
            <a:off x="6676330" y="1209599"/>
            <a:ext cx="1484244" cy="4701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dirty="0">
                <a:solidFill>
                  <a:srgbClr val="C00000"/>
                </a:solidFill>
                <a:latin typeface="Ligada 2.1 (Adrian M. C.)" panose="02000000000000000000" pitchFamily="50" charset="0"/>
              </a:rPr>
              <a:t>unir</a:t>
            </a:r>
            <a:endParaRPr lang="es-CL" sz="2400" dirty="0">
              <a:latin typeface="Ligada 2.1 (Adrian M. C.)" panose="02000000000000000000" pitchFamily="50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B83A30C-6ABB-409F-BB3F-55DEDE2DB9E0}"/>
              </a:ext>
            </a:extLst>
          </p:cNvPr>
          <p:cNvSpPr txBox="1"/>
          <p:nvPr/>
        </p:nvSpPr>
        <p:spPr>
          <a:xfrm>
            <a:off x="18984" y="2044921"/>
            <a:ext cx="34058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Ana fue a la feria</a:t>
            </a:r>
          </a:p>
          <a:p>
            <a:pPr algn="ctr"/>
            <a:endParaRPr lang="es-CL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s-CL" dirty="0">
                <a:latin typeface="Cavolini" panose="03000502040302020204" pitchFamily="66" charset="0"/>
                <a:cs typeface="Cavolini" panose="03000502040302020204" pitchFamily="66" charset="0"/>
              </a:rPr>
              <a:t>Para mamá compró peras y plátanos, para papá compró sandía y duraznos, mientras que para ella compró cerezas y frutillas.</a:t>
            </a:r>
          </a:p>
          <a:p>
            <a:pPr algn="ctr"/>
            <a:endParaRPr lang="es-CL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endParaRPr lang="es-CL" sz="1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s-CL" b="1" dirty="0">
                <a:latin typeface="Cavolini" panose="03000502040302020204" pitchFamily="66" charset="0"/>
                <a:cs typeface="Cavolini" panose="03000502040302020204" pitchFamily="66" charset="0"/>
              </a:rPr>
              <a:t>A partir del texto completa las oraciones arrastrando la fruta que falta en cada caso.</a:t>
            </a:r>
          </a:p>
        </p:txBody>
      </p:sp>
      <p:pic>
        <p:nvPicPr>
          <p:cNvPr id="2050" name="Picture 2" descr="Pera, Dibujo, Símbolo imagen png - imagen transparente descarga ...">
            <a:extLst>
              <a:ext uri="{FF2B5EF4-FFF2-40B4-BE49-F238E27FC236}">
                <a16:creationId xmlns:a16="http://schemas.microsoft.com/office/drawing/2014/main" id="{39A1F272-EE28-43EB-B36F-66C637003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840" y="2282946"/>
            <a:ext cx="715445" cy="71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ibujo de Plátanos pintado por en Dibujos.net el día 18-12-18 a ...">
            <a:extLst>
              <a:ext uri="{FF2B5EF4-FFF2-40B4-BE49-F238E27FC236}">
                <a16:creationId xmlns:a16="http://schemas.microsoft.com/office/drawing/2014/main" id="{787E5FDF-31D5-4BEB-BCFF-679A3589B8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7" t="3451" r="18232" b="4489"/>
          <a:stretch/>
        </p:blipFill>
        <p:spPr bwMode="auto">
          <a:xfrm>
            <a:off x="10906890" y="3086843"/>
            <a:ext cx="719118" cy="82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icha de cultivo de sandía para tu #huertourbano | Cultivo sandia ...">
            <a:extLst>
              <a:ext uri="{FF2B5EF4-FFF2-40B4-BE49-F238E27FC236}">
                <a16:creationId xmlns:a16="http://schemas.microsoft.com/office/drawing/2014/main" id="{84AA0632-3371-4572-8264-D3FF7FD8D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59" y="3356569"/>
            <a:ext cx="937132" cy="93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lustraciones, imágenes y vectores de stock sobre Durazno Cortado ...">
            <a:extLst>
              <a:ext uri="{FF2B5EF4-FFF2-40B4-BE49-F238E27FC236}">
                <a16:creationId xmlns:a16="http://schemas.microsoft.com/office/drawing/2014/main" id="{903111AB-4C23-4E95-9617-5845DB79F6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1" t="13453" r="8796" b="25517"/>
          <a:stretch/>
        </p:blipFill>
        <p:spPr bwMode="auto">
          <a:xfrm>
            <a:off x="9992569" y="2132896"/>
            <a:ext cx="844617" cy="67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erezas, Tarta De Cerezas, Dibujo imagen png - imagen transparente ...">
            <a:extLst>
              <a:ext uri="{FF2B5EF4-FFF2-40B4-BE49-F238E27FC236}">
                <a16:creationId xmlns:a16="http://schemas.microsoft.com/office/drawing/2014/main" id="{DAD776AC-40B2-4D44-B1A8-FE44FC1F1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736" y="4850803"/>
            <a:ext cx="714818" cy="71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ᐈ Dibujo vectores de stock, imágenes frutilla dibujo | descargar ...">
            <a:extLst>
              <a:ext uri="{FF2B5EF4-FFF2-40B4-BE49-F238E27FC236}">
                <a16:creationId xmlns:a16="http://schemas.microsoft.com/office/drawing/2014/main" id="{524ED4CC-3782-4A93-A94F-0C66D26F44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2" t="13436" r="4860" b="22523"/>
          <a:stretch/>
        </p:blipFill>
        <p:spPr bwMode="auto">
          <a:xfrm>
            <a:off x="9900893" y="4017810"/>
            <a:ext cx="1027971" cy="73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CE6EDDE-ED8A-496F-ACF4-71375F2E2820}"/>
              </a:ext>
            </a:extLst>
          </p:cNvPr>
          <p:cNvSpPr/>
          <p:nvPr/>
        </p:nvSpPr>
        <p:spPr>
          <a:xfrm>
            <a:off x="106018" y="1998618"/>
            <a:ext cx="3318774" cy="24082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062" name="Picture 14" descr="ᐈ Mama y papa animadas dibujos de stock, imágenes mama papa ...">
            <a:extLst>
              <a:ext uri="{FF2B5EF4-FFF2-40B4-BE49-F238E27FC236}">
                <a16:creationId xmlns:a16="http://schemas.microsoft.com/office/drawing/2014/main" id="{9BA86797-ACF6-4194-BA4C-1DB78FB9F8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20" b="63425"/>
          <a:stretch/>
        </p:blipFill>
        <p:spPr bwMode="auto">
          <a:xfrm>
            <a:off x="3663678" y="2119762"/>
            <a:ext cx="493022" cy="93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ᐈ Mama y papa animadas dibujos de stock, imágenes mama papa ...">
            <a:extLst>
              <a:ext uri="{FF2B5EF4-FFF2-40B4-BE49-F238E27FC236}">
                <a16:creationId xmlns:a16="http://schemas.microsoft.com/office/drawing/2014/main" id="{8008687A-DE5A-4648-BDC7-6B3B78C91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4" r="40596" b="63425"/>
          <a:stretch/>
        </p:blipFill>
        <p:spPr bwMode="auto">
          <a:xfrm>
            <a:off x="3774447" y="3389911"/>
            <a:ext cx="382253" cy="93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ᐈ Mama y papa animadas dibujos de stock, imágenes mama papa ...">
            <a:extLst>
              <a:ext uri="{FF2B5EF4-FFF2-40B4-BE49-F238E27FC236}">
                <a16:creationId xmlns:a16="http://schemas.microsoft.com/office/drawing/2014/main" id="{A694D0BC-8CDF-4D9C-A568-4A1FCC089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5" t="72993" r="40594" b="-90"/>
          <a:stretch/>
        </p:blipFill>
        <p:spPr bwMode="auto">
          <a:xfrm>
            <a:off x="3815464" y="4861778"/>
            <a:ext cx="382254" cy="69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218F2171-AAA3-455E-9269-3582DC3A85F2}"/>
              </a:ext>
            </a:extLst>
          </p:cNvPr>
          <p:cNvSpPr/>
          <p:nvPr/>
        </p:nvSpPr>
        <p:spPr>
          <a:xfrm>
            <a:off x="4457362" y="5060781"/>
            <a:ext cx="532730" cy="29486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97375EBB-DF99-4C94-8C22-05AEE3D64F30}"/>
              </a:ext>
            </a:extLst>
          </p:cNvPr>
          <p:cNvSpPr/>
          <p:nvPr/>
        </p:nvSpPr>
        <p:spPr>
          <a:xfrm>
            <a:off x="4431360" y="3711046"/>
            <a:ext cx="532730" cy="29486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Flecha: a la derecha 20">
            <a:extLst>
              <a:ext uri="{FF2B5EF4-FFF2-40B4-BE49-F238E27FC236}">
                <a16:creationId xmlns:a16="http://schemas.microsoft.com/office/drawing/2014/main" id="{C2BCD75B-959E-4C29-BE20-F0F23EBBEAA5}"/>
              </a:ext>
            </a:extLst>
          </p:cNvPr>
          <p:cNvSpPr/>
          <p:nvPr/>
        </p:nvSpPr>
        <p:spPr>
          <a:xfrm>
            <a:off x="4431360" y="2502935"/>
            <a:ext cx="532730" cy="29486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D1F7480-4F26-4B6B-B27B-7A70AD14F006}"/>
              </a:ext>
            </a:extLst>
          </p:cNvPr>
          <p:cNvSpPr txBox="1"/>
          <p:nvPr/>
        </p:nvSpPr>
        <p:spPr>
          <a:xfrm>
            <a:off x="6305718" y="2270609"/>
            <a:ext cx="5357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400" b="1" dirty="0">
                <a:latin typeface="Ligada 2.1 (Adrian M. C.)" panose="02000000000000000000" pitchFamily="50" charset="0"/>
              </a:rPr>
              <a:t>y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A596D10-88DB-4180-B7E3-284AAE7F6EC4}"/>
              </a:ext>
            </a:extLst>
          </p:cNvPr>
          <p:cNvSpPr txBox="1"/>
          <p:nvPr/>
        </p:nvSpPr>
        <p:spPr>
          <a:xfrm>
            <a:off x="6305718" y="3445652"/>
            <a:ext cx="5357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400" b="1" dirty="0">
                <a:latin typeface="Ligada 2.1 (Adrian M. C.)" panose="02000000000000000000" pitchFamily="50" charset="0"/>
              </a:rPr>
              <a:t>y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6C5EA0F-9B25-4646-9DAD-9C9120AFE8BB}"/>
              </a:ext>
            </a:extLst>
          </p:cNvPr>
          <p:cNvSpPr txBox="1"/>
          <p:nvPr/>
        </p:nvSpPr>
        <p:spPr>
          <a:xfrm>
            <a:off x="6339586" y="4756591"/>
            <a:ext cx="5357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400" b="1" dirty="0">
                <a:latin typeface="Ligada 2.1 (Adrian M. C.)" panose="02000000000000000000" pitchFamily="50" charset="0"/>
              </a:rPr>
              <a:t>y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487E36F-C7FF-4466-ACE5-7F77454089B7}"/>
              </a:ext>
            </a:extLst>
          </p:cNvPr>
          <p:cNvSpPr/>
          <p:nvPr/>
        </p:nvSpPr>
        <p:spPr>
          <a:xfrm>
            <a:off x="7169425" y="2044410"/>
            <a:ext cx="1176678" cy="9823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32E9443C-E2F6-44A8-9086-7FAC18D6E579}"/>
              </a:ext>
            </a:extLst>
          </p:cNvPr>
          <p:cNvSpPr/>
          <p:nvPr/>
        </p:nvSpPr>
        <p:spPr>
          <a:xfrm>
            <a:off x="7185262" y="3336402"/>
            <a:ext cx="1176678" cy="9823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A25953F7-E5E7-42D7-8E02-185B86CCF979}"/>
              </a:ext>
            </a:extLst>
          </p:cNvPr>
          <p:cNvSpPr/>
          <p:nvPr/>
        </p:nvSpPr>
        <p:spPr>
          <a:xfrm>
            <a:off x="7198514" y="4633378"/>
            <a:ext cx="1176678" cy="9823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FE751C7-DD37-43C5-B09D-7861DCC192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39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n 2">
            <a:extLst>
              <a:ext uri="{FF2B5EF4-FFF2-40B4-BE49-F238E27FC236}">
                <a16:creationId xmlns:a16="http://schemas.microsoft.com/office/drawing/2014/main" id="{DB1439EB-35B2-4BE7-A495-50DABACA8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837181"/>
            <a:ext cx="121888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ítulo 1">
            <a:extLst>
              <a:ext uri="{FF2B5EF4-FFF2-40B4-BE49-F238E27FC236}">
                <a16:creationId xmlns:a16="http://schemas.microsoft.com/office/drawing/2014/main" id="{5B2C937E-F697-4D08-AA9D-1513F1B799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7837" y="122618"/>
            <a:ext cx="10515600" cy="1325563"/>
          </a:xfrm>
        </p:spPr>
        <p:txBody>
          <a:bodyPr/>
          <a:lstStyle/>
          <a:p>
            <a:pPr algn="ctr" eaLnBrk="1" hangingPunct="1"/>
            <a:r>
              <a:rPr lang="es-CL" altLang="es-CL" sz="5400" b="1" dirty="0"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¡Niños y niñas!</a:t>
            </a:r>
          </a:p>
        </p:txBody>
      </p:sp>
      <p:sp>
        <p:nvSpPr>
          <p:cNvPr id="5124" name="CuadroTexto 1">
            <a:extLst>
              <a:ext uri="{FF2B5EF4-FFF2-40B4-BE49-F238E27FC236}">
                <a16:creationId xmlns:a16="http://schemas.microsoft.com/office/drawing/2014/main" id="{0B075052-1297-4CE7-8131-E7F76207F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492678"/>
            <a:ext cx="97948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s-CL" altLang="es-CL" sz="2400" dirty="0">
                <a:latin typeface="Cavolini" panose="03000502040302020204" pitchFamily="66" charset="0"/>
                <a:cs typeface="Cavolini" panose="03000502040302020204" pitchFamily="66" charset="0"/>
              </a:rPr>
              <a:t>Esta semana comenzaremos a leer con nuestra primera consonante.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s-CL" altLang="es-CL" sz="2400" dirty="0">
                <a:latin typeface="Cavolini" panose="03000502040302020204" pitchFamily="66" charset="0"/>
                <a:cs typeface="Cavolini" panose="03000502040302020204" pitchFamily="66" charset="0"/>
              </a:rPr>
              <a:t>¿Estás listo?</a:t>
            </a:r>
          </a:p>
        </p:txBody>
      </p:sp>
      <p:pic>
        <p:nvPicPr>
          <p:cNvPr id="1026" name="Picture 2" descr="Cómo enseñar a un niño a pronunciar la letra L en casa: videos y ...">
            <a:extLst>
              <a:ext uri="{FF2B5EF4-FFF2-40B4-BE49-F238E27FC236}">
                <a16:creationId xmlns:a16="http://schemas.microsoft.com/office/drawing/2014/main" id="{0B69181C-8004-43B0-B200-3E5152D11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400" y="2751073"/>
            <a:ext cx="3830084" cy="222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6D2891D-68B3-45B8-999A-BC16B429C6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558" t="35746" r="20761" b="45947"/>
          <a:stretch/>
        </p:blipFill>
        <p:spPr>
          <a:xfrm>
            <a:off x="1338470" y="3154016"/>
            <a:ext cx="5082047" cy="2529183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0A6AD1D5-BBC7-452F-9F5D-02002B8F4309}"/>
              </a:ext>
            </a:extLst>
          </p:cNvPr>
          <p:cNvCxnSpPr/>
          <p:nvPr/>
        </p:nvCxnSpPr>
        <p:spPr>
          <a:xfrm>
            <a:off x="2358886" y="3193775"/>
            <a:ext cx="0" cy="2396660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977957F2-E9E9-4951-8C0E-D3D6FCC2C293}"/>
              </a:ext>
            </a:extLst>
          </p:cNvPr>
          <p:cNvCxnSpPr>
            <a:cxnSpLocks/>
          </p:cNvCxnSpPr>
          <p:nvPr/>
        </p:nvCxnSpPr>
        <p:spPr>
          <a:xfrm>
            <a:off x="1152942" y="4377863"/>
            <a:ext cx="2219738" cy="0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Dibujo de un ojo">
            <a:extLst>
              <a:ext uri="{FF2B5EF4-FFF2-40B4-BE49-F238E27FC236}">
                <a16:creationId xmlns:a16="http://schemas.microsoft.com/office/drawing/2014/main" id="{9DDB9F8F-EA71-465D-8FAD-70802D124E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" t="3229" r="4683" b="9823"/>
          <a:stretch/>
        </p:blipFill>
        <p:spPr bwMode="auto">
          <a:xfrm>
            <a:off x="284195" y="3427779"/>
            <a:ext cx="1054275" cy="73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ápiz Página Para Colorear">
            <a:extLst>
              <a:ext uri="{FF2B5EF4-FFF2-40B4-BE49-F238E27FC236}">
                <a16:creationId xmlns:a16="http://schemas.microsoft.com/office/drawing/2014/main" id="{81B9BB96-CC75-44F8-8AA1-0E5DB6138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22" y="4496761"/>
            <a:ext cx="796971" cy="79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63DD495-EFD0-4FA3-9FF0-D6CE583CB8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77050"/>
      </p:ext>
    </p:extLst>
  </p:cSld>
  <p:clrMapOvr>
    <a:masterClrMapping/>
  </p:clrMapOvr>
  <p:transition advTm="438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n 2">
            <a:extLst>
              <a:ext uri="{FF2B5EF4-FFF2-40B4-BE49-F238E27FC236}">
                <a16:creationId xmlns:a16="http://schemas.microsoft.com/office/drawing/2014/main" id="{B0CDBB17-2EA4-4AD6-9707-DD3773A84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797425"/>
            <a:ext cx="121888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1A7CB83-F868-4996-AC25-EC4FC81A8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6A574208-3069-4604-BAA4-CDAB24BED3C1}"/>
              </a:ext>
            </a:extLst>
          </p:cNvPr>
          <p:cNvSpPr/>
          <p:nvPr/>
        </p:nvSpPr>
        <p:spPr>
          <a:xfrm>
            <a:off x="42976" y="467022"/>
            <a:ext cx="1192185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¿Qué dibujos comienzan con la letra L?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5673421-8EB7-4A89-8507-0270BD274858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24" y="1420812"/>
            <a:ext cx="5708651" cy="4970166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91DB32B6-8ACA-4747-905C-B4EC265E6AA7}"/>
              </a:ext>
            </a:extLst>
          </p:cNvPr>
          <p:cNvSpPr/>
          <p:nvPr/>
        </p:nvSpPr>
        <p:spPr>
          <a:xfrm>
            <a:off x="2628900" y="1236463"/>
            <a:ext cx="2271713" cy="17067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4AE76657-3375-417F-8CB2-8DEB421783E0}"/>
              </a:ext>
            </a:extLst>
          </p:cNvPr>
          <p:cNvSpPr/>
          <p:nvPr/>
        </p:nvSpPr>
        <p:spPr>
          <a:xfrm>
            <a:off x="6931024" y="1207194"/>
            <a:ext cx="2271713" cy="17067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35034FE5-EA7B-4DE7-965D-301122761401}"/>
              </a:ext>
            </a:extLst>
          </p:cNvPr>
          <p:cNvSpPr/>
          <p:nvPr/>
        </p:nvSpPr>
        <p:spPr>
          <a:xfrm>
            <a:off x="4352925" y="3050082"/>
            <a:ext cx="2271713" cy="17067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466AD895-3E3C-4E85-A83A-44503B959F52}"/>
              </a:ext>
            </a:extLst>
          </p:cNvPr>
          <p:cNvSpPr/>
          <p:nvPr/>
        </p:nvSpPr>
        <p:spPr>
          <a:xfrm>
            <a:off x="6010274" y="4325738"/>
            <a:ext cx="2189165" cy="14464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E953BC71-144A-40AA-A950-AF768D7A13E5}"/>
              </a:ext>
            </a:extLst>
          </p:cNvPr>
          <p:cNvSpPr/>
          <p:nvPr/>
        </p:nvSpPr>
        <p:spPr>
          <a:xfrm>
            <a:off x="3764756" y="4917727"/>
            <a:ext cx="2271713" cy="17067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E58D868-537E-4FF4-9744-FEEABE5418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3320632"/>
      </p:ext>
    </p:extLst>
  </p:cSld>
  <p:clrMapOvr>
    <a:masterClrMapping/>
  </p:clrMapOvr>
  <p:transition advTm="1142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ómo Aprender A Dibujar A Lápiz Paso A Paso [La Guía Más Completa]">
            <a:extLst>
              <a:ext uri="{FF2B5EF4-FFF2-40B4-BE49-F238E27FC236}">
                <a16:creationId xmlns:a16="http://schemas.microsoft.com/office/drawing/2014/main" id="{43A4B058-8D50-4B71-BA9B-2DCD097431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42"/>
          <a:stretch/>
        </p:blipFill>
        <p:spPr bwMode="auto">
          <a:xfrm rot="2314911">
            <a:off x="10235071" y="722966"/>
            <a:ext cx="1112268" cy="118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Imagen 2">
            <a:extLst>
              <a:ext uri="{FF2B5EF4-FFF2-40B4-BE49-F238E27FC236}">
                <a16:creationId xmlns:a16="http://schemas.microsoft.com/office/drawing/2014/main" id="{B451E917-3A9A-46B3-A931-174140C71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797425"/>
            <a:ext cx="121888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ocadillo: rectángulo con esquinas redondeadas 1">
            <a:extLst>
              <a:ext uri="{FF2B5EF4-FFF2-40B4-BE49-F238E27FC236}">
                <a16:creationId xmlns:a16="http://schemas.microsoft.com/office/drawing/2014/main" id="{0889B9A4-E5EB-4349-9214-925136A7F351}"/>
              </a:ext>
            </a:extLst>
          </p:cNvPr>
          <p:cNvSpPr/>
          <p:nvPr/>
        </p:nvSpPr>
        <p:spPr>
          <a:xfrm>
            <a:off x="673100" y="874713"/>
            <a:ext cx="2085975" cy="1325562"/>
          </a:xfrm>
          <a:prstGeom prst="wedgeRoundRectCallout">
            <a:avLst>
              <a:gd name="adj1" fmla="val 16630"/>
              <a:gd name="adj2" fmla="val 8764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L" altLang="es-CL" sz="2000" dirty="0">
                <a:solidFill>
                  <a:schemeClr val="accent1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Abre tu libro en la pág. 28</a:t>
            </a:r>
          </a:p>
          <a:p>
            <a:pPr algn="ctr">
              <a:defRPr/>
            </a:pPr>
            <a:endParaRPr lang="es-CL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C583BED-0081-4C83-9292-9F6F13EB3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B315984-E97F-4982-8F77-389F3B35341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9418" t="46569" r="39821" b="20178"/>
          <a:stretch/>
        </p:blipFill>
        <p:spPr>
          <a:xfrm>
            <a:off x="450504" y="2835033"/>
            <a:ext cx="2531166" cy="227937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EED3A4E-D37D-46C5-8D7A-B8F45440A07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7283" t="27449" r="34674" b="6453"/>
          <a:stretch/>
        </p:blipFill>
        <p:spPr>
          <a:xfrm>
            <a:off x="3105287" y="80492"/>
            <a:ext cx="4899025" cy="6491953"/>
          </a:xfrm>
          <a:prstGeom prst="rect">
            <a:avLst/>
          </a:prstGeom>
        </p:spPr>
      </p:pic>
      <p:sp>
        <p:nvSpPr>
          <p:cNvPr id="6" name="Bocadillo: ovalado 5">
            <a:extLst>
              <a:ext uri="{FF2B5EF4-FFF2-40B4-BE49-F238E27FC236}">
                <a16:creationId xmlns:a16="http://schemas.microsoft.com/office/drawing/2014/main" id="{040AF969-AB2C-4316-AFF3-E3F82279E921}"/>
              </a:ext>
            </a:extLst>
          </p:cNvPr>
          <p:cNvSpPr/>
          <p:nvPr/>
        </p:nvSpPr>
        <p:spPr>
          <a:xfrm>
            <a:off x="8729747" y="2532992"/>
            <a:ext cx="2799644" cy="2158278"/>
          </a:xfrm>
          <a:prstGeom prst="wedgeEllipseCallout">
            <a:avLst>
              <a:gd name="adj1" fmla="val -92216"/>
              <a:gd name="adj2" fmla="val -87776"/>
            </a:avLst>
          </a:prstGeom>
          <a:solidFill>
            <a:schemeClr val="bg1"/>
          </a:solidFill>
          <a:ln w="19050">
            <a:solidFill>
              <a:srgbClr val="92D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L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Encierra </a:t>
            </a:r>
            <a:r>
              <a:rPr lang="es-CL" dirty="0">
                <a:solidFill>
                  <a:schemeClr val="accent1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todas las letras </a:t>
            </a:r>
            <a:r>
              <a:rPr lang="es-CL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palabras </a:t>
            </a:r>
            <a:r>
              <a:rPr lang="es-CL" dirty="0">
                <a:solidFill>
                  <a:schemeClr val="accent1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que comience con la letra L.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8A6762-6E73-41A5-94C0-90E9444F31A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7826" t="42566" r="24891" b="27373"/>
          <a:stretch/>
        </p:blipFill>
        <p:spPr>
          <a:xfrm>
            <a:off x="8514720" y="771353"/>
            <a:ext cx="1838703" cy="113904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2708ABA-3719-4654-B234-49DF9D1B58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21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n 2">
            <a:extLst>
              <a:ext uri="{FF2B5EF4-FFF2-40B4-BE49-F238E27FC236}">
                <a16:creationId xmlns:a16="http://schemas.microsoft.com/office/drawing/2014/main" id="{DFDE46A0-28A4-47AE-973C-B7256F98A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797425"/>
            <a:ext cx="121888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C958B48-4769-4C6D-8F1B-B2E1A1182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n 20" descr="Imagen que contiene texto&#10;&#10;Descripción generada automáticamente">
            <a:extLst>
              <a:ext uri="{FF2B5EF4-FFF2-40B4-BE49-F238E27FC236}">
                <a16:creationId xmlns:a16="http://schemas.microsoft.com/office/drawing/2014/main" id="{1121A18C-258E-40E2-B963-4D21545FCF81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2"/>
          <a:stretch/>
        </p:blipFill>
        <p:spPr bwMode="auto">
          <a:xfrm>
            <a:off x="2517913" y="0"/>
            <a:ext cx="6268277" cy="65403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C4BE4E7-07E3-4F56-B7E3-9591ED0DABBA}"/>
              </a:ext>
            </a:extLst>
          </p:cNvPr>
          <p:cNvSpPr txBox="1"/>
          <p:nvPr/>
        </p:nvSpPr>
        <p:spPr>
          <a:xfrm>
            <a:off x="7116418" y="370676"/>
            <a:ext cx="11432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Ligada 2.1 (Adrian M. C.)" panose="02000000000000000000" pitchFamily="50" charset="0"/>
              </a:rPr>
              <a:t>La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0522C03F-7E7F-4716-A9CF-12D0090ADF9A}"/>
              </a:ext>
            </a:extLst>
          </p:cNvPr>
          <p:cNvSpPr txBox="1"/>
          <p:nvPr/>
        </p:nvSpPr>
        <p:spPr>
          <a:xfrm>
            <a:off x="7215807" y="1706706"/>
            <a:ext cx="8370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Ligada 2.1 (Adrian M. C.)" panose="02000000000000000000" pitchFamily="50" charset="0"/>
              </a:rPr>
              <a:t>Le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7522338-83BF-4712-A603-91DD605565F6}"/>
              </a:ext>
            </a:extLst>
          </p:cNvPr>
          <p:cNvSpPr txBox="1"/>
          <p:nvPr/>
        </p:nvSpPr>
        <p:spPr>
          <a:xfrm>
            <a:off x="7226008" y="3082493"/>
            <a:ext cx="8595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Ligada 2.1 (Adrian M. C.)" panose="02000000000000000000" pitchFamily="50" charset="0"/>
              </a:rPr>
              <a:t>Li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7AE9ECC-E82B-4ECB-98B1-47B4FDE397AA}"/>
              </a:ext>
            </a:extLst>
          </p:cNvPr>
          <p:cNvSpPr txBox="1"/>
          <p:nvPr/>
        </p:nvSpPr>
        <p:spPr>
          <a:xfrm>
            <a:off x="7231779" y="4484789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Ligada 2.1 (Adrian M. C.)" panose="02000000000000000000" pitchFamily="50" charset="0"/>
              </a:rPr>
              <a:t>Lo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67CBD993-191C-4A02-937D-C4F09BCBC2CE}"/>
              </a:ext>
            </a:extLst>
          </p:cNvPr>
          <p:cNvSpPr txBox="1"/>
          <p:nvPr/>
        </p:nvSpPr>
        <p:spPr>
          <a:xfrm>
            <a:off x="7176051" y="5767808"/>
            <a:ext cx="10647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Ligada 2.1 (Adrian M. C.)" panose="02000000000000000000" pitchFamily="50" charset="0"/>
              </a:rPr>
              <a:t>Lu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D335AB1-9E40-4339-971E-3E1E2D49B9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23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23" grpId="0"/>
      <p:bldP spid="2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n 2">
            <a:extLst>
              <a:ext uri="{FF2B5EF4-FFF2-40B4-BE49-F238E27FC236}">
                <a16:creationId xmlns:a16="http://schemas.microsoft.com/office/drawing/2014/main" id="{546880FA-6CF8-4D97-90E2-E6952C2A9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797425"/>
            <a:ext cx="121888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BD5D1A4-B222-4A34-90E0-64B084A19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0A29A8A-5653-4A7B-8A83-0E9D15FF56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726" t="25688" r="34891" b="8192"/>
          <a:stretch/>
        </p:blipFill>
        <p:spPr>
          <a:xfrm>
            <a:off x="3777903" y="208181"/>
            <a:ext cx="4809506" cy="6529211"/>
          </a:xfrm>
          <a:prstGeom prst="rect">
            <a:avLst/>
          </a:prstGeom>
        </p:spPr>
      </p:pic>
      <p:sp>
        <p:nvSpPr>
          <p:cNvPr id="6" name="Bocadillo: ovalado 5">
            <a:extLst>
              <a:ext uri="{FF2B5EF4-FFF2-40B4-BE49-F238E27FC236}">
                <a16:creationId xmlns:a16="http://schemas.microsoft.com/office/drawing/2014/main" id="{199202C1-6F27-4551-A143-3F33749D5B7B}"/>
              </a:ext>
            </a:extLst>
          </p:cNvPr>
          <p:cNvSpPr/>
          <p:nvPr/>
        </p:nvSpPr>
        <p:spPr>
          <a:xfrm>
            <a:off x="386658" y="4797425"/>
            <a:ext cx="3006175" cy="1239837"/>
          </a:xfrm>
          <a:prstGeom prst="wedgeEllipseCallout">
            <a:avLst>
              <a:gd name="adj1" fmla="val 73512"/>
              <a:gd name="adj2" fmla="val 37788"/>
            </a:avLst>
          </a:prstGeom>
          <a:solidFill>
            <a:schemeClr val="bg1"/>
          </a:solidFill>
          <a:ln w="19050">
            <a:solidFill>
              <a:srgbClr val="92D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L" sz="1600" dirty="0">
                <a:solidFill>
                  <a:srgbClr val="CC0099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Utiliza mayúscula solo en el caso que se indica.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E0F21C1-CCA1-4A0B-84B3-916D13D5E36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022" t="52368" r="66529" b="42010"/>
          <a:stretch/>
        </p:blipFill>
        <p:spPr>
          <a:xfrm>
            <a:off x="174899" y="3156615"/>
            <a:ext cx="3603004" cy="58552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FD14375-7B5A-46F4-9D35-3DD551B3DF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6720" t="52368" r="52500" b="42010"/>
          <a:stretch/>
        </p:blipFill>
        <p:spPr>
          <a:xfrm>
            <a:off x="1031219" y="3742142"/>
            <a:ext cx="1997074" cy="585527"/>
          </a:xfrm>
          <a:prstGeom prst="rect">
            <a:avLst/>
          </a:prstGeom>
        </p:spPr>
      </p:pic>
      <p:sp>
        <p:nvSpPr>
          <p:cNvPr id="7" name="Bocadillo: rectángulo con esquinas redondeadas 6">
            <a:extLst>
              <a:ext uri="{FF2B5EF4-FFF2-40B4-BE49-F238E27FC236}">
                <a16:creationId xmlns:a16="http://schemas.microsoft.com/office/drawing/2014/main" id="{9A467B0A-D333-4BCA-BBA0-570265329AA2}"/>
              </a:ext>
            </a:extLst>
          </p:cNvPr>
          <p:cNvSpPr/>
          <p:nvPr/>
        </p:nvSpPr>
        <p:spPr>
          <a:xfrm>
            <a:off x="174899" y="3156614"/>
            <a:ext cx="3416440" cy="1296115"/>
          </a:xfrm>
          <a:prstGeom prst="wedgeRoundRectCallout">
            <a:avLst>
              <a:gd name="adj1" fmla="val 66443"/>
              <a:gd name="adj2" fmla="val 916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BF42003-4F32-49A1-971E-DD8BFC9325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898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|27.2|12.2|26.9|26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13.6|13|13.2|1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3|21.4|15.2|17.9|18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|12.5|8.6|11.1|6|9.9|6.1|8.6|6|8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2.5|8.6|6.3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1504</TotalTime>
  <Words>556</Words>
  <Application>Microsoft Macintosh PowerPoint</Application>
  <PresentationFormat>Panorámica</PresentationFormat>
  <Paragraphs>94</Paragraphs>
  <Slides>22</Slides>
  <Notes>0</Notes>
  <HiddenSlides>0</HiddenSlides>
  <MMClips>22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Cavolini</vt:lpstr>
      <vt:lpstr>Ligada 2.1 (Adrian M. C.)</vt:lpstr>
      <vt:lpstr>Tema de Office</vt:lpstr>
      <vt:lpstr>LENGUAJE Y COMUNICACIÓN</vt:lpstr>
      <vt:lpstr>Presentación de PowerPoint</vt:lpstr>
      <vt:lpstr>Unidad 1: Un mundo de fantasía.</vt:lpstr>
      <vt:lpstr>“y” como nexo</vt:lpstr>
      <vt:lpstr>¡Niños y niñas!</vt:lpstr>
      <vt:lpstr>Presentación de PowerPoint</vt:lpstr>
      <vt:lpstr>Presentación de PowerPoint</vt:lpstr>
      <vt:lpstr>Presentación de PowerPoint</vt:lpstr>
      <vt:lpstr>Presentación de PowerPoint</vt:lpstr>
      <vt:lpstr>Unidad 1: Un mundo de fantasía.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Unidad 1: Un mundo de fantasía.</vt:lpstr>
      <vt:lpstr>Presentación de PowerPoint</vt:lpstr>
      <vt:lpstr>A leer!!!!!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Usuario de Microsoft Office</cp:lastModifiedBy>
  <cp:revision>116</cp:revision>
  <dcterms:created xsi:type="dcterms:W3CDTF">2020-02-13T21:11:05Z</dcterms:created>
  <dcterms:modified xsi:type="dcterms:W3CDTF">2020-04-06T22:26:26Z</dcterms:modified>
</cp:coreProperties>
</file>