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5" name="Marcador de fecha 3">
            <a:extLst>
              <a:ext uri="{FF2B5EF4-FFF2-40B4-BE49-F238E27FC236}">
                <a16:creationId xmlns:a16="http://schemas.microsoft.com/office/drawing/2014/main" id="{9D0E13C1-DB49-42F3-9EEA-DDDE0B1BF192}"/>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6" name="Marcador de pie de página 4">
            <a:extLst>
              <a:ext uri="{FF2B5EF4-FFF2-40B4-BE49-F238E27FC236}">
                <a16:creationId xmlns:a16="http://schemas.microsoft.com/office/drawing/2014/main" id="{6253DE30-9A57-448D-8F9C-F4AFE24762B0}"/>
              </a:ext>
            </a:extLst>
          </p:cNvPr>
          <p:cNvSpPr>
            <a:spLocks noGrp="1"/>
          </p:cNvSpPr>
          <p:nvPr>
            <p:ph type="ftr" sz="quarter" idx="11"/>
          </p:nvPr>
        </p:nvSpPr>
        <p:spPr/>
        <p:txBody>
          <a:bodyPr/>
          <a:lstStyle>
            <a:lvl1pPr>
              <a:defRPr/>
            </a:lvl1pPr>
          </a:lstStyle>
          <a:p>
            <a:endParaRPr lang="en-US"/>
          </a:p>
        </p:txBody>
      </p:sp>
      <p:sp>
        <p:nvSpPr>
          <p:cNvPr id="7" name="Marcador de número de diapositiva 5">
            <a:extLst>
              <a:ext uri="{FF2B5EF4-FFF2-40B4-BE49-F238E27FC236}">
                <a16:creationId xmlns:a16="http://schemas.microsoft.com/office/drawing/2014/main" id="{647F2C3E-88CD-4F39-A07E-339EAFC46C7D}"/>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398060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5"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6"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210585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5"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6"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141409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Tree>
    <p:extLst>
      <p:ext uri="{BB962C8B-B14F-4D97-AF65-F5344CB8AC3E}">
        <p14:creationId xmlns:p14="http://schemas.microsoft.com/office/powerpoint/2010/main" val="164312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3">
            <a:extLst>
              <a:ext uri="{FF2B5EF4-FFF2-40B4-BE49-F238E27FC236}">
                <a16:creationId xmlns:a16="http://schemas.microsoft.com/office/drawing/2014/main" id="{008FBDA2-2F2A-4BF8-A986-CAAAB44A9EEC}"/>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6" name="Marcador de pie de página 4">
            <a:extLst>
              <a:ext uri="{FF2B5EF4-FFF2-40B4-BE49-F238E27FC236}">
                <a16:creationId xmlns:a16="http://schemas.microsoft.com/office/drawing/2014/main" id="{5F0F0DBC-F57D-4EAD-AB64-6DACF7F575F1}"/>
              </a:ext>
            </a:extLst>
          </p:cNvPr>
          <p:cNvSpPr>
            <a:spLocks noGrp="1"/>
          </p:cNvSpPr>
          <p:nvPr>
            <p:ph type="ftr" sz="quarter" idx="11"/>
          </p:nvPr>
        </p:nvSpPr>
        <p:spPr/>
        <p:txBody>
          <a:bodyPr/>
          <a:lstStyle>
            <a:lvl1pPr>
              <a:defRPr/>
            </a:lvl1pPr>
          </a:lstStyle>
          <a:p>
            <a:endParaRPr lang="en-US"/>
          </a:p>
        </p:txBody>
      </p:sp>
      <p:sp>
        <p:nvSpPr>
          <p:cNvPr id="7" name="Marcador de número de diapositiva 5">
            <a:extLst>
              <a:ext uri="{FF2B5EF4-FFF2-40B4-BE49-F238E27FC236}">
                <a16:creationId xmlns:a16="http://schemas.microsoft.com/office/drawing/2014/main" id="{F6E125ED-38FB-4A64-859B-BABA38E55015}"/>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255081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5"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6"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160095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6"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7"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228435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8"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9"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63835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4"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5"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102018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3"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4"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26441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6"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7"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80912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3">
            <a:extLst>
              <a:ext uri="{FF2B5EF4-FFF2-40B4-BE49-F238E27FC236}">
                <a16:creationId xmlns:a16="http://schemas.microsoft.com/office/drawing/2014/main" id="{3AEC6EDD-2DF4-40C3-BC6E-643E31C657DB}"/>
              </a:ext>
            </a:extLst>
          </p:cNvPr>
          <p:cNvSpPr>
            <a:spLocks noGrp="1"/>
          </p:cNvSpPr>
          <p:nvPr>
            <p:ph type="dt" sz="half" idx="10"/>
          </p:nvPr>
        </p:nvSpPr>
        <p:spPr/>
        <p:txBody>
          <a:bodyPr/>
          <a:lstStyle>
            <a:lvl1pPr>
              <a:defRPr/>
            </a:lvl1pPr>
          </a:lstStyle>
          <a:p>
            <a:fld id="{23C77354-EDD4-495D-B402-694A4E6D54E1}" type="datetimeFigureOut">
              <a:rPr lang="en-US" smtClean="0"/>
              <a:t>4/1/2020</a:t>
            </a:fld>
            <a:endParaRPr lang="en-US"/>
          </a:p>
        </p:txBody>
      </p:sp>
      <p:sp>
        <p:nvSpPr>
          <p:cNvPr id="6" name="Marcador de pie de página 4">
            <a:extLst>
              <a:ext uri="{FF2B5EF4-FFF2-40B4-BE49-F238E27FC236}">
                <a16:creationId xmlns:a16="http://schemas.microsoft.com/office/drawing/2014/main" id="{8B4DCEBB-92C7-4020-B179-5441CC4029CA}"/>
              </a:ext>
            </a:extLst>
          </p:cNvPr>
          <p:cNvSpPr>
            <a:spLocks noGrp="1"/>
          </p:cNvSpPr>
          <p:nvPr>
            <p:ph type="ftr" sz="quarter" idx="11"/>
          </p:nvPr>
        </p:nvSpPr>
        <p:spPr/>
        <p:txBody>
          <a:bodyPr/>
          <a:lstStyle>
            <a:lvl1pPr>
              <a:defRPr/>
            </a:lvl1pPr>
          </a:lstStyle>
          <a:p>
            <a:endParaRPr lang="en-US"/>
          </a:p>
        </p:txBody>
      </p:sp>
      <p:sp>
        <p:nvSpPr>
          <p:cNvPr id="7"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12"/>
          </p:nvPr>
        </p:nvSpPr>
        <p:spPr/>
        <p:txBody>
          <a:bodyPr/>
          <a:lstStyle>
            <a:lvl1pPr>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342912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Marcador de texto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los estilos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Marcador de fecha 3">
            <a:extLst>
              <a:ext uri="{FF2B5EF4-FFF2-40B4-BE49-F238E27FC236}">
                <a16:creationId xmlns:a16="http://schemas.microsoft.com/office/drawing/2014/main" id="{3AEC6EDD-2DF4-40C3-BC6E-643E31C65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23C77354-EDD4-495D-B402-694A4E6D54E1}" type="datetimeFigureOut">
              <a:rPr lang="en-US" smtClean="0"/>
              <a:t>4/1/2020</a:t>
            </a:fld>
            <a:endParaRPr lang="en-US"/>
          </a:p>
        </p:txBody>
      </p:sp>
      <p:sp>
        <p:nvSpPr>
          <p:cNvPr id="5" name="Marcador de pie de página 4">
            <a:extLst>
              <a:ext uri="{FF2B5EF4-FFF2-40B4-BE49-F238E27FC236}">
                <a16:creationId xmlns:a16="http://schemas.microsoft.com/office/drawing/2014/main" id="{8B4DCEBB-92C7-4020-B179-5441CC402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Marcador de número de diapositiva 5">
            <a:extLst>
              <a:ext uri="{FF2B5EF4-FFF2-40B4-BE49-F238E27FC236}">
                <a16:creationId xmlns:a16="http://schemas.microsoft.com/office/drawing/2014/main" id="{F99F0B97-CE73-4C2F-80EC-33FFBF6FA82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4E472B7-10F8-4086-8654-64B1090C40EB}" type="slidenum">
              <a:rPr lang="en-US" smtClean="0"/>
              <a:t>‹Nº›</a:t>
            </a:fld>
            <a:endParaRPr lang="en-US"/>
          </a:p>
        </p:txBody>
      </p:sp>
    </p:spTree>
    <p:extLst>
      <p:ext uri="{BB962C8B-B14F-4D97-AF65-F5344CB8AC3E}">
        <p14:creationId xmlns:p14="http://schemas.microsoft.com/office/powerpoint/2010/main" val="758134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feder.com/caracteristicas-primera-guerra-mundi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ifeder.com/metafora-ejemplo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nsuarez@cldv.c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Vanguardias Literarias</a:t>
            </a:r>
            <a:endParaRPr lang="en-US" dirty="0"/>
          </a:p>
        </p:txBody>
      </p:sp>
      <p:sp>
        <p:nvSpPr>
          <p:cNvPr id="3" name="Subtítulo 2"/>
          <p:cNvSpPr>
            <a:spLocks noGrp="1"/>
          </p:cNvSpPr>
          <p:nvPr>
            <p:ph type="subTitle" idx="1"/>
          </p:nvPr>
        </p:nvSpPr>
        <p:spPr/>
        <p:txBody>
          <a:bodyPr/>
          <a:lstStyle/>
          <a:p>
            <a:r>
              <a:rPr lang="es-ES" dirty="0" smtClean="0"/>
              <a:t>4to. Medio</a:t>
            </a:r>
          </a:p>
          <a:p>
            <a:r>
              <a:rPr lang="es-ES" dirty="0" smtClean="0"/>
              <a:t>Profesor Nelson Suárez </a:t>
            </a:r>
            <a:endParaRPr lang="en-US" dirty="0"/>
          </a:p>
        </p:txBody>
      </p:sp>
    </p:spTree>
    <p:extLst>
      <p:ext uri="{BB962C8B-B14F-4D97-AF65-F5344CB8AC3E}">
        <p14:creationId xmlns:p14="http://schemas.microsoft.com/office/powerpoint/2010/main" val="373033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1445" y="414837"/>
            <a:ext cx="10515600" cy="4351338"/>
          </a:xfrm>
        </p:spPr>
        <p:txBody>
          <a:bodyPr/>
          <a:lstStyle/>
          <a:p>
            <a:r>
              <a:rPr lang="es-ES" b="1" u="sng" dirty="0"/>
              <a:t>Orígenes de la literatura vanguardista</a:t>
            </a:r>
            <a:endParaRPr lang="es-ES" dirty="0"/>
          </a:p>
          <a:p>
            <a:r>
              <a:rPr lang="es-ES" sz="2000" dirty="0"/>
              <a:t>El término vanguardia es un galicismo, es decir: un vocablo de origen francés. Está compuesto por dos palabras: </a:t>
            </a:r>
            <a:r>
              <a:rPr lang="es-ES" sz="2000" i="1" dirty="0"/>
              <a:t>avant</a:t>
            </a:r>
            <a:r>
              <a:rPr lang="es-ES" sz="2000" dirty="0"/>
              <a:t> (“delante de”) y </a:t>
            </a:r>
            <a:r>
              <a:rPr lang="es-ES" sz="2000" i="1" dirty="0"/>
              <a:t>garde</a:t>
            </a:r>
            <a:r>
              <a:rPr lang="es-ES" sz="2000" dirty="0"/>
              <a:t> (“guardia”, “proteger”). La palabra vanguardia toma auge durante el desarrollo de la </a:t>
            </a:r>
            <a:r>
              <a:rPr lang="es-ES" sz="2000" dirty="0">
                <a:hlinkClick r:id="rId2"/>
              </a:rPr>
              <a:t>Primera Guerra Mundial</a:t>
            </a:r>
            <a:r>
              <a:rPr lang="es-ES" sz="2000" dirty="0"/>
              <a:t>, entre 1914 y 1917.</a:t>
            </a:r>
          </a:p>
          <a:p>
            <a:r>
              <a:rPr lang="es-ES" sz="2000" dirty="0"/>
              <a:t>El comienzo del siglo XX estuvo marcado por la violencia. Cuando las sociedades europeas parecían estar en una calma que les auguraba crecimiento y progreso, es asesinado el archiduque Francisco Fernando de Austria y su muerte es la bandera que da paso al desastre bélico. Bajo esa estrella nace el vanguardismo.</a:t>
            </a:r>
          </a:p>
          <a:p>
            <a:r>
              <a:rPr lang="es-ES" sz="2000" dirty="0"/>
              <a:t>Con este ruin escenario el hombre entra tambaleante a los 1900. Las artes empiezan a ser el medio de escape a las realidades colectivas y las ideas que surgen se cobijan bajo este vocablo francés, “vanguardias”. “Adelante, a guarecer el alma”, se escucha en cada poema nacido, en cada estructura que se quiebra.</a:t>
            </a:r>
          </a:p>
          <a:p>
            <a:r>
              <a:rPr lang="es-ES" sz="2000" dirty="0"/>
              <a:t>La literatura vanguardista no fue propia de un lugar, era un hecho mundial, un sentir globalizado. La conciencia de espacio de todos desató un frenesí creativo-reactivo en los autores. Las obras denotan un desarraigo de las ideas y culturas, el ser se presenta a sí mismo como un todo, como nación del pensamiento.</a:t>
            </a:r>
          </a:p>
          <a:p>
            <a:pPr marL="0" indent="0">
              <a:buNone/>
            </a:pPr>
            <a:endParaRPr lang="es-ES" sz="2000" b="1" dirty="0" smtClean="0"/>
          </a:p>
        </p:txBody>
      </p:sp>
    </p:spTree>
    <p:extLst>
      <p:ext uri="{BB962C8B-B14F-4D97-AF65-F5344CB8AC3E}">
        <p14:creationId xmlns:p14="http://schemas.microsoft.com/office/powerpoint/2010/main" val="29662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0635" y="297271"/>
            <a:ext cx="10515600" cy="4351338"/>
          </a:xfrm>
        </p:spPr>
        <p:txBody>
          <a:bodyPr/>
          <a:lstStyle/>
          <a:p>
            <a:r>
              <a:rPr lang="es-ES" b="1" u="sng" dirty="0"/>
              <a:t>Características</a:t>
            </a:r>
            <a:endParaRPr lang="es-ES" dirty="0"/>
          </a:p>
          <a:p>
            <a:r>
              <a:rPr lang="es-ES" b="1" dirty="0"/>
              <a:t>Todo es cuestionado</a:t>
            </a:r>
            <a:endParaRPr lang="es-ES" dirty="0"/>
          </a:p>
          <a:p>
            <a:r>
              <a:rPr lang="es-ES" dirty="0"/>
              <a:t>Los escritores vanguardistas presentan su obra con una clara idea combativa, de abolición. La negación a las reglas </a:t>
            </a:r>
            <a:r>
              <a:rPr lang="es-ES" dirty="0" smtClean="0"/>
              <a:t>pasadas, </a:t>
            </a:r>
            <a:r>
              <a:rPr lang="es-ES" dirty="0"/>
              <a:t>es una bandera </a:t>
            </a:r>
            <a:r>
              <a:rPr lang="es-ES" b="1" dirty="0"/>
              <a:t>enarbolada</a:t>
            </a:r>
            <a:r>
              <a:rPr lang="es-ES" dirty="0"/>
              <a:t> de manera desafiante.</a:t>
            </a:r>
          </a:p>
          <a:p>
            <a:r>
              <a:rPr lang="es-ES" dirty="0"/>
              <a:t>La literatura aquí producida responde al individuo y la necesidad inconsciente de quebrar paradigmas, de no pensar como imponen las estructuras previas sino como se quiere.</a:t>
            </a:r>
          </a:p>
        </p:txBody>
      </p:sp>
    </p:spTree>
    <p:extLst>
      <p:ext uri="{BB962C8B-B14F-4D97-AF65-F5344CB8AC3E}">
        <p14:creationId xmlns:p14="http://schemas.microsoft.com/office/powerpoint/2010/main" val="136727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5320" y="519339"/>
            <a:ext cx="10515600" cy="4351338"/>
          </a:xfrm>
        </p:spPr>
        <p:txBody>
          <a:bodyPr/>
          <a:lstStyle/>
          <a:p>
            <a:r>
              <a:rPr lang="es-ES" b="1" dirty="0"/>
              <a:t>La metáfora como puerta de la creación</a:t>
            </a:r>
            <a:endParaRPr lang="es-ES" dirty="0"/>
          </a:p>
          <a:p>
            <a:r>
              <a:rPr lang="es-ES" dirty="0"/>
              <a:t>La </a:t>
            </a:r>
            <a:r>
              <a:rPr lang="es-ES" dirty="0">
                <a:hlinkClick r:id="rId2"/>
              </a:rPr>
              <a:t>metáfora</a:t>
            </a:r>
            <a:r>
              <a:rPr lang="es-ES" dirty="0"/>
              <a:t> era el recurso ideal para decir cosas innovadoras. Con ella se buscaba sumergir a los lectores en mundos surrealistas que le hicieran dudar y cuestionar, en muchos de los casos, la existencia misma como la conocemos.</a:t>
            </a:r>
          </a:p>
          <a:p>
            <a:r>
              <a:rPr lang="es-ES" b="1" dirty="0"/>
              <a:t>Quebrar la razón y la lógica</a:t>
            </a:r>
            <a:endParaRPr lang="es-ES" dirty="0"/>
          </a:p>
          <a:p>
            <a:r>
              <a:rPr lang="es-ES" dirty="0"/>
              <a:t>El vanguardismo da cabida a recursos poéticos poco convencionales, como el uso de frases sin culminar, por ejemplo.</a:t>
            </a:r>
          </a:p>
          <a:p>
            <a:r>
              <a:rPr lang="es-ES" dirty="0"/>
              <a:t>Según los que implementaban esta estrategia, la usaban para que el lector pensara y se hiciera parte de las letras, asumiendo los posibles finales que debían tener los poemas y demás manifestaciones literarias.</a:t>
            </a:r>
          </a:p>
          <a:p>
            <a:endParaRPr lang="en-US" dirty="0"/>
          </a:p>
        </p:txBody>
      </p:sp>
    </p:spTree>
    <p:extLst>
      <p:ext uri="{BB962C8B-B14F-4D97-AF65-F5344CB8AC3E}">
        <p14:creationId xmlns:p14="http://schemas.microsoft.com/office/powerpoint/2010/main" val="180500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9011" y="741408"/>
            <a:ext cx="10515600" cy="4351338"/>
          </a:xfrm>
        </p:spPr>
        <p:txBody>
          <a:bodyPr/>
          <a:lstStyle/>
          <a:p>
            <a:r>
              <a:rPr lang="es-ES" dirty="0" smtClean="0"/>
              <a:t>Actividad.</a:t>
            </a:r>
          </a:p>
          <a:p>
            <a:r>
              <a:rPr lang="es-ES" dirty="0" smtClean="0"/>
              <a:t>Busca un texto vanguardista, en el que reconozcas los siguientes elementos:</a:t>
            </a:r>
          </a:p>
          <a:p>
            <a:r>
              <a:rPr lang="es-ES" dirty="0" smtClean="0"/>
              <a:t>Objeto lírico</a:t>
            </a:r>
          </a:p>
          <a:p>
            <a:r>
              <a:rPr lang="es-ES" dirty="0" smtClean="0"/>
              <a:t>Temple anímico</a:t>
            </a:r>
          </a:p>
          <a:p>
            <a:r>
              <a:rPr lang="es-ES" dirty="0" smtClean="0"/>
              <a:t>Motivo lírico</a:t>
            </a:r>
          </a:p>
          <a:p>
            <a:r>
              <a:rPr lang="es-ES" dirty="0" smtClean="0"/>
              <a:t>Interpretación </a:t>
            </a:r>
            <a:r>
              <a:rPr lang="es-ES" dirty="0" smtClean="0"/>
              <a:t>lírica</a:t>
            </a:r>
          </a:p>
          <a:p>
            <a:r>
              <a:rPr lang="es-ES" dirty="0" smtClean="0"/>
              <a:t>Características propias de alguna tendencia vanguardista</a:t>
            </a:r>
            <a:endParaRPr lang="es-ES" dirty="0" smtClean="0"/>
          </a:p>
          <a:p>
            <a:endParaRPr lang="es-ES" dirty="0" smtClean="0"/>
          </a:p>
          <a:p>
            <a:endParaRPr lang="en-US" dirty="0"/>
          </a:p>
        </p:txBody>
      </p:sp>
    </p:spTree>
    <p:extLst>
      <p:ext uri="{BB962C8B-B14F-4D97-AF65-F5344CB8AC3E}">
        <p14:creationId xmlns:p14="http://schemas.microsoft.com/office/powerpoint/2010/main" val="42311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055325"/>
          </a:xfrm>
        </p:spPr>
        <p:txBody>
          <a:bodyPr/>
          <a:lstStyle/>
          <a:p>
            <a:r>
              <a:rPr lang="es-ES" b="1" dirty="0"/>
              <a:t>Movimientos del </a:t>
            </a:r>
            <a:r>
              <a:rPr lang="es-ES" b="1" dirty="0" smtClean="0"/>
              <a:t>vanguardismo</a:t>
            </a:r>
          </a:p>
          <a:p>
            <a:pPr marL="0" indent="0">
              <a:buNone/>
            </a:pPr>
            <a:endParaRPr lang="es-ES" b="1" dirty="0"/>
          </a:p>
          <a:p>
            <a:r>
              <a:rPr lang="es-ES" dirty="0"/>
              <a:t>El vanguardismo se manifestó en diferentes expresiones artísticas como la pintura, la literatura, la escultura, la música y en la arquitectura, a fin de innovar y generar una nueva interpretación de las artes durante el siglo XX. A continuación se presenta una breve descripción de los movimientos vanguardistas más importantes.</a:t>
            </a:r>
          </a:p>
          <a:p>
            <a:endParaRPr lang="en-US" dirty="0"/>
          </a:p>
        </p:txBody>
      </p:sp>
    </p:spTree>
    <p:extLst>
      <p:ext uri="{BB962C8B-B14F-4D97-AF65-F5344CB8AC3E}">
        <p14:creationId xmlns:p14="http://schemas.microsoft.com/office/powerpoint/2010/main" val="3406882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9012" y="676093"/>
            <a:ext cx="10515600" cy="4351338"/>
          </a:xfrm>
        </p:spPr>
        <p:txBody>
          <a:bodyPr/>
          <a:lstStyle/>
          <a:p>
            <a:r>
              <a:rPr lang="es-ES" b="1" dirty="0" smtClean="0"/>
              <a:t>El expresionismo </a:t>
            </a:r>
            <a:r>
              <a:rPr lang="es-ES" dirty="0" smtClean="0"/>
              <a:t>fue un movimiento artístico que se desarrolló en Alemania a finales del siglo XIX y principios del siglo XX como reacción al impresionismo, por ello es considerada como una de las primeras manifestaciones del vanguardismo.</a:t>
            </a:r>
          </a:p>
          <a:p>
            <a:r>
              <a:rPr lang="es-ES" dirty="0" smtClean="0"/>
              <a:t>El expresionismo se evidenció en la literatura, la música, la escultura, la arquitectura, el cine, el teatro y la fotografía, entre otras, representaciones artísticas en las cuales predominó la visión del artista.</a:t>
            </a:r>
          </a:p>
          <a:p>
            <a:r>
              <a:rPr lang="es-ES" dirty="0" smtClean="0"/>
              <a:t>Entre los artistas expresionistas destacan el escritor Franz Kafka, los pintores </a:t>
            </a:r>
            <a:r>
              <a:rPr lang="es-ES" dirty="0" err="1" smtClean="0"/>
              <a:t>Edvard</a:t>
            </a:r>
            <a:r>
              <a:rPr lang="es-ES" dirty="0" smtClean="0"/>
              <a:t> </a:t>
            </a:r>
            <a:r>
              <a:rPr lang="es-ES" dirty="0" err="1" smtClean="0"/>
              <a:t>Munch</a:t>
            </a:r>
            <a:r>
              <a:rPr lang="es-ES" dirty="0" smtClean="0"/>
              <a:t> y </a:t>
            </a:r>
            <a:r>
              <a:rPr lang="es-ES" dirty="0" err="1" smtClean="0"/>
              <a:t>Ernest</a:t>
            </a:r>
            <a:r>
              <a:rPr lang="es-ES" dirty="0" smtClean="0"/>
              <a:t> Ludwig Kirchner, el músico </a:t>
            </a:r>
            <a:r>
              <a:rPr lang="es-ES" dirty="0" err="1" smtClean="0"/>
              <a:t>Arnold</a:t>
            </a:r>
            <a:r>
              <a:rPr lang="es-ES" dirty="0" smtClean="0"/>
              <a:t> </a:t>
            </a:r>
            <a:r>
              <a:rPr lang="es-ES" dirty="0" err="1" smtClean="0"/>
              <a:t>Schönberg</a:t>
            </a:r>
            <a:r>
              <a:rPr lang="es-ES" dirty="0" smtClean="0"/>
              <a:t>, entre otros.</a:t>
            </a:r>
          </a:p>
          <a:p>
            <a:endParaRPr lang="en-US" dirty="0"/>
          </a:p>
        </p:txBody>
      </p:sp>
    </p:spTree>
    <p:extLst>
      <p:ext uri="{BB962C8B-B14F-4D97-AF65-F5344CB8AC3E}">
        <p14:creationId xmlns:p14="http://schemas.microsoft.com/office/powerpoint/2010/main" val="281224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1629" y="454024"/>
            <a:ext cx="10515600" cy="4758055"/>
          </a:xfrm>
        </p:spPr>
        <p:txBody>
          <a:bodyPr/>
          <a:lstStyle/>
          <a:p>
            <a:r>
              <a:rPr lang="es-ES" b="1" dirty="0"/>
              <a:t>El cubismo </a:t>
            </a:r>
            <a:r>
              <a:rPr lang="es-ES" dirty="0"/>
              <a:t>surgió en el año 1907 en Francia. Se caracterizó por ser un movimiento vanguardista que expuso el desdoblamiento del autor, rompe con las tendencias tradicionales, hace uso de las figuras geométricas para representar la realidad, no ofrece sensación de profundidad, entre otras.</a:t>
            </a:r>
          </a:p>
          <a:p>
            <a:r>
              <a:rPr lang="es-ES" dirty="0"/>
              <a:t>Sus principales exponentes fueron en la pintura Pablo Picasso y Georges </a:t>
            </a:r>
            <a:r>
              <a:rPr lang="es-ES" dirty="0" err="1"/>
              <a:t>Braque</a:t>
            </a:r>
            <a:r>
              <a:rPr lang="es-ES" dirty="0"/>
              <a:t>. En la literatura destacó Guillaume </a:t>
            </a:r>
            <a:r>
              <a:rPr lang="es-ES" dirty="0" err="1"/>
              <a:t>Apollinaire</a:t>
            </a:r>
            <a:r>
              <a:rPr lang="es-ES" dirty="0"/>
              <a:t>.</a:t>
            </a:r>
          </a:p>
          <a:p>
            <a:pPr marL="0" indent="0">
              <a:buNone/>
            </a:pPr>
            <a:endParaRPr lang="es-ES" dirty="0" smtClean="0"/>
          </a:p>
          <a:p>
            <a:pPr marL="0" indent="0">
              <a:buNone/>
            </a:pPr>
            <a:r>
              <a:rPr lang="es-ES" i="1" dirty="0" smtClean="0"/>
              <a:t>Estas son algunas manifestaciones vanguardistas, en la próxima clase veremos otras manifestaciones</a:t>
            </a:r>
            <a:r>
              <a:rPr lang="es-ES" i="1" dirty="0"/>
              <a:t/>
            </a:r>
            <a:br>
              <a:rPr lang="es-ES" i="1" dirty="0"/>
            </a:br>
            <a:endParaRPr lang="en-US" i="1" dirty="0"/>
          </a:p>
        </p:txBody>
      </p:sp>
    </p:spTree>
    <p:extLst>
      <p:ext uri="{BB962C8B-B14F-4D97-AF65-F5344CB8AC3E}">
        <p14:creationId xmlns:p14="http://schemas.microsoft.com/office/powerpoint/2010/main" val="127663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2338"/>
          </a:xfrm>
        </p:spPr>
        <p:txBody>
          <a:bodyPr/>
          <a:lstStyle/>
          <a:p>
            <a:r>
              <a:rPr lang="es-ES" dirty="0" smtClean="0"/>
              <a:t>VICENTE HUIDOBRO</a:t>
            </a:r>
            <a:endParaRPr lang="en-US" dirty="0"/>
          </a:p>
        </p:txBody>
      </p:sp>
      <p:pic>
        <p:nvPicPr>
          <p:cNvPr id="1026" name="Picture 2" descr="Vanguardias Literarias: Cuáles Fueron y Sus Características - Life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3097" y="1371600"/>
            <a:ext cx="4937760" cy="522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04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Introducción</a:t>
            </a:r>
            <a:endParaRPr lang="en-US" dirty="0"/>
          </a:p>
        </p:txBody>
      </p:sp>
      <p:sp>
        <p:nvSpPr>
          <p:cNvPr id="3" name="Marcador de contenido 2"/>
          <p:cNvSpPr>
            <a:spLocks noGrp="1"/>
          </p:cNvSpPr>
          <p:nvPr>
            <p:ph idx="1"/>
          </p:nvPr>
        </p:nvSpPr>
        <p:spPr/>
        <p:txBody>
          <a:bodyPr/>
          <a:lstStyle/>
          <a:p>
            <a:r>
              <a:rPr lang="es-CL" altLang="es-CL" sz="2000" dirty="0"/>
              <a:t>Lea y analice atentamente las siguiente presentación y luego responda  de manera clara y precisa las preguntas correspondientes.</a:t>
            </a:r>
          </a:p>
          <a:p>
            <a:r>
              <a:rPr lang="es-CL" altLang="es-CL" sz="2000" dirty="0"/>
              <a:t>Estas respuestas son de carácter individual. De detectarse algún caso de plagio o copia se aplicará lo articulado en el reglamento de evaluación.</a:t>
            </a:r>
          </a:p>
          <a:p>
            <a:r>
              <a:rPr lang="es-CL" altLang="es-CL" sz="2000" dirty="0"/>
              <a:t>El plazo máximo de entrega es el  día </a:t>
            </a:r>
            <a:r>
              <a:rPr lang="es-CL" altLang="es-CL" sz="2000" dirty="0" smtClean="0"/>
              <a:t>jueves 9 de abril, </a:t>
            </a:r>
            <a:r>
              <a:rPr lang="es-CL" altLang="es-CL" sz="2000" dirty="0"/>
              <a:t>al siguiente correo: </a:t>
            </a:r>
            <a:r>
              <a:rPr lang="es-CL" altLang="es-CL" sz="2000" b="1" dirty="0">
                <a:hlinkClick r:id="rId2"/>
              </a:rPr>
              <a:t>nsuarez@cldv.cl</a:t>
            </a:r>
            <a:r>
              <a:rPr lang="es-CL" altLang="es-CL" sz="2000" dirty="0"/>
              <a:t> hasta las 18:10, de enviarlo después de este horario se descontará puntaje.</a:t>
            </a:r>
          </a:p>
          <a:p>
            <a:r>
              <a:rPr lang="es-CL" altLang="es-CL" sz="2000" dirty="0"/>
              <a:t>El puntaje obtenido será considerado con un 50% de una calificación formativa, sumándose a ésta, la presentación de la próxima semana.</a:t>
            </a:r>
          </a:p>
          <a:p>
            <a:r>
              <a:rPr lang="es-CL" altLang="es-CL" sz="2000" dirty="0"/>
              <a:t>Cuide su redacción y ortografía, ya que ésta, se </a:t>
            </a:r>
            <a:r>
              <a:rPr lang="es-CL" altLang="es-CL" sz="2000" dirty="0" smtClean="0"/>
              <a:t>considerara en la evaluación.</a:t>
            </a:r>
            <a:endParaRPr lang="en-US" sz="2000" dirty="0"/>
          </a:p>
        </p:txBody>
      </p:sp>
    </p:spTree>
    <p:extLst>
      <p:ext uri="{BB962C8B-B14F-4D97-AF65-F5344CB8AC3E}">
        <p14:creationId xmlns:p14="http://schemas.microsoft.com/office/powerpoint/2010/main" val="349749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nguardias hispánicas: creacionismo y ultraísmo – Maldito silenci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7464" y="130629"/>
            <a:ext cx="9084547" cy="55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7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a:t>
            </a:r>
            <a:r>
              <a:rPr lang="es-ES" b="1" dirty="0" smtClean="0"/>
              <a:t>Qué </a:t>
            </a:r>
            <a:r>
              <a:rPr lang="es-ES" b="1" dirty="0"/>
              <a:t>son las vanguardias del siglo </a:t>
            </a:r>
            <a:r>
              <a:rPr lang="es-ES" b="1" dirty="0" smtClean="0"/>
              <a:t>20?</a:t>
            </a:r>
            <a:r>
              <a:rPr lang="es-ES" b="1" dirty="0"/>
              <a:t/>
            </a:r>
            <a:br>
              <a:rPr lang="es-ES" b="1" dirty="0"/>
            </a:br>
            <a:endParaRPr lang="en-US" dirty="0"/>
          </a:p>
        </p:txBody>
      </p:sp>
      <p:sp>
        <p:nvSpPr>
          <p:cNvPr id="3" name="Marcador de contenido 2"/>
          <p:cNvSpPr>
            <a:spLocks noGrp="1"/>
          </p:cNvSpPr>
          <p:nvPr>
            <p:ph idx="1"/>
          </p:nvPr>
        </p:nvSpPr>
        <p:spPr/>
        <p:txBody>
          <a:bodyPr/>
          <a:lstStyle/>
          <a:p>
            <a:r>
              <a:rPr lang="es-ES" dirty="0" smtClean="0"/>
              <a:t>El </a:t>
            </a:r>
            <a:r>
              <a:rPr lang="es-ES" dirty="0"/>
              <a:t>Vanguardismo </a:t>
            </a:r>
            <a:r>
              <a:rPr lang="es-ES" dirty="0" smtClean="0"/>
              <a:t>es </a:t>
            </a:r>
            <a:r>
              <a:rPr lang="es-ES" dirty="0"/>
              <a:t>un movimiento artístico que, también, influenció en la literatura. </a:t>
            </a:r>
            <a:r>
              <a:rPr lang="es-ES" b="1" dirty="0"/>
              <a:t>Apareció en Francia</a:t>
            </a:r>
            <a:r>
              <a:rPr lang="es-ES" dirty="0"/>
              <a:t> y su nombre original era</a:t>
            </a:r>
            <a:r>
              <a:rPr lang="es-ES" b="1" dirty="0"/>
              <a:t> "avant-garde"</a:t>
            </a:r>
            <a:r>
              <a:rPr lang="es-ES" dirty="0"/>
              <a:t>, un término que hace referencia a aquellos creadores que van de la mano de su tiempo y que quieren ofrecer una experiencia artística totalmente actual y renovadora. Por eso, una de las características de las vanguardias literarias más destacada es que es una corriente que apuesta por el</a:t>
            </a:r>
            <a:r>
              <a:rPr lang="es-ES" b="1" dirty="0"/>
              <a:t> arte experimental e innovador,</a:t>
            </a:r>
            <a:r>
              <a:rPr lang="es-ES" dirty="0"/>
              <a:t> un tipo de arte totalmente original y que se aleja de las tradiciones precedentes</a:t>
            </a:r>
            <a:r>
              <a:rPr lang="es-ES" dirty="0" smtClean="0"/>
              <a:t>.</a:t>
            </a:r>
            <a:endParaRPr lang="es-ES" dirty="0"/>
          </a:p>
          <a:p>
            <a:endParaRPr lang="en-US" dirty="0"/>
          </a:p>
        </p:txBody>
      </p:sp>
    </p:spTree>
    <p:extLst>
      <p:ext uri="{BB962C8B-B14F-4D97-AF65-F5344CB8AC3E}">
        <p14:creationId xmlns:p14="http://schemas.microsoft.com/office/powerpoint/2010/main" val="286215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9011" y="339634"/>
            <a:ext cx="10515600" cy="4465729"/>
          </a:xfrm>
        </p:spPr>
        <p:txBody>
          <a:bodyPr/>
          <a:lstStyle/>
          <a:p>
            <a:pPr marL="0" indent="0">
              <a:buNone/>
            </a:pPr>
            <a:r>
              <a:rPr lang="es-ES" dirty="0"/>
              <a:t>La corriente de la vanguardia no solamente afectó a las </a:t>
            </a:r>
            <a:r>
              <a:rPr lang="es-ES" dirty="0" smtClean="0"/>
              <a:t>artes, </a:t>
            </a:r>
            <a:r>
              <a:rPr lang="es-ES" dirty="0"/>
              <a:t>si no que también tuvo una gran influencia en otros campos como es la política y la filosofía. Los vanguardistas querían investigar y dar un paso más allá de la norma para </a:t>
            </a:r>
            <a:r>
              <a:rPr lang="es-ES" dirty="0" smtClean="0"/>
              <a:t>descubrir </a:t>
            </a:r>
            <a:r>
              <a:rPr lang="es-ES" dirty="0"/>
              <a:t>qué más podíamos </a:t>
            </a:r>
            <a:r>
              <a:rPr lang="es-ES" dirty="0" smtClean="0"/>
              <a:t>encontrar. </a:t>
            </a:r>
            <a:r>
              <a:rPr lang="es-ES" dirty="0"/>
              <a:t>tanto en el </a:t>
            </a:r>
            <a:r>
              <a:rPr lang="es-ES" dirty="0" smtClean="0"/>
              <a:t>arte, </a:t>
            </a:r>
            <a:r>
              <a:rPr lang="es-ES" dirty="0"/>
              <a:t>como en la sociedad</a:t>
            </a:r>
            <a:r>
              <a:rPr lang="es-ES" dirty="0" smtClean="0"/>
              <a:t>.</a:t>
            </a:r>
          </a:p>
          <a:p>
            <a:pPr marL="0" indent="0">
              <a:buNone/>
            </a:pPr>
            <a:r>
              <a:rPr lang="es-ES" dirty="0"/>
              <a:t>Muchos críticos consideran que el Vanguardismo es un paso más del Modernismo, un Modernismo tardío, ya que se trata de un espíritu creador que se inspira en la modernidad para ofrecer una experiencia artística renovadora y original. No obstante, para otros expertos en el tema, el movimiento de vanguardia es un movimiento propio que rompe con todo lo anterior y apuesta por la búsqueda de una voz y una estética totalmente nueva.</a:t>
            </a:r>
          </a:p>
        </p:txBody>
      </p:sp>
    </p:spTree>
    <p:extLst>
      <p:ext uri="{BB962C8B-B14F-4D97-AF65-F5344CB8AC3E}">
        <p14:creationId xmlns:p14="http://schemas.microsoft.com/office/powerpoint/2010/main" val="183599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05394"/>
            <a:ext cx="10515600" cy="5471569"/>
          </a:xfrm>
        </p:spPr>
        <p:txBody>
          <a:bodyPr/>
          <a:lstStyle/>
          <a:p>
            <a:r>
              <a:rPr lang="es-ES" dirty="0"/>
              <a:t>El origen de las vanguardias literarias se debe buscar a principios del XX en Europa, concretamente comenzó en Francia y su influjo </a:t>
            </a:r>
            <a:r>
              <a:rPr lang="es-ES" dirty="0" smtClean="0"/>
              <a:t>se </a:t>
            </a:r>
            <a:r>
              <a:rPr lang="es-ES" dirty="0"/>
              <a:t>fue extendiendo por todo el continente. A partir de ese momento, la corriente traspasó continentes y llegó de una forma muy fuerte a América, haciendo que apareciera el movimiento del Boom Latinoamericano</a:t>
            </a:r>
            <a:r>
              <a:rPr lang="es-ES" dirty="0" smtClean="0"/>
              <a:t>. </a:t>
            </a:r>
            <a:endParaRPr lang="en-US" dirty="0"/>
          </a:p>
        </p:txBody>
      </p:sp>
    </p:spTree>
    <p:extLst>
      <p:ext uri="{BB962C8B-B14F-4D97-AF65-F5344CB8AC3E}">
        <p14:creationId xmlns:p14="http://schemas.microsoft.com/office/powerpoint/2010/main" val="335099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anguardias literarias del siglo 20 - Resumen - Cuáles son las vanguardias del siglo 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252" y="143692"/>
            <a:ext cx="11299370" cy="615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9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conversemos</a:t>
            </a:r>
            <a:endParaRPr lang="en-US" dirty="0"/>
          </a:p>
        </p:txBody>
      </p:sp>
      <p:sp>
        <p:nvSpPr>
          <p:cNvPr id="3" name="Marcador de contenido 2"/>
          <p:cNvSpPr>
            <a:spLocks noGrp="1"/>
          </p:cNvSpPr>
          <p:nvPr>
            <p:ph idx="1"/>
          </p:nvPr>
        </p:nvSpPr>
        <p:spPr/>
        <p:txBody>
          <a:bodyPr/>
          <a:lstStyle/>
          <a:p>
            <a:r>
              <a:rPr lang="es-ES" dirty="0" smtClean="0"/>
              <a:t>¿Qué opinas frente a los cambios que podrían llevar a un quiebre?</a:t>
            </a:r>
          </a:p>
          <a:p>
            <a:pPr marL="0" indent="0">
              <a:buNone/>
            </a:pPr>
            <a:endParaRPr lang="en-US" dirty="0"/>
          </a:p>
        </p:txBody>
      </p:sp>
    </p:spTree>
    <p:extLst>
      <p:ext uri="{BB962C8B-B14F-4D97-AF65-F5344CB8AC3E}">
        <p14:creationId xmlns:p14="http://schemas.microsoft.com/office/powerpoint/2010/main" val="247411531"/>
      </p:ext>
    </p:extLst>
  </p:cSld>
  <p:clrMapOvr>
    <a:masterClrMapping/>
  </p:clrMapOvr>
</p:sld>
</file>

<file path=ppt/theme/theme1.xml><?xml version="1.0" encoding="utf-8"?>
<a:theme xmlns:a="http://schemas.openxmlformats.org/drawingml/2006/main" name="diseño da vinci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eño da vinci 1" id="{E550B13A-5CBC-4686-9A8D-8BD38EF5EE3E}" vid="{3006D959-279F-4671-B735-B49A67A0849C}"/>
    </a:ext>
  </a:extLst>
</a:theme>
</file>

<file path=docProps/app.xml><?xml version="1.0" encoding="utf-8"?>
<Properties xmlns="http://schemas.openxmlformats.org/officeDocument/2006/extended-properties" xmlns:vt="http://schemas.openxmlformats.org/officeDocument/2006/docPropsVTypes">
  <Template>diseño da vinci 1</Template>
  <TotalTime>145</TotalTime>
  <Words>740</Words>
  <Application>Microsoft Office PowerPoint</Application>
  <PresentationFormat>Panorámica</PresentationFormat>
  <Paragraphs>48</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diseño da vinci 1</vt:lpstr>
      <vt:lpstr>Vanguardias Literarias</vt:lpstr>
      <vt:lpstr>VICENTE HUIDOBRO</vt:lpstr>
      <vt:lpstr>Introducción</vt:lpstr>
      <vt:lpstr>Presentación de PowerPoint</vt:lpstr>
      <vt:lpstr>¿Qué son las vanguardias del siglo 20? </vt:lpstr>
      <vt:lpstr>Presentación de PowerPoint</vt:lpstr>
      <vt:lpstr>Presentación de PowerPoint</vt:lpstr>
      <vt:lpstr>Presentación de PowerPoint</vt:lpstr>
      <vt:lpstr>conversemos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Vanguardias Literarias</dc:title>
  <dc:creator>Notebook13</dc:creator>
  <cp:lastModifiedBy>Notebook13</cp:lastModifiedBy>
  <cp:revision>26</cp:revision>
  <dcterms:created xsi:type="dcterms:W3CDTF">2020-03-31T23:49:35Z</dcterms:created>
  <dcterms:modified xsi:type="dcterms:W3CDTF">2020-04-01T11:36:11Z</dcterms:modified>
</cp:coreProperties>
</file>