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96" r:id="rId2"/>
    <p:sldId id="398" r:id="rId3"/>
    <p:sldId id="399" r:id="rId4"/>
    <p:sldId id="400" r:id="rId5"/>
    <p:sldId id="402" r:id="rId6"/>
    <p:sldId id="405" r:id="rId7"/>
    <p:sldId id="401" r:id="rId8"/>
    <p:sldId id="403" r:id="rId9"/>
    <p:sldId id="404" r:id="rId10"/>
    <p:sldId id="406" r:id="rId11"/>
    <p:sldId id="408" r:id="rId12"/>
    <p:sldId id="40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DCF0"/>
    <a:srgbClr val="AA7667"/>
    <a:srgbClr val="E7D0C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1530" y="114"/>
      </p:cViewPr>
      <p:guideLst/>
    </p:cSldViewPr>
  </p:slideViewPr>
  <p:notesTextViewPr>
    <p:cViewPr>
      <p:scale>
        <a:sx n="1" d="1"/>
        <a:sy n="1" d="1"/>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E120E8F-2C98-4F5E-A031-A60C78BA8134}" type="datetimeFigureOut">
              <a:rPr lang="es-CL" smtClean="0"/>
              <a:t>29-04-2020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A23A7AB-74EE-47AD-B9AC-732923E9A30F}" type="slidenum">
              <a:rPr lang="es-CL" smtClean="0"/>
              <a:t>‹Nº›</a:t>
            </a:fld>
            <a:endParaRPr lang="es-CL"/>
          </a:p>
        </p:txBody>
      </p:sp>
    </p:spTree>
    <p:extLst>
      <p:ext uri="{BB962C8B-B14F-4D97-AF65-F5344CB8AC3E}">
        <p14:creationId xmlns:p14="http://schemas.microsoft.com/office/powerpoint/2010/main" val="3472088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E120E8F-2C98-4F5E-A031-A60C78BA8134}" type="datetimeFigureOut">
              <a:rPr lang="es-CL" smtClean="0"/>
              <a:t>29-04-2020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A23A7AB-74EE-47AD-B9AC-732923E9A30F}" type="slidenum">
              <a:rPr lang="es-CL" smtClean="0"/>
              <a:t>‹Nº›</a:t>
            </a:fld>
            <a:endParaRPr lang="es-CL"/>
          </a:p>
        </p:txBody>
      </p:sp>
    </p:spTree>
    <p:extLst>
      <p:ext uri="{BB962C8B-B14F-4D97-AF65-F5344CB8AC3E}">
        <p14:creationId xmlns:p14="http://schemas.microsoft.com/office/powerpoint/2010/main" val="4262831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E120E8F-2C98-4F5E-A031-A60C78BA8134}" type="datetimeFigureOut">
              <a:rPr lang="es-CL" smtClean="0"/>
              <a:t>29-04-2020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A23A7AB-74EE-47AD-B9AC-732923E9A30F}" type="slidenum">
              <a:rPr lang="es-CL" smtClean="0"/>
              <a:t>‹Nº›</a:t>
            </a:fld>
            <a:endParaRPr lang="es-CL"/>
          </a:p>
        </p:txBody>
      </p:sp>
    </p:spTree>
    <p:extLst>
      <p:ext uri="{BB962C8B-B14F-4D97-AF65-F5344CB8AC3E}">
        <p14:creationId xmlns:p14="http://schemas.microsoft.com/office/powerpoint/2010/main" val="2171259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E120E8F-2C98-4F5E-A031-A60C78BA8134}" type="datetimeFigureOut">
              <a:rPr lang="es-CL" smtClean="0"/>
              <a:t>29-04-2020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A23A7AB-74EE-47AD-B9AC-732923E9A30F}" type="slidenum">
              <a:rPr lang="es-CL" smtClean="0"/>
              <a:t>‹Nº›</a:t>
            </a:fld>
            <a:endParaRPr lang="es-CL"/>
          </a:p>
        </p:txBody>
      </p:sp>
    </p:spTree>
    <p:extLst>
      <p:ext uri="{BB962C8B-B14F-4D97-AF65-F5344CB8AC3E}">
        <p14:creationId xmlns:p14="http://schemas.microsoft.com/office/powerpoint/2010/main" val="33456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9E120E8F-2C98-4F5E-A031-A60C78BA8134}" type="datetimeFigureOut">
              <a:rPr lang="es-CL" smtClean="0"/>
              <a:t>29-04-2020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A23A7AB-74EE-47AD-B9AC-732923E9A30F}" type="slidenum">
              <a:rPr lang="es-CL" smtClean="0"/>
              <a:t>‹Nº›</a:t>
            </a:fld>
            <a:endParaRPr lang="es-CL"/>
          </a:p>
        </p:txBody>
      </p:sp>
    </p:spTree>
    <p:extLst>
      <p:ext uri="{BB962C8B-B14F-4D97-AF65-F5344CB8AC3E}">
        <p14:creationId xmlns:p14="http://schemas.microsoft.com/office/powerpoint/2010/main" val="4068758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E120E8F-2C98-4F5E-A031-A60C78BA8134}" type="datetimeFigureOut">
              <a:rPr lang="es-CL" smtClean="0"/>
              <a:t>29-04-2020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A23A7AB-74EE-47AD-B9AC-732923E9A30F}" type="slidenum">
              <a:rPr lang="es-CL" smtClean="0"/>
              <a:t>‹Nº›</a:t>
            </a:fld>
            <a:endParaRPr lang="es-CL"/>
          </a:p>
        </p:txBody>
      </p:sp>
    </p:spTree>
    <p:extLst>
      <p:ext uri="{BB962C8B-B14F-4D97-AF65-F5344CB8AC3E}">
        <p14:creationId xmlns:p14="http://schemas.microsoft.com/office/powerpoint/2010/main" val="2340637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E120E8F-2C98-4F5E-A031-A60C78BA8134}" type="datetimeFigureOut">
              <a:rPr lang="es-CL" smtClean="0"/>
              <a:t>29-04-2020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BA23A7AB-74EE-47AD-B9AC-732923E9A30F}" type="slidenum">
              <a:rPr lang="es-CL" smtClean="0"/>
              <a:t>‹Nº›</a:t>
            </a:fld>
            <a:endParaRPr lang="es-CL"/>
          </a:p>
        </p:txBody>
      </p:sp>
    </p:spTree>
    <p:extLst>
      <p:ext uri="{BB962C8B-B14F-4D97-AF65-F5344CB8AC3E}">
        <p14:creationId xmlns:p14="http://schemas.microsoft.com/office/powerpoint/2010/main" val="963227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E120E8F-2C98-4F5E-A031-A60C78BA8134}" type="datetimeFigureOut">
              <a:rPr lang="es-CL" smtClean="0"/>
              <a:t>29-04-2020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BA23A7AB-74EE-47AD-B9AC-732923E9A30F}" type="slidenum">
              <a:rPr lang="es-CL" smtClean="0"/>
              <a:t>‹Nº›</a:t>
            </a:fld>
            <a:endParaRPr lang="es-CL"/>
          </a:p>
        </p:txBody>
      </p:sp>
    </p:spTree>
    <p:extLst>
      <p:ext uri="{BB962C8B-B14F-4D97-AF65-F5344CB8AC3E}">
        <p14:creationId xmlns:p14="http://schemas.microsoft.com/office/powerpoint/2010/main" val="1555473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120E8F-2C98-4F5E-A031-A60C78BA8134}" type="datetimeFigureOut">
              <a:rPr lang="es-CL" smtClean="0"/>
              <a:t>29-04-2020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BA23A7AB-74EE-47AD-B9AC-732923E9A30F}" type="slidenum">
              <a:rPr lang="es-CL" smtClean="0"/>
              <a:t>‹Nº›</a:t>
            </a:fld>
            <a:endParaRPr lang="es-CL"/>
          </a:p>
        </p:txBody>
      </p:sp>
    </p:spTree>
    <p:extLst>
      <p:ext uri="{BB962C8B-B14F-4D97-AF65-F5344CB8AC3E}">
        <p14:creationId xmlns:p14="http://schemas.microsoft.com/office/powerpoint/2010/main" val="2162077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9E120E8F-2C98-4F5E-A031-A60C78BA8134}" type="datetimeFigureOut">
              <a:rPr lang="es-CL" smtClean="0"/>
              <a:t>29-04-2020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A23A7AB-74EE-47AD-B9AC-732923E9A30F}" type="slidenum">
              <a:rPr lang="es-CL" smtClean="0"/>
              <a:t>‹Nº›</a:t>
            </a:fld>
            <a:endParaRPr lang="es-CL"/>
          </a:p>
        </p:txBody>
      </p:sp>
    </p:spTree>
    <p:extLst>
      <p:ext uri="{BB962C8B-B14F-4D97-AF65-F5344CB8AC3E}">
        <p14:creationId xmlns:p14="http://schemas.microsoft.com/office/powerpoint/2010/main" val="1564476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9E120E8F-2C98-4F5E-A031-A60C78BA8134}" type="datetimeFigureOut">
              <a:rPr lang="es-CL" smtClean="0"/>
              <a:t>29-04-2020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A23A7AB-74EE-47AD-B9AC-732923E9A30F}" type="slidenum">
              <a:rPr lang="es-CL" smtClean="0"/>
              <a:t>‹Nº›</a:t>
            </a:fld>
            <a:endParaRPr lang="es-CL"/>
          </a:p>
        </p:txBody>
      </p:sp>
    </p:spTree>
    <p:extLst>
      <p:ext uri="{BB962C8B-B14F-4D97-AF65-F5344CB8AC3E}">
        <p14:creationId xmlns:p14="http://schemas.microsoft.com/office/powerpoint/2010/main" val="2666868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08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20E8F-2C98-4F5E-A031-A60C78BA8134}" type="datetimeFigureOut">
              <a:rPr lang="es-CL" smtClean="0"/>
              <a:t>29-04-2020</a:t>
            </a:fld>
            <a:endParaRPr lang="es-C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3A7AB-74EE-47AD-B9AC-732923E9A30F}" type="slidenum">
              <a:rPr lang="es-CL" smtClean="0"/>
              <a:t>‹Nº›</a:t>
            </a:fld>
            <a:endParaRPr lang="es-CL"/>
          </a:p>
        </p:txBody>
      </p:sp>
    </p:spTree>
    <p:extLst>
      <p:ext uri="{BB962C8B-B14F-4D97-AF65-F5344CB8AC3E}">
        <p14:creationId xmlns:p14="http://schemas.microsoft.com/office/powerpoint/2010/main" val="25387015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9" name="Imagen 3" descr="MEM PRE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239520"/>
            <a:ext cx="9144000" cy="1618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Imagen 5" descr="cabeza pre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8473" y="258135"/>
            <a:ext cx="8204352" cy="741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uadroTexto 1"/>
          <p:cNvSpPr txBox="1"/>
          <p:nvPr/>
        </p:nvSpPr>
        <p:spPr>
          <a:xfrm>
            <a:off x="1492838" y="1546168"/>
            <a:ext cx="6649311" cy="1569660"/>
          </a:xfrm>
          <a:prstGeom prst="rect">
            <a:avLst/>
          </a:prstGeom>
          <a:noFill/>
        </p:spPr>
        <p:txBody>
          <a:bodyPr wrap="square" rtlCol="0">
            <a:spAutoFit/>
          </a:bodyPr>
          <a:lstStyle/>
          <a:p>
            <a:pPr algn="ctr"/>
            <a:r>
              <a:rPr lang="es-CL" sz="3200" b="1" dirty="0" smtClean="0"/>
              <a:t>PROPUESTA RE-CALENDARIZACION CONTINGENCIA CORONAVIRUS</a:t>
            </a:r>
          </a:p>
          <a:p>
            <a:pPr algn="ctr"/>
            <a:endParaRPr lang="es-CL" sz="3200" b="1" dirty="0"/>
          </a:p>
        </p:txBody>
      </p:sp>
      <p:sp>
        <p:nvSpPr>
          <p:cNvPr id="7" name="Rectángulo 6"/>
          <p:cNvSpPr/>
          <p:nvPr/>
        </p:nvSpPr>
        <p:spPr>
          <a:xfrm>
            <a:off x="5868770" y="4263577"/>
            <a:ext cx="2273379" cy="400110"/>
          </a:xfrm>
          <a:prstGeom prst="rect">
            <a:avLst/>
          </a:prstGeom>
        </p:spPr>
        <p:txBody>
          <a:bodyPr wrap="none">
            <a:spAutoFit/>
          </a:bodyPr>
          <a:lstStyle/>
          <a:p>
            <a:r>
              <a:rPr lang="es-CL" sz="2000" b="1" dirty="0" smtClean="0">
                <a:solidFill>
                  <a:srgbClr val="002060"/>
                </a:solidFill>
              </a:rPr>
              <a:t>28 </a:t>
            </a:r>
            <a:r>
              <a:rPr lang="es-CL" sz="2000" b="1" dirty="0">
                <a:solidFill>
                  <a:srgbClr val="002060"/>
                </a:solidFill>
              </a:rPr>
              <a:t>de abril del 2020</a:t>
            </a:r>
            <a:endParaRPr lang="en-US" sz="2000" b="1" dirty="0"/>
          </a:p>
        </p:txBody>
      </p:sp>
    </p:spTree>
    <p:extLst>
      <p:ext uri="{BB962C8B-B14F-4D97-AF65-F5344CB8AC3E}">
        <p14:creationId xmlns:p14="http://schemas.microsoft.com/office/powerpoint/2010/main" val="394348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ector recto 8"/>
          <p:cNvCxnSpPr/>
          <p:nvPr/>
        </p:nvCxnSpPr>
        <p:spPr>
          <a:xfrm flipV="1">
            <a:off x="763126" y="1071487"/>
            <a:ext cx="8189680" cy="16625"/>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CuadroTexto 10"/>
          <p:cNvSpPr txBox="1"/>
          <p:nvPr/>
        </p:nvSpPr>
        <p:spPr>
          <a:xfrm>
            <a:off x="104731" y="153197"/>
            <a:ext cx="2177934" cy="646331"/>
          </a:xfrm>
          <a:prstGeom prst="rect">
            <a:avLst/>
          </a:prstGeom>
          <a:noFill/>
          <a:ln>
            <a:solidFill>
              <a:schemeClr val="tx1"/>
            </a:solidFill>
          </a:ln>
        </p:spPr>
        <p:txBody>
          <a:bodyPr wrap="square" rtlCol="0">
            <a:spAutoFit/>
          </a:bodyPr>
          <a:lstStyle/>
          <a:p>
            <a:pPr algn="ctr"/>
            <a:r>
              <a:rPr lang="es-CL" dirty="0" smtClean="0"/>
              <a:t>4 DE MAYO AL 14 DE AGOSTO</a:t>
            </a:r>
            <a:endParaRPr lang="en-US" dirty="0"/>
          </a:p>
        </p:txBody>
      </p:sp>
      <p:sp>
        <p:nvSpPr>
          <p:cNvPr id="13" name="Triángulo isósceles 12"/>
          <p:cNvSpPr/>
          <p:nvPr/>
        </p:nvSpPr>
        <p:spPr>
          <a:xfrm>
            <a:off x="413991" y="790896"/>
            <a:ext cx="932670" cy="577806"/>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700" b="1" dirty="0" smtClean="0">
                <a:solidFill>
                  <a:schemeClr val="tx1"/>
                </a:solidFill>
              </a:rPr>
              <a:t>72 DIAS</a:t>
            </a:r>
            <a:endParaRPr lang="en-US" sz="700" b="1" dirty="0">
              <a:solidFill>
                <a:schemeClr val="tx1"/>
              </a:solidFill>
            </a:endParaRPr>
          </a:p>
        </p:txBody>
      </p:sp>
      <p:sp>
        <p:nvSpPr>
          <p:cNvPr id="18" name="Triángulo isósceles 17"/>
          <p:cNvSpPr/>
          <p:nvPr/>
        </p:nvSpPr>
        <p:spPr>
          <a:xfrm>
            <a:off x="6894017" y="706437"/>
            <a:ext cx="1069575" cy="803204"/>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b="1" dirty="0" smtClean="0">
                <a:solidFill>
                  <a:schemeClr val="tx1"/>
                </a:solidFill>
              </a:rPr>
              <a:t>106 DIAS</a:t>
            </a:r>
            <a:endParaRPr lang="en-US" sz="1100" b="1" dirty="0">
              <a:solidFill>
                <a:schemeClr val="tx1"/>
              </a:solidFill>
            </a:endParaRPr>
          </a:p>
        </p:txBody>
      </p:sp>
      <p:graphicFrame>
        <p:nvGraphicFramePr>
          <p:cNvPr id="10" name="Tabla 9"/>
          <p:cNvGraphicFramePr>
            <a:graphicFrameLocks noGrp="1"/>
          </p:cNvGraphicFramePr>
          <p:nvPr>
            <p:extLst>
              <p:ext uri="{D42A27DB-BD31-4B8C-83A1-F6EECF244321}">
                <p14:modId xmlns:p14="http://schemas.microsoft.com/office/powerpoint/2010/main" val="892261879"/>
              </p:ext>
            </p:extLst>
          </p:nvPr>
        </p:nvGraphicFramePr>
        <p:xfrm>
          <a:off x="104731" y="1509641"/>
          <a:ext cx="5296852" cy="4221480"/>
        </p:xfrm>
        <a:graphic>
          <a:graphicData uri="http://schemas.openxmlformats.org/drawingml/2006/table">
            <a:tbl>
              <a:tblPr firstRow="1" firstCol="1" bandRow="1">
                <a:tableStyleId>{5C22544A-7EE6-4342-B048-85BDC9FD1C3A}</a:tableStyleId>
              </a:tblPr>
              <a:tblGrid>
                <a:gridCol w="4800418">
                  <a:extLst>
                    <a:ext uri="{9D8B030D-6E8A-4147-A177-3AD203B41FA5}">
                      <a16:colId xmlns:a16="http://schemas.microsoft.com/office/drawing/2014/main" val="2844066059"/>
                    </a:ext>
                  </a:extLst>
                </a:gridCol>
                <a:gridCol w="496434">
                  <a:extLst>
                    <a:ext uri="{9D8B030D-6E8A-4147-A177-3AD203B41FA5}">
                      <a16:colId xmlns:a16="http://schemas.microsoft.com/office/drawing/2014/main" val="4090888654"/>
                    </a:ext>
                  </a:extLst>
                </a:gridCol>
              </a:tblGrid>
              <a:tr h="222250">
                <a:tc>
                  <a:txBody>
                    <a:bodyPr/>
                    <a:lstStyle/>
                    <a:p>
                      <a:pPr marR="121285" algn="just">
                        <a:spcAft>
                          <a:spcPts val="0"/>
                        </a:spcAft>
                      </a:pPr>
                      <a:r>
                        <a:rPr lang="es-CL" sz="1100">
                          <a:effectLst/>
                        </a:rPr>
                        <a:t>Modalidad/Instrumentos</a:t>
                      </a:r>
                      <a:endParaRPr lang="en-US" sz="120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s-CL" sz="800">
                          <a:effectLst/>
                        </a:rPr>
                        <a:t>Tiempo (días)</a:t>
                      </a:r>
                      <a:endParaRPr lang="en-US" sz="120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3450172971"/>
                  </a:ext>
                </a:extLst>
              </a:tr>
              <a:tr h="331470">
                <a:tc>
                  <a:txBody>
                    <a:bodyPr/>
                    <a:lstStyle/>
                    <a:p>
                      <a:pPr marR="121285" algn="just">
                        <a:spcAft>
                          <a:spcPts val="0"/>
                        </a:spcAft>
                      </a:pPr>
                      <a:r>
                        <a:rPr lang="es-CL" sz="900" dirty="0">
                          <a:effectLst/>
                        </a:rPr>
                        <a:t>Da Vinci en Red: s</a:t>
                      </a:r>
                      <a:r>
                        <a:rPr lang="es-ES" sz="900" dirty="0">
                          <a:effectLst/>
                        </a:rPr>
                        <a:t>e trabaja con las siguientes herramientas:</a:t>
                      </a:r>
                      <a:endParaRPr lang="en-US" sz="1200" dirty="0">
                        <a:effectLst/>
                      </a:endParaRPr>
                    </a:p>
                    <a:p>
                      <a:pPr marR="121285" algn="just">
                        <a:spcAft>
                          <a:spcPts val="0"/>
                        </a:spcAft>
                      </a:pPr>
                      <a:r>
                        <a:rPr lang="es-ES" sz="900" dirty="0">
                          <a:effectLst/>
                        </a:rPr>
                        <a:t> </a:t>
                      </a:r>
                      <a:endParaRPr lang="en-US" sz="1200" dirty="0">
                        <a:effectLst/>
                      </a:endParaRPr>
                    </a:p>
                    <a:p>
                      <a:pPr marL="342900" marR="121285" lvl="0" indent="-342900" algn="just">
                        <a:spcAft>
                          <a:spcPts val="0"/>
                        </a:spcAft>
                        <a:buFont typeface="Cambria" panose="02040503050406030204" pitchFamily="18" charset="0"/>
                        <a:buChar char="-"/>
                      </a:pPr>
                      <a:r>
                        <a:rPr lang="es-ES" sz="900" dirty="0">
                          <a:effectLst/>
                        </a:rPr>
                        <a:t>E. Media (desde 7mo a 4to Medio): </a:t>
                      </a:r>
                      <a:endParaRPr lang="en-US" sz="1200" dirty="0">
                        <a:effectLst/>
                      </a:endParaRPr>
                    </a:p>
                    <a:p>
                      <a:pPr marL="304165" marR="121285" algn="just">
                        <a:spcAft>
                          <a:spcPts val="0"/>
                        </a:spcAft>
                      </a:pPr>
                      <a:r>
                        <a:rPr lang="es-ES_tradnl" sz="900" dirty="0">
                          <a:effectLst/>
                        </a:rPr>
                        <a:t> </a:t>
                      </a:r>
                      <a:endParaRPr lang="en-US" sz="1200" dirty="0">
                        <a:effectLst/>
                      </a:endParaRPr>
                    </a:p>
                    <a:p>
                      <a:pPr marL="742950" marR="121285" lvl="1" indent="-285750" algn="just">
                        <a:spcAft>
                          <a:spcPts val="0"/>
                        </a:spcAft>
                        <a:buFont typeface="Courier New" panose="02070309020205020404" pitchFamily="49" charset="0"/>
                        <a:buChar char="o"/>
                      </a:pPr>
                      <a:r>
                        <a:rPr lang="es-ES_tradnl" sz="900" dirty="0" err="1">
                          <a:effectLst/>
                        </a:rPr>
                        <a:t>Streaming</a:t>
                      </a:r>
                      <a:r>
                        <a:rPr lang="es-ES_tradnl" sz="900" dirty="0">
                          <a:effectLst/>
                        </a:rPr>
                        <a:t> en Zoom empresa, Video Cápsulas, manteniendo los ejes que son los textos y los PPT.</a:t>
                      </a:r>
                      <a:endParaRPr lang="en-US" sz="1200" dirty="0">
                        <a:effectLst/>
                      </a:endParaRPr>
                    </a:p>
                    <a:p>
                      <a:pPr marL="742950" marR="121285" lvl="1" indent="-285750" algn="just">
                        <a:spcAft>
                          <a:spcPts val="0"/>
                        </a:spcAft>
                        <a:buFont typeface="Courier New" panose="02070309020205020404" pitchFamily="49" charset="0"/>
                        <a:buChar char="o"/>
                      </a:pPr>
                      <a:r>
                        <a:rPr lang="es-ES_tradnl" sz="900" dirty="0">
                          <a:effectLst/>
                        </a:rPr>
                        <a:t>Incorporación asignaturas de profundización y electivos 3ros. y 4to. E. Media respectivamente.</a:t>
                      </a:r>
                      <a:endParaRPr lang="en-US" sz="1200" dirty="0">
                        <a:effectLst/>
                      </a:endParaRPr>
                    </a:p>
                    <a:p>
                      <a:pPr marL="742950" marR="121285" lvl="1" indent="-285750" algn="just">
                        <a:spcAft>
                          <a:spcPts val="0"/>
                        </a:spcAft>
                        <a:buFont typeface="Courier New" panose="02070309020205020404" pitchFamily="49" charset="0"/>
                        <a:buChar char="o"/>
                      </a:pPr>
                      <a:r>
                        <a:rPr lang="es-ES_tradnl" sz="900" dirty="0">
                          <a:effectLst/>
                        </a:rPr>
                        <a:t>Se integra canales de conexión extra después de las 18:30 para 4to. medio para trabajar talleres, ayudantías y refuerzos por parte de sus docentes.</a:t>
                      </a:r>
                      <a:endParaRPr lang="en-US" sz="1200" dirty="0">
                        <a:effectLst/>
                      </a:endParaRPr>
                    </a:p>
                    <a:p>
                      <a:pPr marL="445770" marR="121285" algn="just">
                        <a:spcAft>
                          <a:spcPts val="0"/>
                        </a:spcAft>
                      </a:pPr>
                      <a:r>
                        <a:rPr lang="es-ES" sz="900" dirty="0">
                          <a:effectLst/>
                        </a:rPr>
                        <a:t> </a:t>
                      </a:r>
                      <a:endParaRPr lang="en-US" sz="1200" dirty="0">
                        <a:effectLst/>
                      </a:endParaRPr>
                    </a:p>
                    <a:p>
                      <a:pPr marL="342900" marR="121285" lvl="0" indent="-342900" algn="just">
                        <a:spcAft>
                          <a:spcPts val="0"/>
                        </a:spcAft>
                        <a:buFont typeface="Cambria" panose="02040503050406030204" pitchFamily="18" charset="0"/>
                        <a:buChar char="-"/>
                      </a:pPr>
                      <a:r>
                        <a:rPr lang="es-ES" sz="900" dirty="0">
                          <a:effectLst/>
                        </a:rPr>
                        <a:t>E.</a:t>
                      </a:r>
                      <a:r>
                        <a:rPr lang="es-ES_tradnl" sz="900" dirty="0">
                          <a:effectLst/>
                        </a:rPr>
                        <a:t> Básica (1ro a 6tos Básicos) trabajan con</a:t>
                      </a:r>
                      <a:r>
                        <a:rPr lang="es-ES" sz="900" dirty="0">
                          <a:effectLst/>
                        </a:rPr>
                        <a:t>:</a:t>
                      </a:r>
                      <a:endParaRPr lang="en-US" sz="1200" dirty="0">
                        <a:effectLst/>
                      </a:endParaRPr>
                    </a:p>
                    <a:p>
                      <a:pPr marL="304165" marR="121285" algn="just">
                        <a:spcAft>
                          <a:spcPts val="0"/>
                        </a:spcAft>
                      </a:pPr>
                      <a:r>
                        <a:rPr lang="es-ES_tradnl" sz="900" dirty="0">
                          <a:effectLst/>
                        </a:rPr>
                        <a:t> </a:t>
                      </a:r>
                      <a:endParaRPr lang="en-US" sz="1200" dirty="0">
                        <a:effectLst/>
                      </a:endParaRPr>
                    </a:p>
                    <a:p>
                      <a:pPr marL="742950" lvl="1" indent="-285750">
                        <a:spcAft>
                          <a:spcPts val="0"/>
                        </a:spcAft>
                        <a:buFont typeface="Courier New" panose="02070309020205020404" pitchFamily="49" charset="0"/>
                        <a:buChar char="o"/>
                      </a:pPr>
                      <a:r>
                        <a:rPr lang="es-ES_tradnl" sz="900" dirty="0" smtClean="0">
                          <a:effectLst/>
                        </a:rPr>
                        <a:t>STREAMING EN ZOOM EMPRESA DIVIDIDOS POR CURSO, MANTENIENDO LOS EJES QUE SON LOS TEXTOS Y LOS PPT.</a:t>
                      </a:r>
                      <a:endParaRPr lang="en-US" sz="1200" dirty="0" smtClean="0">
                        <a:effectLst/>
                      </a:endParaRPr>
                    </a:p>
                    <a:p>
                      <a:pPr marL="742950" lvl="1" indent="-285750">
                        <a:spcAft>
                          <a:spcPts val="0"/>
                        </a:spcAft>
                        <a:buFont typeface="Courier New" panose="02070309020205020404" pitchFamily="49" charset="0"/>
                        <a:buChar char="o"/>
                      </a:pPr>
                      <a:r>
                        <a:rPr lang="es-ES_tradnl" sz="900" dirty="0" smtClean="0">
                          <a:effectLst/>
                        </a:rPr>
                        <a:t>Video </a:t>
                      </a:r>
                      <a:r>
                        <a:rPr lang="es-ES_tradnl" sz="900" dirty="0">
                          <a:effectLst/>
                        </a:rPr>
                        <a:t>Cápsulas, Podcast y grabaciones explicativas, manteniendo los ejes que son los textos y los PPT. </a:t>
                      </a:r>
                      <a:endParaRPr lang="en-US" sz="1200" dirty="0">
                        <a:effectLst/>
                      </a:endParaRPr>
                    </a:p>
                    <a:p>
                      <a:pPr marL="445770">
                        <a:spcAft>
                          <a:spcPts val="0"/>
                        </a:spcAft>
                      </a:pPr>
                      <a:r>
                        <a:rPr lang="es-ES_tradnl" sz="900" dirty="0">
                          <a:effectLst/>
                        </a:rPr>
                        <a:t> </a:t>
                      </a:r>
                      <a:endParaRPr lang="en-US" sz="1200" dirty="0">
                        <a:effectLst/>
                      </a:endParaRPr>
                    </a:p>
                    <a:p>
                      <a:pPr marL="342900" marR="121285" lvl="0" indent="-342900" algn="just">
                        <a:spcAft>
                          <a:spcPts val="0"/>
                        </a:spcAft>
                        <a:buFont typeface="Cambria" panose="02040503050406030204" pitchFamily="18" charset="0"/>
                        <a:buChar char="-"/>
                      </a:pPr>
                      <a:r>
                        <a:rPr lang="es-ES" sz="900" dirty="0">
                          <a:effectLst/>
                        </a:rPr>
                        <a:t>Jardín Infantil (se incorpora a todo el Jardín Infantil):</a:t>
                      </a:r>
                      <a:endParaRPr lang="en-US" sz="1200" dirty="0">
                        <a:effectLst/>
                      </a:endParaRPr>
                    </a:p>
                    <a:p>
                      <a:pPr marL="304165" marR="121285" algn="just">
                        <a:spcAft>
                          <a:spcPts val="0"/>
                        </a:spcAft>
                      </a:pPr>
                      <a:r>
                        <a:rPr lang="es-ES_tradnl" sz="900" dirty="0">
                          <a:effectLst/>
                        </a:rPr>
                        <a:t> </a:t>
                      </a:r>
                      <a:endParaRPr lang="en-US" sz="1200" dirty="0">
                        <a:effectLst/>
                      </a:endParaRPr>
                    </a:p>
                    <a:p>
                      <a:pPr marL="742950" marR="121285" lvl="1" indent="-285750" algn="just">
                        <a:spcAft>
                          <a:spcPts val="0"/>
                        </a:spcAft>
                        <a:buFont typeface="Courier New" panose="02070309020205020404" pitchFamily="49" charset="0"/>
                        <a:buChar char="o"/>
                      </a:pPr>
                      <a:r>
                        <a:rPr lang="es-ES_tradnl" sz="900" dirty="0">
                          <a:effectLst/>
                        </a:rPr>
                        <a:t>Se incorpora </a:t>
                      </a:r>
                      <a:r>
                        <a:rPr lang="es-ES_tradnl" sz="900" dirty="0" err="1">
                          <a:effectLst/>
                        </a:rPr>
                        <a:t>Streaming</a:t>
                      </a:r>
                      <a:r>
                        <a:rPr lang="es-ES_tradnl" sz="900" dirty="0">
                          <a:effectLst/>
                        </a:rPr>
                        <a:t> en Zoom empresa, con actividades lúdicas en Formación ciudadana, manteniendo los ejes que son los textos y los PPT.</a:t>
                      </a:r>
                      <a:endParaRPr lang="en-US" sz="1200" dirty="0">
                        <a:effectLst/>
                      </a:endParaRPr>
                    </a:p>
                    <a:p>
                      <a:pPr marL="742950" marR="121285" lvl="1" indent="-285750" algn="just">
                        <a:spcAft>
                          <a:spcPts val="0"/>
                        </a:spcAft>
                        <a:buFont typeface="Courier New" panose="02070309020205020404" pitchFamily="49" charset="0"/>
                        <a:buChar char="o"/>
                      </a:pPr>
                      <a:r>
                        <a:rPr lang="es-ES_tradnl" sz="900" dirty="0">
                          <a:effectLst/>
                        </a:rPr>
                        <a:t>Video Cápsulas, Podcast y grabaciones explicativas, manteniendo los ejes que son los textos y los PPT.</a:t>
                      </a:r>
                      <a:endParaRPr lang="en-US" sz="1200" dirty="0">
                        <a:effectLst/>
                      </a:endParaRPr>
                    </a:p>
                    <a:p>
                      <a:pPr marR="121285" algn="just">
                        <a:spcAft>
                          <a:spcPts val="0"/>
                        </a:spcAft>
                      </a:pPr>
                      <a:r>
                        <a:rPr lang="es-ES_tradnl" sz="900" dirty="0">
                          <a:effectLst/>
                        </a:rPr>
                        <a:t> </a:t>
                      </a:r>
                      <a:endParaRPr lang="en-US" sz="1200" dirty="0">
                        <a:effectLst/>
                      </a:endParaRPr>
                    </a:p>
                    <a:p>
                      <a:pPr marR="121285" algn="just">
                        <a:spcAft>
                          <a:spcPts val="0"/>
                        </a:spcAft>
                      </a:pPr>
                      <a:r>
                        <a:rPr lang="es-ES_tradnl" sz="900" dirty="0">
                          <a:effectLst/>
                        </a:rPr>
                        <a:t>Nota: </a:t>
                      </a:r>
                      <a:endParaRPr lang="en-US" sz="1200" dirty="0">
                        <a:effectLst/>
                      </a:endParaRPr>
                    </a:p>
                    <a:p>
                      <a:pPr marL="342900" marR="121285" lvl="0" indent="-342900" algn="just">
                        <a:spcAft>
                          <a:spcPts val="0"/>
                        </a:spcAft>
                        <a:buFont typeface="Cambria" panose="02040503050406030204" pitchFamily="18" charset="0"/>
                        <a:buChar char="-"/>
                      </a:pPr>
                      <a:r>
                        <a:rPr lang="es-ES_tradnl" sz="900" dirty="0">
                          <a:effectLst/>
                        </a:rPr>
                        <a:t>MACE incluye Talleres para el Desarrollo de competencias y habilidades para 4tos. medios, se da inicio a Talleres de Escuelas para padres, A</a:t>
                      </a:r>
                      <a:r>
                        <a:rPr lang="es-CL" sz="900" dirty="0">
                          <a:effectLst/>
                        </a:rPr>
                        <a:t>poyo psicopedagógico, vocacional, habilidades blandas, etc.</a:t>
                      </a:r>
                      <a:endParaRPr lang="en-US" sz="1200" dirty="0">
                        <a:effectLst/>
                        <a:latin typeface="Cambria" panose="02040503050406030204" pitchFamily="18" charset="0"/>
                        <a:ea typeface="Cambria" panose="02040503050406030204" pitchFamily="18" charset="0"/>
                        <a:cs typeface="Cambria" panose="02040503050406030204" pitchFamily="18" charset="0"/>
                      </a:endParaRPr>
                    </a:p>
                  </a:txBody>
                  <a:tcPr marL="68580" marR="68580" marT="0" marB="0"/>
                </a:tc>
                <a:tc>
                  <a:txBody>
                    <a:bodyPr/>
                    <a:lstStyle/>
                    <a:p>
                      <a:pPr algn="ctr">
                        <a:spcAft>
                          <a:spcPts val="0"/>
                        </a:spcAft>
                      </a:pPr>
                      <a:r>
                        <a:rPr lang="es-CL" sz="1100" dirty="0">
                          <a:effectLst/>
                        </a:rPr>
                        <a:t>72</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3764468343"/>
                  </a:ext>
                </a:extLst>
              </a:tr>
            </a:tbl>
          </a:graphicData>
        </a:graphic>
      </p:graphicFrame>
      <p:graphicFrame>
        <p:nvGraphicFramePr>
          <p:cNvPr id="2" name="Tabla 1"/>
          <p:cNvGraphicFramePr>
            <a:graphicFrameLocks noGrp="1"/>
          </p:cNvGraphicFramePr>
          <p:nvPr>
            <p:extLst>
              <p:ext uri="{D42A27DB-BD31-4B8C-83A1-F6EECF244321}">
                <p14:modId xmlns:p14="http://schemas.microsoft.com/office/powerpoint/2010/main" val="1362437271"/>
              </p:ext>
            </p:extLst>
          </p:nvPr>
        </p:nvGraphicFramePr>
        <p:xfrm>
          <a:off x="6042788" y="1596044"/>
          <a:ext cx="3043021" cy="994755"/>
        </p:xfrm>
        <a:graphic>
          <a:graphicData uri="http://schemas.openxmlformats.org/drawingml/2006/table">
            <a:tbl>
              <a:tblPr firstRow="1" firstCol="1" bandRow="1">
                <a:tableStyleId>{5C22544A-7EE6-4342-B048-85BDC9FD1C3A}</a:tableStyleId>
              </a:tblPr>
              <a:tblGrid>
                <a:gridCol w="3043021">
                  <a:extLst>
                    <a:ext uri="{9D8B030D-6E8A-4147-A177-3AD203B41FA5}">
                      <a16:colId xmlns:a16="http://schemas.microsoft.com/office/drawing/2014/main" val="2866474808"/>
                    </a:ext>
                  </a:extLst>
                </a:gridCol>
              </a:tblGrid>
              <a:tr h="994755">
                <a:tc>
                  <a:txBody>
                    <a:bodyPr/>
                    <a:lstStyle/>
                    <a:p>
                      <a:pPr marR="121285" algn="ctr">
                        <a:spcAft>
                          <a:spcPts val="0"/>
                        </a:spcAft>
                      </a:pPr>
                      <a:r>
                        <a:rPr lang="es-CL" sz="1800" dirty="0">
                          <a:solidFill>
                            <a:schemeClr val="tx1"/>
                          </a:solidFill>
                          <a:effectLst/>
                        </a:rPr>
                        <a:t>TOTAL DIAS 1er: </a:t>
                      </a:r>
                      <a:r>
                        <a:rPr lang="es-CL" sz="1800" dirty="0" smtClean="0">
                          <a:solidFill>
                            <a:schemeClr val="tx1"/>
                          </a:solidFill>
                          <a:effectLst/>
                        </a:rPr>
                        <a:t>SEMESTRE</a:t>
                      </a:r>
                    </a:p>
                    <a:p>
                      <a:pPr marR="121285" algn="just">
                        <a:spcAft>
                          <a:spcPts val="0"/>
                        </a:spcAft>
                      </a:pPr>
                      <a:endParaRPr lang="en-US" sz="2000" dirty="0">
                        <a:solidFill>
                          <a:schemeClr val="tx1"/>
                        </a:solidFill>
                        <a:effectLst/>
                      </a:endParaRPr>
                    </a:p>
                    <a:p>
                      <a:pPr marR="121285" algn="just">
                        <a:spcAft>
                          <a:spcPts val="0"/>
                        </a:spcAft>
                      </a:pPr>
                      <a:r>
                        <a:rPr lang="es-CL" sz="1200" dirty="0">
                          <a:solidFill>
                            <a:schemeClr val="tx1"/>
                          </a:solidFill>
                          <a:effectLst/>
                        </a:rPr>
                        <a:t>NOTA: no se consideran los días 22 de mayo, 17 de julio</a:t>
                      </a:r>
                      <a:endParaRPr lang="en-US" sz="2000" dirty="0">
                        <a:solidFill>
                          <a:schemeClr val="tx1"/>
                        </a:solidFill>
                        <a:effectLst/>
                        <a:latin typeface="Cambria" panose="02040503050406030204" pitchFamily="18" charset="0"/>
                        <a:ea typeface="MS Mincho"/>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95480316"/>
                  </a:ext>
                </a:extLst>
              </a:tr>
            </a:tbl>
          </a:graphicData>
        </a:graphic>
      </p:graphicFrame>
    </p:spTree>
    <p:extLst>
      <p:ext uri="{BB962C8B-B14F-4D97-AF65-F5344CB8AC3E}">
        <p14:creationId xmlns:p14="http://schemas.microsoft.com/office/powerpoint/2010/main" val="3941601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103120" y="1704109"/>
            <a:ext cx="5120640" cy="584775"/>
          </a:xfrm>
          <a:prstGeom prst="rect">
            <a:avLst/>
          </a:prstGeom>
          <a:noFill/>
        </p:spPr>
        <p:txBody>
          <a:bodyPr wrap="square" rtlCol="0">
            <a:spAutoFit/>
          </a:bodyPr>
          <a:lstStyle/>
          <a:p>
            <a:r>
              <a:rPr lang="es-CL" sz="3200" b="1" dirty="0" smtClean="0">
                <a:solidFill>
                  <a:srgbClr val="0070C0"/>
                </a:solidFill>
              </a:rPr>
              <a:t>Segundo Semestre 2020</a:t>
            </a:r>
            <a:endParaRPr lang="en-US" sz="3200" b="1" dirty="0">
              <a:solidFill>
                <a:srgbClr val="0070C0"/>
              </a:solidFill>
            </a:endParaRPr>
          </a:p>
        </p:txBody>
      </p:sp>
    </p:spTree>
    <p:extLst>
      <p:ext uri="{BB962C8B-B14F-4D97-AF65-F5344CB8AC3E}">
        <p14:creationId xmlns:p14="http://schemas.microsoft.com/office/powerpoint/2010/main" val="16847408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ector recto 8"/>
          <p:cNvCxnSpPr/>
          <p:nvPr/>
        </p:nvCxnSpPr>
        <p:spPr>
          <a:xfrm flipV="1">
            <a:off x="264364" y="986213"/>
            <a:ext cx="8189680" cy="16625"/>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CuadroTexto 10"/>
          <p:cNvSpPr txBox="1"/>
          <p:nvPr/>
        </p:nvSpPr>
        <p:spPr>
          <a:xfrm>
            <a:off x="104731" y="185904"/>
            <a:ext cx="2177934" cy="646331"/>
          </a:xfrm>
          <a:prstGeom prst="rect">
            <a:avLst/>
          </a:prstGeom>
          <a:noFill/>
          <a:ln>
            <a:solidFill>
              <a:schemeClr val="tx1"/>
            </a:solidFill>
          </a:ln>
        </p:spPr>
        <p:txBody>
          <a:bodyPr wrap="square" rtlCol="0">
            <a:spAutoFit/>
          </a:bodyPr>
          <a:lstStyle/>
          <a:p>
            <a:pPr algn="ctr"/>
            <a:r>
              <a:rPr lang="es-CL" dirty="0" smtClean="0"/>
              <a:t>17 AGOSTO AL 11 DE SEPTIEMBRE</a:t>
            </a:r>
            <a:endParaRPr lang="en-US" dirty="0"/>
          </a:p>
        </p:txBody>
      </p:sp>
      <p:sp>
        <p:nvSpPr>
          <p:cNvPr id="13" name="Triángulo isósceles 12"/>
          <p:cNvSpPr/>
          <p:nvPr/>
        </p:nvSpPr>
        <p:spPr>
          <a:xfrm>
            <a:off x="703247" y="937989"/>
            <a:ext cx="980902" cy="563340"/>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700" b="1" dirty="0" smtClean="0">
                <a:solidFill>
                  <a:schemeClr val="tx1"/>
                </a:solidFill>
              </a:rPr>
              <a:t>20 DIAS</a:t>
            </a:r>
            <a:endParaRPr lang="en-US" sz="700" b="1" dirty="0">
              <a:solidFill>
                <a:schemeClr val="tx1"/>
              </a:solidFill>
            </a:endParaRPr>
          </a:p>
        </p:txBody>
      </p:sp>
      <p:sp>
        <p:nvSpPr>
          <p:cNvPr id="17" name="CuadroTexto 16"/>
          <p:cNvSpPr txBox="1"/>
          <p:nvPr/>
        </p:nvSpPr>
        <p:spPr>
          <a:xfrm>
            <a:off x="4275925" y="270378"/>
            <a:ext cx="2177934" cy="646331"/>
          </a:xfrm>
          <a:prstGeom prst="rect">
            <a:avLst/>
          </a:prstGeom>
          <a:noFill/>
          <a:ln>
            <a:solidFill>
              <a:schemeClr val="tx1"/>
            </a:solidFill>
          </a:ln>
        </p:spPr>
        <p:txBody>
          <a:bodyPr wrap="square" rtlCol="0">
            <a:spAutoFit/>
          </a:bodyPr>
          <a:lstStyle/>
          <a:p>
            <a:pPr algn="ctr"/>
            <a:r>
              <a:rPr lang="es-CL" dirty="0" smtClean="0"/>
              <a:t>21 SEPTIEMBRE AL 18 DE DICIEMBRE</a:t>
            </a:r>
            <a:endParaRPr lang="en-US" dirty="0"/>
          </a:p>
        </p:txBody>
      </p:sp>
      <p:sp>
        <p:nvSpPr>
          <p:cNvPr id="18" name="Triángulo isósceles 17"/>
          <p:cNvSpPr/>
          <p:nvPr/>
        </p:nvSpPr>
        <p:spPr>
          <a:xfrm>
            <a:off x="4757651" y="1042391"/>
            <a:ext cx="1008609" cy="623239"/>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700" b="1" dirty="0" smtClean="0">
                <a:solidFill>
                  <a:schemeClr val="tx1"/>
                </a:solidFill>
              </a:rPr>
              <a:t>62 DIAS</a:t>
            </a:r>
            <a:endParaRPr lang="en-US" sz="700" b="1" dirty="0">
              <a:solidFill>
                <a:schemeClr val="tx1"/>
              </a:solidFill>
            </a:endParaRPr>
          </a:p>
        </p:txBody>
      </p:sp>
      <p:graphicFrame>
        <p:nvGraphicFramePr>
          <p:cNvPr id="2" name="Tabla 1"/>
          <p:cNvGraphicFramePr>
            <a:graphicFrameLocks noGrp="1"/>
          </p:cNvGraphicFramePr>
          <p:nvPr>
            <p:extLst>
              <p:ext uri="{D42A27DB-BD31-4B8C-83A1-F6EECF244321}">
                <p14:modId xmlns:p14="http://schemas.microsoft.com/office/powerpoint/2010/main" val="3088496050"/>
              </p:ext>
            </p:extLst>
          </p:nvPr>
        </p:nvGraphicFramePr>
        <p:xfrm>
          <a:off x="104731" y="1791312"/>
          <a:ext cx="4059945" cy="2699405"/>
        </p:xfrm>
        <a:graphic>
          <a:graphicData uri="http://schemas.openxmlformats.org/drawingml/2006/table">
            <a:tbl>
              <a:tblPr firstRow="1" firstCol="1" bandRow="1">
                <a:tableStyleId>{5C22544A-7EE6-4342-B048-85BDC9FD1C3A}</a:tableStyleId>
              </a:tblPr>
              <a:tblGrid>
                <a:gridCol w="3436491">
                  <a:extLst>
                    <a:ext uri="{9D8B030D-6E8A-4147-A177-3AD203B41FA5}">
                      <a16:colId xmlns:a16="http://schemas.microsoft.com/office/drawing/2014/main" val="2433453749"/>
                    </a:ext>
                  </a:extLst>
                </a:gridCol>
                <a:gridCol w="623454">
                  <a:extLst>
                    <a:ext uri="{9D8B030D-6E8A-4147-A177-3AD203B41FA5}">
                      <a16:colId xmlns:a16="http://schemas.microsoft.com/office/drawing/2014/main" val="3808828675"/>
                    </a:ext>
                  </a:extLst>
                </a:gridCol>
              </a:tblGrid>
              <a:tr h="367685">
                <a:tc>
                  <a:txBody>
                    <a:bodyPr/>
                    <a:lstStyle/>
                    <a:p>
                      <a:pPr marR="121285" algn="just">
                        <a:spcAft>
                          <a:spcPts val="0"/>
                        </a:spcAft>
                      </a:pPr>
                      <a:r>
                        <a:rPr lang="es-CL" sz="1000" dirty="0">
                          <a:effectLst/>
                        </a:rPr>
                        <a:t>Modalidad/Instrumentos</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marR="121285" algn="just">
                        <a:spcAft>
                          <a:spcPts val="0"/>
                        </a:spcAft>
                      </a:pPr>
                      <a:r>
                        <a:rPr lang="es-CL" sz="800" b="0" dirty="0">
                          <a:effectLst/>
                        </a:rPr>
                        <a:t>Tiempo (días)</a:t>
                      </a:r>
                      <a:endParaRPr lang="en-US" sz="1200" b="0" dirty="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3004655012"/>
                  </a:ext>
                </a:extLst>
              </a:tr>
              <a:tr h="2262836">
                <a:tc>
                  <a:txBody>
                    <a:bodyPr/>
                    <a:lstStyle/>
                    <a:p>
                      <a:pPr marR="121285" algn="just">
                        <a:spcAft>
                          <a:spcPts val="0"/>
                        </a:spcAft>
                      </a:pPr>
                      <a:r>
                        <a:rPr lang="es-CL" sz="900" dirty="0">
                          <a:effectLst/>
                        </a:rPr>
                        <a:t>Modalidad Presencial: </a:t>
                      </a:r>
                      <a:r>
                        <a:rPr lang="es-ES" sz="900" dirty="0">
                          <a:effectLst/>
                        </a:rPr>
                        <a:t>Incluye proceso diagnóstico y de Nivelación</a:t>
                      </a:r>
                      <a:endParaRPr lang="en-US" sz="1200" dirty="0">
                        <a:effectLst/>
                      </a:endParaRPr>
                    </a:p>
                    <a:p>
                      <a:pPr marL="342900" marR="121285" lvl="0" indent="-342900" algn="just">
                        <a:spcAft>
                          <a:spcPts val="0"/>
                        </a:spcAft>
                        <a:buFont typeface="Cambria" panose="02040503050406030204" pitchFamily="18" charset="0"/>
                        <a:buChar char="-"/>
                      </a:pPr>
                      <a:r>
                        <a:rPr lang="es-ES" sz="900" dirty="0">
                          <a:effectLst/>
                        </a:rPr>
                        <a:t>E. Media (desde 1ro. a 4to. Medio). </a:t>
                      </a:r>
                      <a:endParaRPr lang="en-US" sz="1200" dirty="0">
                        <a:effectLst/>
                      </a:endParaRPr>
                    </a:p>
                    <a:p>
                      <a:pPr marL="304165" marR="121285" algn="just">
                        <a:spcAft>
                          <a:spcPts val="0"/>
                        </a:spcAft>
                      </a:pPr>
                      <a:r>
                        <a:rPr lang="es-ES_tradnl" sz="900" dirty="0">
                          <a:effectLst/>
                        </a:rPr>
                        <a:t> </a:t>
                      </a:r>
                      <a:endParaRPr lang="en-US" sz="1200" dirty="0">
                        <a:effectLst/>
                      </a:endParaRPr>
                    </a:p>
                    <a:p>
                      <a:pPr marR="121285" algn="just">
                        <a:spcAft>
                          <a:spcPts val="0"/>
                        </a:spcAft>
                      </a:pPr>
                      <a:r>
                        <a:rPr lang="es-ES" sz="900" dirty="0">
                          <a:effectLst/>
                        </a:rPr>
                        <a:t>Modalidad Da Vinci en Red: E.</a:t>
                      </a:r>
                      <a:r>
                        <a:rPr lang="es-ES_tradnl" sz="900" dirty="0">
                          <a:effectLst/>
                        </a:rPr>
                        <a:t> Básica (1ro a 8vos. Básicos) trabajan con</a:t>
                      </a:r>
                      <a:r>
                        <a:rPr lang="es-ES" sz="900" dirty="0">
                          <a:effectLst/>
                        </a:rPr>
                        <a:t>:</a:t>
                      </a:r>
                      <a:endParaRPr lang="en-US" sz="1200" dirty="0">
                        <a:effectLst/>
                      </a:endParaRPr>
                    </a:p>
                    <a:p>
                      <a:pPr marL="742950" lvl="1" indent="-285750">
                        <a:spcAft>
                          <a:spcPts val="0"/>
                        </a:spcAft>
                        <a:buFont typeface="Courier New" panose="02070309020205020404" pitchFamily="49" charset="0"/>
                        <a:buChar char="o"/>
                      </a:pPr>
                      <a:r>
                        <a:rPr lang="es-ES_tradnl" sz="900" dirty="0" err="1">
                          <a:effectLst/>
                        </a:rPr>
                        <a:t>Streaming</a:t>
                      </a:r>
                      <a:r>
                        <a:rPr lang="es-ES_tradnl" sz="900" dirty="0">
                          <a:effectLst/>
                        </a:rPr>
                        <a:t> en Zoom empresa, Video Cápsulas, manteniendo los ejes que son los textos y los PPT.</a:t>
                      </a:r>
                      <a:endParaRPr lang="en-US" sz="1200" dirty="0">
                        <a:effectLst/>
                      </a:endParaRPr>
                    </a:p>
                    <a:p>
                      <a:pPr marL="742950" lvl="1" indent="-285750">
                        <a:spcAft>
                          <a:spcPts val="0"/>
                        </a:spcAft>
                        <a:buFont typeface="Courier New" panose="02070309020205020404" pitchFamily="49" charset="0"/>
                        <a:buChar char="o"/>
                      </a:pPr>
                      <a:r>
                        <a:rPr lang="es-ES_tradnl" sz="900" dirty="0">
                          <a:effectLst/>
                        </a:rPr>
                        <a:t>Video Cápsulas, Podcast y grabaciones explicativas, manteniendo los ejes que son los textos y los PPT. </a:t>
                      </a:r>
                      <a:endParaRPr lang="en-US" sz="1200" dirty="0">
                        <a:effectLst/>
                      </a:endParaRPr>
                    </a:p>
                    <a:p>
                      <a:pPr marL="445770">
                        <a:spcAft>
                          <a:spcPts val="0"/>
                        </a:spcAft>
                      </a:pPr>
                      <a:r>
                        <a:rPr lang="es-ES_tradnl" sz="900" dirty="0">
                          <a:effectLst/>
                        </a:rPr>
                        <a:t> </a:t>
                      </a:r>
                      <a:endParaRPr lang="en-US" sz="1200" dirty="0">
                        <a:effectLst/>
                      </a:endParaRPr>
                    </a:p>
                    <a:p>
                      <a:pPr marR="121285" algn="just">
                        <a:spcAft>
                          <a:spcPts val="0"/>
                        </a:spcAft>
                      </a:pPr>
                      <a:r>
                        <a:rPr lang="es-ES" sz="900" dirty="0">
                          <a:effectLst/>
                        </a:rPr>
                        <a:t>Modalidad Da Vinci en Red: Jardín Infantil:</a:t>
                      </a:r>
                      <a:endParaRPr lang="en-US" sz="1200" dirty="0">
                        <a:effectLst/>
                      </a:endParaRPr>
                    </a:p>
                    <a:p>
                      <a:pPr marL="742950" marR="121285" lvl="1" indent="-285750" algn="just">
                        <a:spcAft>
                          <a:spcPts val="0"/>
                        </a:spcAft>
                        <a:buFont typeface="Courier New" panose="02070309020205020404" pitchFamily="49" charset="0"/>
                        <a:buChar char="o"/>
                      </a:pPr>
                      <a:r>
                        <a:rPr lang="es-ES_tradnl" sz="900" dirty="0" err="1">
                          <a:effectLst/>
                        </a:rPr>
                        <a:t>Streaming</a:t>
                      </a:r>
                      <a:r>
                        <a:rPr lang="es-ES_tradnl" sz="900" dirty="0">
                          <a:effectLst/>
                        </a:rPr>
                        <a:t> en Zoom empresa, con actividades lúdicas en Formación ciudadana, Video Cápsulas, manteniendo los ejes que son los textos y los PPT.</a:t>
                      </a:r>
                      <a:endParaRPr lang="en-US" sz="1200" dirty="0">
                        <a:effectLst/>
                      </a:endParaRPr>
                    </a:p>
                    <a:p>
                      <a:pPr marL="742950" marR="121285" lvl="1" indent="-285750" algn="just">
                        <a:spcAft>
                          <a:spcPts val="0"/>
                        </a:spcAft>
                        <a:buFont typeface="Courier New" panose="02070309020205020404" pitchFamily="49" charset="0"/>
                        <a:buChar char="o"/>
                      </a:pPr>
                      <a:r>
                        <a:rPr lang="es-ES_tradnl" sz="900" dirty="0">
                          <a:effectLst/>
                        </a:rPr>
                        <a:t>Video Cápsulas, Podcast y grabaciones explicativas, manteniendo los ejes que son los textos y los PPT. </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marR="121285" algn="ctr">
                        <a:spcAft>
                          <a:spcPts val="0"/>
                        </a:spcAft>
                      </a:pPr>
                      <a:r>
                        <a:rPr lang="es-CL" sz="1100" dirty="0">
                          <a:effectLst/>
                        </a:rPr>
                        <a:t>20</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2478065607"/>
                  </a:ext>
                </a:extLst>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4099146496"/>
              </p:ext>
            </p:extLst>
          </p:nvPr>
        </p:nvGraphicFramePr>
        <p:xfrm>
          <a:off x="4284238" y="1791312"/>
          <a:ext cx="2781580" cy="1786483"/>
        </p:xfrm>
        <a:graphic>
          <a:graphicData uri="http://schemas.openxmlformats.org/drawingml/2006/table">
            <a:tbl>
              <a:tblPr firstRow="1" firstCol="1" bandRow="1">
                <a:tableStyleId>{5C22544A-7EE6-4342-B048-85BDC9FD1C3A}</a:tableStyleId>
              </a:tblPr>
              <a:tblGrid>
                <a:gridCol w="2150610">
                  <a:extLst>
                    <a:ext uri="{9D8B030D-6E8A-4147-A177-3AD203B41FA5}">
                      <a16:colId xmlns:a16="http://schemas.microsoft.com/office/drawing/2014/main" val="1021870774"/>
                    </a:ext>
                  </a:extLst>
                </a:gridCol>
                <a:gridCol w="630970">
                  <a:extLst>
                    <a:ext uri="{9D8B030D-6E8A-4147-A177-3AD203B41FA5}">
                      <a16:colId xmlns:a16="http://schemas.microsoft.com/office/drawing/2014/main" val="3383794988"/>
                    </a:ext>
                  </a:extLst>
                </a:gridCol>
              </a:tblGrid>
              <a:tr h="432410">
                <a:tc>
                  <a:txBody>
                    <a:bodyPr/>
                    <a:lstStyle/>
                    <a:p>
                      <a:pPr marR="121285" algn="just">
                        <a:spcAft>
                          <a:spcPts val="0"/>
                        </a:spcAft>
                      </a:pPr>
                      <a:r>
                        <a:rPr lang="es-CL" sz="1000" dirty="0">
                          <a:effectLst/>
                        </a:rPr>
                        <a:t>Modalidad/Instrumentos</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marR="121285" algn="just">
                        <a:spcAft>
                          <a:spcPts val="0"/>
                        </a:spcAft>
                      </a:pPr>
                      <a:r>
                        <a:rPr lang="es-CL" sz="800" dirty="0">
                          <a:effectLst/>
                        </a:rPr>
                        <a:t>Tiempo (días)</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3071876093"/>
                  </a:ext>
                </a:extLst>
              </a:tr>
              <a:tr h="1354073">
                <a:tc>
                  <a:txBody>
                    <a:bodyPr/>
                    <a:lstStyle/>
                    <a:p>
                      <a:pPr marR="121285" algn="just">
                        <a:spcAft>
                          <a:spcPts val="0"/>
                        </a:spcAft>
                      </a:pPr>
                      <a:r>
                        <a:rPr lang="es-CL" sz="900" dirty="0">
                          <a:effectLst/>
                        </a:rPr>
                        <a:t>Modalidad Presencial: </a:t>
                      </a:r>
                      <a:endParaRPr lang="es-CL" sz="900" dirty="0" smtClean="0">
                        <a:effectLst/>
                      </a:endParaRPr>
                    </a:p>
                    <a:p>
                      <a:pPr marR="121285" algn="just">
                        <a:spcAft>
                          <a:spcPts val="0"/>
                        </a:spcAft>
                      </a:pPr>
                      <a:endParaRPr lang="es-CL" sz="900" dirty="0" smtClean="0">
                        <a:effectLst/>
                      </a:endParaRPr>
                    </a:p>
                    <a:p>
                      <a:pPr marR="121285" algn="just">
                        <a:spcAft>
                          <a:spcPts val="0"/>
                        </a:spcAft>
                      </a:pPr>
                      <a:r>
                        <a:rPr lang="es-ES" sz="900" dirty="0" smtClean="0">
                          <a:effectLst/>
                        </a:rPr>
                        <a:t>Incluye </a:t>
                      </a:r>
                      <a:r>
                        <a:rPr lang="es-ES" sz="900" dirty="0">
                          <a:effectLst/>
                        </a:rPr>
                        <a:t>proceso diagnóstico y de </a:t>
                      </a:r>
                      <a:r>
                        <a:rPr lang="es-ES" sz="900" dirty="0" smtClean="0">
                          <a:effectLst/>
                        </a:rPr>
                        <a:t>Nivelación</a:t>
                      </a:r>
                    </a:p>
                    <a:p>
                      <a:pPr marR="121285" algn="just">
                        <a:spcAft>
                          <a:spcPts val="0"/>
                        </a:spcAft>
                      </a:pPr>
                      <a:endParaRPr lang="en-US" sz="1200" dirty="0">
                        <a:effectLst/>
                      </a:endParaRPr>
                    </a:p>
                    <a:p>
                      <a:pPr marL="342900" marR="121285" lvl="0" indent="-342900" algn="just">
                        <a:spcAft>
                          <a:spcPts val="0"/>
                        </a:spcAft>
                        <a:buFont typeface="Cambria" panose="02040503050406030204" pitchFamily="18" charset="0"/>
                        <a:buChar char="-"/>
                      </a:pPr>
                      <a:r>
                        <a:rPr lang="es-ES" sz="900" dirty="0">
                          <a:effectLst/>
                        </a:rPr>
                        <a:t>E. Media 7mo. A 4tos. Medios </a:t>
                      </a:r>
                      <a:endParaRPr lang="en-US" sz="1200" dirty="0">
                        <a:effectLst/>
                      </a:endParaRPr>
                    </a:p>
                    <a:p>
                      <a:pPr marL="342900" marR="121285" lvl="0" indent="-342900" algn="just">
                        <a:spcAft>
                          <a:spcPts val="0"/>
                        </a:spcAft>
                        <a:buFont typeface="Cambria" panose="02040503050406030204" pitchFamily="18" charset="0"/>
                        <a:buChar char="-"/>
                      </a:pPr>
                      <a:r>
                        <a:rPr lang="es-ES" sz="900" dirty="0">
                          <a:effectLst/>
                        </a:rPr>
                        <a:t>E.</a:t>
                      </a:r>
                      <a:r>
                        <a:rPr lang="es-ES_tradnl" sz="900" dirty="0">
                          <a:effectLst/>
                        </a:rPr>
                        <a:t> Básica (1ro a 6tos. Básicos) </a:t>
                      </a:r>
                      <a:endParaRPr lang="en-US" sz="1200" dirty="0">
                        <a:effectLst/>
                      </a:endParaRPr>
                    </a:p>
                    <a:p>
                      <a:pPr marL="342900" marR="121285" lvl="0" indent="-342900" algn="just">
                        <a:spcAft>
                          <a:spcPts val="0"/>
                        </a:spcAft>
                        <a:buFont typeface="Cambria" panose="02040503050406030204" pitchFamily="18" charset="0"/>
                        <a:buChar char="-"/>
                      </a:pPr>
                      <a:r>
                        <a:rPr lang="es-ES" sz="900" dirty="0">
                          <a:effectLst/>
                        </a:rPr>
                        <a:t>Jardín Infantil</a:t>
                      </a:r>
                      <a:endParaRPr lang="en-US" sz="1200" dirty="0">
                        <a:effectLst/>
                      </a:endParaRPr>
                    </a:p>
                    <a:p>
                      <a:pPr marL="304165" marR="121285" algn="just">
                        <a:spcAft>
                          <a:spcPts val="0"/>
                        </a:spcAft>
                      </a:pPr>
                      <a:r>
                        <a:rPr lang="es-ES_tradnl" sz="900" dirty="0">
                          <a:effectLst/>
                        </a:rPr>
                        <a:t> </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marR="121285" algn="ctr">
                        <a:spcAft>
                          <a:spcPts val="0"/>
                        </a:spcAft>
                      </a:pPr>
                      <a:r>
                        <a:rPr lang="es-CL" sz="1100" dirty="0">
                          <a:effectLst/>
                        </a:rPr>
                        <a:t>62</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3556291305"/>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823848047"/>
              </p:ext>
            </p:extLst>
          </p:nvPr>
        </p:nvGraphicFramePr>
        <p:xfrm>
          <a:off x="7185380" y="3166314"/>
          <a:ext cx="1867180" cy="929640"/>
        </p:xfrm>
        <a:graphic>
          <a:graphicData uri="http://schemas.openxmlformats.org/drawingml/2006/table">
            <a:tbl>
              <a:tblPr firstRow="1" firstCol="1" bandRow="1">
                <a:tableStyleId>{5C22544A-7EE6-4342-B048-85BDC9FD1C3A}</a:tableStyleId>
              </a:tblPr>
              <a:tblGrid>
                <a:gridCol w="1684515">
                  <a:extLst>
                    <a:ext uri="{9D8B030D-6E8A-4147-A177-3AD203B41FA5}">
                      <a16:colId xmlns:a16="http://schemas.microsoft.com/office/drawing/2014/main" val="3458318983"/>
                    </a:ext>
                  </a:extLst>
                </a:gridCol>
                <a:gridCol w="182665">
                  <a:extLst>
                    <a:ext uri="{9D8B030D-6E8A-4147-A177-3AD203B41FA5}">
                      <a16:colId xmlns:a16="http://schemas.microsoft.com/office/drawing/2014/main" val="2328366811"/>
                    </a:ext>
                  </a:extLst>
                </a:gridCol>
              </a:tblGrid>
              <a:tr h="923548">
                <a:tc>
                  <a:txBody>
                    <a:bodyPr/>
                    <a:lstStyle/>
                    <a:p>
                      <a:pPr marR="121285" algn="ctr">
                        <a:spcAft>
                          <a:spcPts val="0"/>
                        </a:spcAft>
                      </a:pPr>
                      <a:r>
                        <a:rPr lang="es-CL" sz="1000" dirty="0">
                          <a:solidFill>
                            <a:schemeClr val="tx1"/>
                          </a:solidFill>
                          <a:effectLst/>
                        </a:rPr>
                        <a:t>TOTAL DIAS 2do: </a:t>
                      </a:r>
                      <a:r>
                        <a:rPr lang="es-CL" sz="1000" dirty="0" smtClean="0">
                          <a:solidFill>
                            <a:schemeClr val="tx1"/>
                          </a:solidFill>
                          <a:effectLst/>
                        </a:rPr>
                        <a:t>SEMESTRE</a:t>
                      </a:r>
                    </a:p>
                    <a:p>
                      <a:pPr marR="121285" algn="ctr">
                        <a:spcAft>
                          <a:spcPts val="0"/>
                        </a:spcAft>
                      </a:pPr>
                      <a:endParaRPr lang="en-US" sz="1400" dirty="0">
                        <a:solidFill>
                          <a:schemeClr val="tx1"/>
                        </a:solidFill>
                        <a:effectLst/>
                      </a:endParaRPr>
                    </a:p>
                    <a:p>
                      <a:pPr marR="21590" algn="ctr">
                        <a:spcAft>
                          <a:spcPts val="0"/>
                        </a:spcAft>
                      </a:pPr>
                      <a:r>
                        <a:rPr lang="es-CL" sz="900" dirty="0">
                          <a:solidFill>
                            <a:schemeClr val="tx1"/>
                          </a:solidFill>
                          <a:effectLst/>
                        </a:rPr>
                        <a:t>NOTA: no se consideran los días 14 al 17 de septiembre y 7 de diciembre</a:t>
                      </a:r>
                      <a:endParaRPr lang="en-US" sz="1200" dirty="0">
                        <a:solidFill>
                          <a:schemeClr val="tx1"/>
                        </a:solidFill>
                        <a:effectLst/>
                        <a:latin typeface="Cambria" panose="02040503050406030204" pitchFamily="18" charset="0"/>
                        <a:ea typeface="MS Mincho"/>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R="121285" algn="ctr">
                        <a:spcAft>
                          <a:spcPts val="0"/>
                        </a:spcAft>
                      </a:pPr>
                      <a:endParaRPr lang="en-US" sz="1400" dirty="0">
                        <a:solidFill>
                          <a:schemeClr val="tx1"/>
                        </a:solidFill>
                        <a:effectLst/>
                        <a:latin typeface="Cambria" panose="02040503050406030204" pitchFamily="18" charset="0"/>
                        <a:ea typeface="MS Mincho"/>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698415361"/>
                  </a:ext>
                </a:extLst>
              </a:tr>
            </a:tbl>
          </a:graphicData>
        </a:graphic>
      </p:graphicFrame>
      <p:sp>
        <p:nvSpPr>
          <p:cNvPr id="14" name="Triángulo isósceles 13"/>
          <p:cNvSpPr/>
          <p:nvPr/>
        </p:nvSpPr>
        <p:spPr>
          <a:xfrm>
            <a:off x="7639396" y="1555319"/>
            <a:ext cx="1223456" cy="830434"/>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smtClean="0">
                <a:solidFill>
                  <a:schemeClr val="tx1"/>
                </a:solidFill>
              </a:rPr>
              <a:t>Total   82 DIAS</a:t>
            </a:r>
            <a:endParaRPr lang="en-US" sz="1000" b="1" dirty="0">
              <a:solidFill>
                <a:schemeClr val="tx1"/>
              </a:solidFill>
            </a:endParaRPr>
          </a:p>
        </p:txBody>
      </p:sp>
      <p:sp>
        <p:nvSpPr>
          <p:cNvPr id="8" name="Flecha derecha 7"/>
          <p:cNvSpPr/>
          <p:nvPr/>
        </p:nvSpPr>
        <p:spPr>
          <a:xfrm rot="5400000">
            <a:off x="1804549" y="353894"/>
            <a:ext cx="1725364" cy="1213141"/>
          </a:xfrm>
          <a:prstGeom prst="righ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solidFill>
                  <a:schemeClr val="tx1"/>
                </a:solidFill>
              </a:rPr>
              <a:t>Ingreso presencial 1° a 4to. medio</a:t>
            </a:r>
            <a:endParaRPr lang="en-US" sz="1200" b="1" dirty="0">
              <a:solidFill>
                <a:schemeClr val="tx1"/>
              </a:solidFill>
            </a:endParaRPr>
          </a:p>
        </p:txBody>
      </p:sp>
      <p:sp>
        <p:nvSpPr>
          <p:cNvPr id="15" name="Flecha derecha 14"/>
          <p:cNvSpPr/>
          <p:nvPr/>
        </p:nvSpPr>
        <p:spPr>
          <a:xfrm rot="5400000">
            <a:off x="5967873" y="303203"/>
            <a:ext cx="1698879" cy="1277338"/>
          </a:xfrm>
          <a:prstGeom prst="righ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solidFill>
                  <a:schemeClr val="tx1"/>
                </a:solidFill>
              </a:rPr>
              <a:t>Ingreso presencial todo el colegio</a:t>
            </a:r>
            <a:endParaRPr lang="en-US" sz="1200" b="1" dirty="0">
              <a:solidFill>
                <a:schemeClr val="tx1"/>
              </a:solidFill>
            </a:endParaRPr>
          </a:p>
        </p:txBody>
      </p:sp>
    </p:spTree>
    <p:extLst>
      <p:ext uri="{BB962C8B-B14F-4D97-AF65-F5344CB8AC3E}">
        <p14:creationId xmlns:p14="http://schemas.microsoft.com/office/powerpoint/2010/main" val="155132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7" grpId="0" animBg="1"/>
      <p:bldP spid="18" grpId="0" animBg="1"/>
      <p:bldP spid="14" grpId="0" animBg="1"/>
      <p:bldP spid="8"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584707" y="138151"/>
            <a:ext cx="6661176" cy="388716"/>
          </a:xfrm>
          <a:prstGeom prst="rect">
            <a:avLst/>
          </a:prstGeom>
        </p:spPr>
      </p:pic>
      <p:sp>
        <p:nvSpPr>
          <p:cNvPr id="8" name="CuadroTexto 7"/>
          <p:cNvSpPr txBox="1"/>
          <p:nvPr/>
        </p:nvSpPr>
        <p:spPr>
          <a:xfrm>
            <a:off x="1970117" y="626619"/>
            <a:ext cx="4771505" cy="1754326"/>
          </a:xfrm>
          <a:prstGeom prst="rect">
            <a:avLst/>
          </a:prstGeom>
          <a:noFill/>
          <a:ln w="76200">
            <a:solidFill>
              <a:schemeClr val="accent1"/>
            </a:solidFill>
          </a:ln>
        </p:spPr>
        <p:txBody>
          <a:bodyPr wrap="square" rtlCol="0">
            <a:spAutoFit/>
          </a:bodyPr>
          <a:lstStyle/>
          <a:p>
            <a:r>
              <a:rPr lang="es-CL" b="1" dirty="0"/>
              <a:t>Retorno Seguro:</a:t>
            </a:r>
            <a:endParaRPr lang="en-US" dirty="0"/>
          </a:p>
          <a:p>
            <a:pPr algn="just"/>
            <a:r>
              <a:rPr lang="es-CL" dirty="0"/>
              <a:t>La Sociedad Educativa, ha decidido establecer un retorno seguro para toda la Comunidad Educativa, que implica retornar a clases presenciales una vez que las condiciones </a:t>
            </a:r>
            <a:r>
              <a:rPr lang="es-CL" dirty="0" smtClean="0"/>
              <a:t> y la autoridad de gobierno, lo </a:t>
            </a:r>
            <a:r>
              <a:rPr lang="es-CL" dirty="0"/>
              <a:t>permitan.</a:t>
            </a:r>
            <a:endParaRPr lang="en-US" dirty="0"/>
          </a:p>
        </p:txBody>
      </p:sp>
      <p:sp>
        <p:nvSpPr>
          <p:cNvPr id="12" name="CuadroTexto 11"/>
          <p:cNvSpPr txBox="1"/>
          <p:nvPr/>
        </p:nvSpPr>
        <p:spPr>
          <a:xfrm>
            <a:off x="692773" y="2730078"/>
            <a:ext cx="7805651" cy="3693319"/>
          </a:xfrm>
          <a:prstGeom prst="rect">
            <a:avLst/>
          </a:prstGeom>
          <a:noFill/>
          <a:ln w="76200">
            <a:solidFill>
              <a:schemeClr val="accent1"/>
            </a:solidFill>
          </a:ln>
        </p:spPr>
        <p:txBody>
          <a:bodyPr wrap="square" rtlCol="0">
            <a:spAutoFit/>
          </a:bodyPr>
          <a:lstStyle/>
          <a:p>
            <a:pPr algn="ctr"/>
            <a:r>
              <a:rPr lang="es-CL" b="1" dirty="0"/>
              <a:t>Objetivos:</a:t>
            </a:r>
            <a:endParaRPr lang="en-US" dirty="0"/>
          </a:p>
          <a:p>
            <a:pPr algn="just"/>
            <a:r>
              <a:rPr lang="es-CL" dirty="0"/>
              <a:t>La Sociedad Educativa, se ha planteado los siguientes objetivos:</a:t>
            </a:r>
            <a:endParaRPr lang="en-US" dirty="0"/>
          </a:p>
          <a:p>
            <a:pPr algn="just"/>
            <a:r>
              <a:rPr lang="es-CL" dirty="0"/>
              <a:t> </a:t>
            </a:r>
            <a:endParaRPr lang="en-US" dirty="0"/>
          </a:p>
          <a:p>
            <a:pPr marL="342900" lvl="0" indent="-342900" algn="just">
              <a:buFont typeface="+mj-lt"/>
              <a:buAutoNum type="arabicPeriod"/>
            </a:pPr>
            <a:r>
              <a:rPr lang="es-CL" dirty="0"/>
              <a:t>Entregar durante el año 2020 un aprendizaje continuo.</a:t>
            </a:r>
            <a:endParaRPr lang="en-US" dirty="0"/>
          </a:p>
          <a:p>
            <a:pPr marL="342900" lvl="0" indent="-342900" algn="just">
              <a:buFont typeface="+mj-lt"/>
              <a:buAutoNum type="arabicPeriod"/>
            </a:pPr>
            <a:r>
              <a:rPr lang="es-CL" dirty="0"/>
              <a:t>Proporcionar todas las herramientas, de acuerdo al contexto, que permitan que el estudiante mantenga el ritmo del proceso de enseñanza-aprendizaje.</a:t>
            </a:r>
            <a:endParaRPr lang="en-US" dirty="0"/>
          </a:p>
          <a:p>
            <a:pPr marL="342900" lvl="0" indent="-342900" algn="just">
              <a:buFont typeface="+mj-lt"/>
              <a:buAutoNum type="arabicPeriod"/>
            </a:pPr>
            <a:r>
              <a:rPr lang="es-CL" dirty="0"/>
              <a:t>Una vez que se retomen las clases presenciales, generar un diagnóstico académico, que de paso a un proceso de nivelación.</a:t>
            </a:r>
            <a:endParaRPr lang="en-US" dirty="0"/>
          </a:p>
          <a:p>
            <a:pPr marL="342900" lvl="0" indent="-342900" algn="just">
              <a:buFont typeface="+mj-lt"/>
              <a:buAutoNum type="arabicPeriod"/>
            </a:pPr>
            <a:r>
              <a:rPr lang="es-CL" dirty="0"/>
              <a:t>Cumplir con los contenidos mínimos obligatorios de acuerdo a los solicitado por el Ministerio de Educación</a:t>
            </a:r>
            <a:r>
              <a:rPr lang="es-CL" dirty="0" smtClean="0"/>
              <a:t>.</a:t>
            </a:r>
          </a:p>
          <a:p>
            <a:pPr marL="342900" lvl="0" indent="-342900" algn="just">
              <a:buFont typeface="+mj-lt"/>
              <a:buAutoNum type="arabicPeriod"/>
            </a:pPr>
            <a:r>
              <a:rPr lang="es-CL" dirty="0"/>
              <a:t>C</a:t>
            </a:r>
            <a:r>
              <a:rPr lang="es-CL" dirty="0" smtClean="0"/>
              <a:t>olaborar en el retorno de la salud emocional de </a:t>
            </a:r>
            <a:r>
              <a:rPr lang="es-CL" dirty="0" smtClean="0"/>
              <a:t>todos.</a:t>
            </a:r>
            <a:endParaRPr lang="en-US" dirty="0"/>
          </a:p>
          <a:p>
            <a:pPr algn="just"/>
            <a:r>
              <a:rPr lang="es-CL" b="1" dirty="0"/>
              <a:t> </a:t>
            </a:r>
            <a:endParaRPr lang="en-US" dirty="0"/>
          </a:p>
          <a:p>
            <a:pPr algn="just"/>
            <a:endParaRPr lang="en-US" dirty="0"/>
          </a:p>
        </p:txBody>
      </p:sp>
    </p:spTree>
    <p:extLst>
      <p:ext uri="{BB962C8B-B14F-4D97-AF65-F5344CB8AC3E}">
        <p14:creationId xmlns:p14="http://schemas.microsoft.com/office/powerpoint/2010/main" val="3617658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515388" y="989215"/>
            <a:ext cx="8005155" cy="4678204"/>
          </a:xfrm>
          <a:prstGeom prst="rect">
            <a:avLst/>
          </a:prstGeom>
          <a:noFill/>
          <a:ln w="76200">
            <a:solidFill>
              <a:schemeClr val="accent1"/>
            </a:solidFill>
          </a:ln>
        </p:spPr>
        <p:txBody>
          <a:bodyPr wrap="square" rtlCol="0">
            <a:spAutoFit/>
          </a:bodyPr>
          <a:lstStyle/>
          <a:p>
            <a:pPr algn="ctr"/>
            <a:r>
              <a:rPr lang="es-CL" sz="2800" b="1" dirty="0"/>
              <a:t>Propuesta:</a:t>
            </a:r>
            <a:endParaRPr lang="en-US" sz="2800" dirty="0"/>
          </a:p>
          <a:p>
            <a:pPr algn="just"/>
            <a:r>
              <a:rPr lang="es-CL" dirty="0"/>
              <a:t>Para cumplir con los objetivos propuestos, la Sociedad Educativa, propone las siguientes actividades académicas, divididas en</a:t>
            </a:r>
            <a:r>
              <a:rPr lang="es-CL" dirty="0" smtClean="0"/>
              <a:t>:</a:t>
            </a:r>
          </a:p>
          <a:p>
            <a:pPr algn="just"/>
            <a:endParaRPr lang="es-CL" dirty="0"/>
          </a:p>
          <a:p>
            <a:pPr algn="just"/>
            <a:endParaRPr lang="en-US" dirty="0"/>
          </a:p>
          <a:p>
            <a:pPr algn="just"/>
            <a:r>
              <a:rPr lang="es-CL" dirty="0"/>
              <a:t> </a:t>
            </a:r>
            <a:endParaRPr lang="en-US" dirty="0"/>
          </a:p>
          <a:p>
            <a:pPr algn="ctr"/>
            <a:r>
              <a:rPr lang="es-CL" b="1"/>
              <a:t>Semestres </a:t>
            </a:r>
            <a:r>
              <a:rPr lang="es-CL" b="1" smtClean="0"/>
              <a:t>académicos 2020</a:t>
            </a:r>
            <a:endParaRPr lang="es-CL" b="1" dirty="0" smtClean="0"/>
          </a:p>
          <a:p>
            <a:pPr algn="just"/>
            <a:endParaRPr lang="en-US" dirty="0"/>
          </a:p>
          <a:p>
            <a:pPr lvl="0" algn="just"/>
            <a:r>
              <a:rPr lang="es-CL" b="1" dirty="0"/>
              <a:t>1er. Semestre: </a:t>
            </a:r>
            <a:r>
              <a:rPr lang="es-CL" dirty="0"/>
              <a:t>Inicio 26 de febrero- finaliza 14 de agosto 2020 (</a:t>
            </a:r>
            <a:r>
              <a:rPr lang="es-CL" dirty="0" err="1"/>
              <a:t>Sist</a:t>
            </a:r>
            <a:r>
              <a:rPr lang="es-CL" dirty="0"/>
              <a:t>. Presencial/Online</a:t>
            </a:r>
            <a:r>
              <a:rPr lang="es-CL" dirty="0" smtClean="0"/>
              <a:t>).</a:t>
            </a:r>
            <a:endParaRPr lang="en-US" dirty="0" smtClean="0"/>
          </a:p>
          <a:p>
            <a:pPr lvl="0" algn="just"/>
            <a:endParaRPr lang="es-CL" b="1" dirty="0" smtClean="0"/>
          </a:p>
          <a:p>
            <a:pPr lvl="0" algn="just"/>
            <a:endParaRPr lang="en-US" b="1" dirty="0"/>
          </a:p>
          <a:p>
            <a:pPr lvl="0" algn="just"/>
            <a:r>
              <a:rPr lang="es-CL" b="1" dirty="0" smtClean="0"/>
              <a:t>2do</a:t>
            </a:r>
            <a:r>
              <a:rPr lang="es-CL" b="1" dirty="0"/>
              <a:t>. Semestre: </a:t>
            </a:r>
            <a:r>
              <a:rPr lang="es-CL" dirty="0"/>
              <a:t>Inicio 17 de agosto- finaliza 18 de diciembre 2020 (</a:t>
            </a:r>
            <a:r>
              <a:rPr lang="es-CL" dirty="0" err="1"/>
              <a:t>Sist</a:t>
            </a:r>
            <a:r>
              <a:rPr lang="es-CL" dirty="0"/>
              <a:t>. Online/ Presencial</a:t>
            </a:r>
            <a:r>
              <a:rPr lang="es-CL" dirty="0" smtClean="0"/>
              <a:t>).</a:t>
            </a:r>
            <a:endParaRPr lang="en-US" dirty="0"/>
          </a:p>
          <a:p>
            <a:pPr algn="just"/>
            <a:r>
              <a:rPr lang="es-CL" dirty="0"/>
              <a:t> </a:t>
            </a:r>
            <a:endParaRPr lang="en-US" dirty="0"/>
          </a:p>
          <a:p>
            <a:pPr algn="just"/>
            <a:endParaRPr lang="en-US" dirty="0"/>
          </a:p>
        </p:txBody>
      </p:sp>
    </p:spTree>
    <p:extLst>
      <p:ext uri="{BB962C8B-B14F-4D97-AF65-F5344CB8AC3E}">
        <p14:creationId xmlns:p14="http://schemas.microsoft.com/office/powerpoint/2010/main" val="2581451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5523" y="74181"/>
            <a:ext cx="7886700" cy="1325563"/>
          </a:xfrm>
        </p:spPr>
        <p:txBody>
          <a:bodyPr>
            <a:normAutofit/>
          </a:bodyPr>
          <a:lstStyle/>
          <a:p>
            <a:pPr algn="ctr"/>
            <a:r>
              <a:rPr lang="es-CL" sz="3200" b="1" dirty="0"/>
              <a:t>Consideraciones Año Académico </a:t>
            </a:r>
            <a:r>
              <a:rPr lang="es-CL" sz="3200" b="1" dirty="0" smtClean="0"/>
              <a:t>2020 </a:t>
            </a:r>
            <a:r>
              <a:rPr lang="es-CL" sz="2000" b="1" dirty="0"/>
              <a:t>( Parte 1)</a:t>
            </a:r>
            <a:endParaRPr lang="en-US" sz="2000" b="1" dirty="0"/>
          </a:p>
        </p:txBody>
      </p:sp>
      <p:sp>
        <p:nvSpPr>
          <p:cNvPr id="3" name="Marcador de contenido 2"/>
          <p:cNvSpPr>
            <a:spLocks noGrp="1"/>
          </p:cNvSpPr>
          <p:nvPr>
            <p:ph idx="1"/>
          </p:nvPr>
        </p:nvSpPr>
        <p:spPr>
          <a:xfrm>
            <a:off x="33250" y="1094103"/>
            <a:ext cx="9110749" cy="5763897"/>
          </a:xfrm>
        </p:spPr>
        <p:txBody>
          <a:bodyPr>
            <a:normAutofit fontScale="62500" lnSpcReduction="20000"/>
          </a:bodyPr>
          <a:lstStyle/>
          <a:p>
            <a:pPr lvl="0"/>
            <a:r>
              <a:rPr lang="es-CL" dirty="0" smtClean="0"/>
              <a:t>Los </a:t>
            </a:r>
            <a:r>
              <a:rPr lang="es-CL" dirty="0"/>
              <a:t>estudiantes en clases con modalidad Da Vinci en red, </a:t>
            </a:r>
            <a:r>
              <a:rPr lang="es-CL" dirty="0" smtClean="0"/>
              <a:t>tienen gradualmente,</a:t>
            </a:r>
            <a:r>
              <a:rPr lang="es-CL" b="1" dirty="0" smtClean="0"/>
              <a:t> </a:t>
            </a:r>
            <a:r>
              <a:rPr lang="es-CL" b="1" dirty="0"/>
              <a:t>todas </a:t>
            </a:r>
            <a:r>
              <a:rPr lang="es-CL" dirty="0"/>
              <a:t>sus asignaturas online a excepción de religión</a:t>
            </a:r>
            <a:r>
              <a:rPr lang="es-CL" dirty="0" smtClean="0"/>
              <a:t>.</a:t>
            </a:r>
          </a:p>
          <a:p>
            <a:pPr lvl="0"/>
            <a:endParaRPr lang="en-US" dirty="0"/>
          </a:p>
          <a:p>
            <a:pPr lvl="0" algn="just"/>
            <a:r>
              <a:rPr lang="es-CL" dirty="0"/>
              <a:t>Cada asignatura considera calificaciones </a:t>
            </a:r>
            <a:r>
              <a:rPr lang="es-CL" dirty="0" err="1"/>
              <a:t>sumativas</a:t>
            </a:r>
            <a:r>
              <a:rPr lang="es-CL" dirty="0"/>
              <a:t> que se desprenden de las evaluaciones formativas (lo cual varía </a:t>
            </a:r>
            <a:r>
              <a:rPr lang="es-CL" dirty="0" smtClean="0"/>
              <a:t>dependiendo </a:t>
            </a:r>
            <a:r>
              <a:rPr lang="es-CL" dirty="0"/>
              <a:t>de la asignatura). Lo anterior, de acuerdo al Decreto N°67</a:t>
            </a:r>
            <a:r>
              <a:rPr lang="es-CL" dirty="0" smtClean="0"/>
              <a:t>.</a:t>
            </a:r>
          </a:p>
          <a:p>
            <a:pPr lvl="0" algn="just"/>
            <a:endParaRPr lang="en-US" dirty="0" smtClean="0"/>
          </a:p>
          <a:p>
            <a:pPr lvl="0" algn="just"/>
            <a:r>
              <a:rPr lang="es-CL" dirty="0" smtClean="0"/>
              <a:t>Respecto </a:t>
            </a:r>
            <a:r>
              <a:rPr lang="es-CL" dirty="0"/>
              <a:t>a la cobertura del Plan de Estudios, ésta será reajustada de acuerdo a lo dispuesto por el Ministerio de Educación</a:t>
            </a:r>
            <a:r>
              <a:rPr lang="es-CL" dirty="0" smtClean="0"/>
              <a:t>.</a:t>
            </a:r>
          </a:p>
          <a:p>
            <a:pPr lvl="0" algn="just"/>
            <a:endParaRPr lang="en-US" dirty="0"/>
          </a:p>
          <a:p>
            <a:pPr lvl="0" algn="just"/>
            <a:r>
              <a:rPr lang="es-CL" dirty="0"/>
              <a:t>Todas las asignaturas consideran al menos 1 hora de clases a la semana con la herramienta, Zoom </a:t>
            </a:r>
            <a:r>
              <a:rPr lang="es-CL" dirty="0" err="1"/>
              <a:t>Streaming</a:t>
            </a:r>
            <a:r>
              <a:rPr lang="es-CL" dirty="0"/>
              <a:t> (clases en tiempo real para todos los estudiantes) o 4 horas a la semana en proporcionalidad a lo que se dictaba presencial en cada nivel</a:t>
            </a:r>
            <a:r>
              <a:rPr lang="es-CL" dirty="0" smtClean="0"/>
              <a:t>.</a:t>
            </a:r>
          </a:p>
          <a:p>
            <a:pPr lvl="0" algn="just"/>
            <a:endParaRPr lang="en-US" dirty="0"/>
          </a:p>
          <a:p>
            <a:pPr lvl="0" algn="just"/>
            <a:r>
              <a:rPr lang="es-CL" sz="2600" b="1" dirty="0" smtClean="0">
                <a:solidFill>
                  <a:schemeClr val="accent1">
                    <a:lumMod val="75000"/>
                  </a:schemeClr>
                </a:solidFill>
              </a:rPr>
              <a:t>A PARTIR DEL 4 DE MAYO 2020, LOS NIVELES DESDE 1RO. A 6TO. BÁSICO, SE SEPARAN Y CADA CURSO  TENDRÁ SU CLASE CON SU PROFESOR UNIDOCENTE.</a:t>
            </a:r>
          </a:p>
          <a:p>
            <a:pPr lvl="0" algn="just"/>
            <a:endParaRPr lang="en-US" dirty="0"/>
          </a:p>
          <a:p>
            <a:pPr lvl="0" algn="just"/>
            <a:r>
              <a:rPr lang="es-CL" dirty="0"/>
              <a:t> Desde 7mo. a 4to. Medio las clases las imparte un docente por cada asignatura a todos los cursos de un nivel</a:t>
            </a:r>
            <a:r>
              <a:rPr lang="es-CL" dirty="0" smtClean="0"/>
              <a:t>.</a:t>
            </a:r>
          </a:p>
          <a:p>
            <a:pPr lvl="0" algn="just"/>
            <a:endParaRPr lang="en-US" dirty="0"/>
          </a:p>
          <a:p>
            <a:pPr lvl="0" algn="just"/>
            <a:r>
              <a:rPr lang="es-CL" dirty="0"/>
              <a:t>Todas las asignaturas artísticas se </a:t>
            </a:r>
            <a:r>
              <a:rPr lang="es-CL" dirty="0" smtClean="0"/>
              <a:t>abordarán gradualmente </a:t>
            </a:r>
            <a:r>
              <a:rPr lang="es-CL" dirty="0"/>
              <a:t>por nivel.</a:t>
            </a:r>
            <a:endParaRPr lang="en-US" dirty="0"/>
          </a:p>
          <a:p>
            <a:endParaRPr lang="en-US" dirty="0"/>
          </a:p>
        </p:txBody>
      </p:sp>
    </p:spTree>
    <p:extLst>
      <p:ext uri="{BB962C8B-B14F-4D97-AF65-F5344CB8AC3E}">
        <p14:creationId xmlns:p14="http://schemas.microsoft.com/office/powerpoint/2010/main" val="336487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4320" y="124691"/>
            <a:ext cx="8387542" cy="1275053"/>
          </a:xfrm>
        </p:spPr>
        <p:txBody>
          <a:bodyPr>
            <a:normAutofit/>
          </a:bodyPr>
          <a:lstStyle/>
          <a:p>
            <a:pPr algn="ctr"/>
            <a:r>
              <a:rPr lang="es-CL" sz="3200" b="1" dirty="0"/>
              <a:t>Consideraciones Año Académico </a:t>
            </a:r>
            <a:r>
              <a:rPr lang="es-CL" sz="3200" b="1" dirty="0" smtClean="0"/>
              <a:t>2020  (P</a:t>
            </a:r>
            <a:r>
              <a:rPr lang="es-CL" sz="2000" b="1" dirty="0" smtClean="0"/>
              <a:t>arte 2</a:t>
            </a:r>
            <a:r>
              <a:rPr lang="es-CL" sz="3200" b="1" dirty="0" smtClean="0"/>
              <a:t>) </a:t>
            </a:r>
            <a:endParaRPr lang="en-US" sz="3200" dirty="0"/>
          </a:p>
        </p:txBody>
      </p:sp>
      <p:sp>
        <p:nvSpPr>
          <p:cNvPr id="3" name="Marcador de contenido 2"/>
          <p:cNvSpPr>
            <a:spLocks noGrp="1"/>
          </p:cNvSpPr>
          <p:nvPr>
            <p:ph idx="1"/>
          </p:nvPr>
        </p:nvSpPr>
        <p:spPr>
          <a:xfrm>
            <a:off x="399011" y="1080655"/>
            <a:ext cx="8370915" cy="5303519"/>
          </a:xfrm>
        </p:spPr>
        <p:txBody>
          <a:bodyPr>
            <a:normAutofit fontScale="40000" lnSpcReduction="20000"/>
          </a:bodyPr>
          <a:lstStyle/>
          <a:p>
            <a:r>
              <a:rPr lang="es-CL" sz="3600" dirty="0"/>
              <a:t>En horarios desde 18:30 </a:t>
            </a:r>
            <a:r>
              <a:rPr lang="es-CL" sz="3600" dirty="0" err="1"/>
              <a:t>hrs</a:t>
            </a:r>
            <a:r>
              <a:rPr lang="es-CL" sz="3600" dirty="0"/>
              <a:t>. en adelante, el equipo de psicólogos y psicopedagoga, de la Dirección Académica de Mediación, Apoyo y Convivencia Escolar utilizará canales Zoom para apoyo a través de </a:t>
            </a:r>
            <a:r>
              <a:rPr lang="es-CL" sz="3600" dirty="0" err="1"/>
              <a:t>Streaming</a:t>
            </a:r>
            <a:r>
              <a:rPr lang="es-CL" sz="3600" dirty="0"/>
              <a:t> a</a:t>
            </a:r>
            <a:r>
              <a:rPr lang="es-CL" sz="3600" dirty="0" smtClean="0"/>
              <a:t>:</a:t>
            </a:r>
          </a:p>
          <a:p>
            <a:endParaRPr lang="en-US" sz="3600" dirty="0"/>
          </a:p>
          <a:p>
            <a:pPr lvl="2"/>
            <a:r>
              <a:rPr lang="es-CL" sz="3000" b="1" dirty="0"/>
              <a:t>Apoderados: con talleres de diferentes temas a través de Escuela para padres.</a:t>
            </a:r>
            <a:endParaRPr lang="en-US" sz="3000" b="1" dirty="0"/>
          </a:p>
          <a:p>
            <a:pPr lvl="2"/>
            <a:r>
              <a:rPr lang="es-CL" sz="3000" b="1" dirty="0"/>
              <a:t>Apoderados y estudiantes: Apoyo psicopedagógico.</a:t>
            </a:r>
            <a:endParaRPr lang="en-US" sz="3000" b="1" dirty="0"/>
          </a:p>
          <a:p>
            <a:pPr lvl="2"/>
            <a:r>
              <a:rPr lang="es-CL" sz="3000" b="1" dirty="0"/>
              <a:t>Apoderados y estudiantes de diferentes niveles : Apoyo vocacional.</a:t>
            </a:r>
            <a:endParaRPr lang="en-US" sz="3000" b="1" dirty="0"/>
          </a:p>
          <a:p>
            <a:pPr lvl="2"/>
            <a:r>
              <a:rPr lang="es-CL" sz="3000" b="1" dirty="0"/>
              <a:t>Apoderados y estudiantes 4to. Medio: Orientación nueva PSU.</a:t>
            </a:r>
            <a:endParaRPr lang="en-US" sz="3000" b="1" dirty="0"/>
          </a:p>
          <a:p>
            <a:pPr lvl="2"/>
            <a:r>
              <a:rPr lang="es-CL" sz="3000" b="1" dirty="0"/>
              <a:t>Estudiantes de 3ro. y 4tos. Medios: Talleres de desarrollo de habilidades blandas, de acuerdo a lo solicitado por DEMRE.</a:t>
            </a:r>
            <a:endParaRPr lang="en-US" sz="3000" b="1" dirty="0"/>
          </a:p>
          <a:p>
            <a:pPr marL="0" indent="0">
              <a:buNone/>
            </a:pPr>
            <a:endParaRPr lang="en-US" dirty="0"/>
          </a:p>
          <a:p>
            <a:pPr lvl="0"/>
            <a:r>
              <a:rPr lang="es-CL" sz="3600" dirty="0"/>
              <a:t>En horarios desde 19:00 </a:t>
            </a:r>
            <a:r>
              <a:rPr lang="es-CL" sz="3600" dirty="0" err="1"/>
              <a:t>hrs</a:t>
            </a:r>
            <a:r>
              <a:rPr lang="es-CL" sz="3600" dirty="0"/>
              <a:t>. en adelante, se hará una reunión mensual de apoderados, a través de la herramienta Zoom </a:t>
            </a:r>
            <a:r>
              <a:rPr lang="es-CL" sz="3600" dirty="0" err="1"/>
              <a:t>Streaming</a:t>
            </a:r>
            <a:r>
              <a:rPr lang="es-CL" sz="3600" dirty="0" smtClean="0"/>
              <a:t>.</a:t>
            </a:r>
          </a:p>
          <a:p>
            <a:pPr lvl="0"/>
            <a:endParaRPr lang="en-US" sz="3600" dirty="0"/>
          </a:p>
          <a:p>
            <a:pPr lvl="0"/>
            <a:r>
              <a:rPr lang="es-CL" sz="3600" dirty="0"/>
              <a:t>A partir del segundo semestre 2020, es decir el 17 de agosto, ingresarán los estudiantes gradualmente, para lo cual se ha definido</a:t>
            </a:r>
            <a:r>
              <a:rPr lang="es-CL" sz="3600" dirty="0" smtClean="0"/>
              <a:t>:</a:t>
            </a:r>
          </a:p>
          <a:p>
            <a:pPr lvl="0"/>
            <a:endParaRPr lang="en-US" sz="3600" dirty="0"/>
          </a:p>
          <a:p>
            <a:pPr lvl="2"/>
            <a:r>
              <a:rPr lang="es-CL" sz="3000" b="1" dirty="0"/>
              <a:t>Desde el 17 de agosto ingresarán 100% presencial los estudiantes de 1ro. a 4to. Medio.</a:t>
            </a:r>
            <a:endParaRPr lang="en-US" sz="3000" b="1" dirty="0"/>
          </a:p>
          <a:p>
            <a:pPr lvl="2"/>
            <a:r>
              <a:rPr lang="es-CL" sz="3000" b="1" dirty="0"/>
              <a:t>A partir del 21 de septiembre ingresarán 100% los estudiantes desde el Jardín Infantil a 8 Básico.</a:t>
            </a:r>
            <a:endParaRPr lang="en-US" sz="3000" b="1" dirty="0"/>
          </a:p>
          <a:p>
            <a:pPr lvl="2"/>
            <a:r>
              <a:rPr lang="es-CL" sz="3000" b="1" dirty="0"/>
              <a:t>El año escolar finaliza para todos los estudiantes el 18 de Diciembre 2020.</a:t>
            </a:r>
            <a:endParaRPr lang="en-US" sz="3000" b="1" dirty="0"/>
          </a:p>
          <a:p>
            <a:pPr marL="0" indent="0">
              <a:buNone/>
            </a:pPr>
            <a:endParaRPr lang="en-US" sz="4500" dirty="0"/>
          </a:p>
          <a:p>
            <a:r>
              <a:rPr lang="es-CL" sz="3600" dirty="0"/>
              <a:t>Con la modalidad planteada, se estarían cumpliendo 188 días trabajados, sobrepasando lo estipulado de 180 días trabajados, en el Cronograma Académico con modalidad presencial, enviado al Ministerio de Educación en Diciembre 2019.</a:t>
            </a:r>
            <a:endParaRPr lang="en-US" sz="3600" dirty="0"/>
          </a:p>
          <a:p>
            <a:pPr marL="0" indent="0">
              <a:buNone/>
            </a:pPr>
            <a:r>
              <a:rPr lang="es-CL" dirty="0"/>
              <a:t/>
            </a:r>
            <a:br>
              <a:rPr lang="es-CL" dirty="0"/>
            </a:br>
            <a:endParaRPr lang="en-US" dirty="0"/>
          </a:p>
        </p:txBody>
      </p:sp>
    </p:spTree>
    <p:extLst>
      <p:ext uri="{BB962C8B-B14F-4D97-AF65-F5344CB8AC3E}">
        <p14:creationId xmlns:p14="http://schemas.microsoft.com/office/powerpoint/2010/main" val="3410235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419003" y="1895301"/>
            <a:ext cx="5120640" cy="584775"/>
          </a:xfrm>
          <a:prstGeom prst="rect">
            <a:avLst/>
          </a:prstGeom>
          <a:noFill/>
        </p:spPr>
        <p:txBody>
          <a:bodyPr wrap="square" rtlCol="0">
            <a:spAutoFit/>
          </a:bodyPr>
          <a:lstStyle/>
          <a:p>
            <a:r>
              <a:rPr lang="es-CL" sz="3200" b="1" dirty="0" smtClean="0">
                <a:solidFill>
                  <a:srgbClr val="0070C0"/>
                </a:solidFill>
              </a:rPr>
              <a:t>Primer Semestre 2020</a:t>
            </a:r>
            <a:endParaRPr lang="en-US" sz="3200" b="1" dirty="0">
              <a:solidFill>
                <a:srgbClr val="0070C0"/>
              </a:solidFill>
            </a:endParaRPr>
          </a:p>
        </p:txBody>
      </p:sp>
    </p:spTree>
    <p:extLst>
      <p:ext uri="{BB962C8B-B14F-4D97-AF65-F5344CB8AC3E}">
        <p14:creationId xmlns:p14="http://schemas.microsoft.com/office/powerpoint/2010/main" val="997949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ector recto 8"/>
          <p:cNvCxnSpPr/>
          <p:nvPr/>
        </p:nvCxnSpPr>
        <p:spPr>
          <a:xfrm flipV="1">
            <a:off x="954320" y="1105593"/>
            <a:ext cx="8189680" cy="16625"/>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CuadroTexto 10"/>
          <p:cNvSpPr txBox="1"/>
          <p:nvPr/>
        </p:nvSpPr>
        <p:spPr>
          <a:xfrm>
            <a:off x="109727" y="141896"/>
            <a:ext cx="2177934" cy="646331"/>
          </a:xfrm>
          <a:prstGeom prst="rect">
            <a:avLst/>
          </a:prstGeom>
          <a:noFill/>
          <a:ln>
            <a:solidFill>
              <a:schemeClr val="tx1"/>
            </a:solidFill>
          </a:ln>
        </p:spPr>
        <p:txBody>
          <a:bodyPr wrap="square" rtlCol="0">
            <a:spAutoFit/>
          </a:bodyPr>
          <a:lstStyle/>
          <a:p>
            <a:pPr algn="ctr"/>
            <a:r>
              <a:rPr lang="es-CL" dirty="0" smtClean="0"/>
              <a:t>26 FEBRERO AL 13 DE MARZO</a:t>
            </a:r>
            <a:endParaRPr lang="en-US" dirty="0"/>
          </a:p>
        </p:txBody>
      </p:sp>
      <p:sp>
        <p:nvSpPr>
          <p:cNvPr id="13" name="Triángulo isósceles 12"/>
          <p:cNvSpPr/>
          <p:nvPr/>
        </p:nvSpPr>
        <p:spPr>
          <a:xfrm>
            <a:off x="667940" y="822592"/>
            <a:ext cx="731521" cy="472260"/>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700" b="1" dirty="0" smtClean="0">
                <a:solidFill>
                  <a:schemeClr val="tx1"/>
                </a:solidFill>
              </a:rPr>
              <a:t>13 DIAS</a:t>
            </a:r>
            <a:endParaRPr lang="en-US" sz="700" b="1" dirty="0">
              <a:solidFill>
                <a:schemeClr val="tx1"/>
              </a:solidFill>
            </a:endParaRPr>
          </a:p>
        </p:txBody>
      </p:sp>
      <p:sp>
        <p:nvSpPr>
          <p:cNvPr id="17" name="CuadroTexto 16"/>
          <p:cNvSpPr txBox="1"/>
          <p:nvPr/>
        </p:nvSpPr>
        <p:spPr>
          <a:xfrm>
            <a:off x="6966066" y="300060"/>
            <a:ext cx="2177934" cy="369332"/>
          </a:xfrm>
          <a:prstGeom prst="rect">
            <a:avLst/>
          </a:prstGeom>
          <a:noFill/>
          <a:ln>
            <a:solidFill>
              <a:schemeClr val="tx1"/>
            </a:solidFill>
          </a:ln>
        </p:spPr>
        <p:txBody>
          <a:bodyPr wrap="square" rtlCol="0">
            <a:spAutoFit/>
          </a:bodyPr>
          <a:lstStyle>
            <a:defPPr>
              <a:defRPr lang="en-US"/>
            </a:defPPr>
            <a:lvl1pPr algn="ctr"/>
          </a:lstStyle>
          <a:p>
            <a:r>
              <a:rPr lang="es-CL" dirty="0"/>
              <a:t>16 AL 20  DE MARZO</a:t>
            </a:r>
            <a:endParaRPr lang="en-US" dirty="0"/>
          </a:p>
        </p:txBody>
      </p:sp>
      <p:sp>
        <p:nvSpPr>
          <p:cNvPr id="18" name="Triángulo isósceles 17"/>
          <p:cNvSpPr/>
          <p:nvPr/>
        </p:nvSpPr>
        <p:spPr>
          <a:xfrm>
            <a:off x="7787378" y="811382"/>
            <a:ext cx="731521" cy="472260"/>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700" b="1" dirty="0" smtClean="0">
                <a:solidFill>
                  <a:schemeClr val="tx1"/>
                </a:solidFill>
              </a:rPr>
              <a:t>5 DIAS</a:t>
            </a:r>
            <a:endParaRPr lang="en-US" sz="700" b="1" dirty="0">
              <a:solidFill>
                <a:schemeClr val="tx1"/>
              </a:solidFill>
            </a:endParaRPr>
          </a:p>
        </p:txBody>
      </p:sp>
      <p:graphicFrame>
        <p:nvGraphicFramePr>
          <p:cNvPr id="21" name="Tabla 20"/>
          <p:cNvGraphicFramePr>
            <a:graphicFrameLocks noGrp="1"/>
          </p:cNvGraphicFramePr>
          <p:nvPr>
            <p:extLst>
              <p:ext uri="{D42A27DB-BD31-4B8C-83A1-F6EECF244321}">
                <p14:modId xmlns:p14="http://schemas.microsoft.com/office/powerpoint/2010/main" val="2337083122"/>
              </p:ext>
            </p:extLst>
          </p:nvPr>
        </p:nvGraphicFramePr>
        <p:xfrm>
          <a:off x="109727" y="1929583"/>
          <a:ext cx="3281865" cy="758190"/>
        </p:xfrm>
        <a:graphic>
          <a:graphicData uri="http://schemas.openxmlformats.org/drawingml/2006/table">
            <a:tbl>
              <a:tblPr firstRow="1" firstCol="1" bandRow="1">
                <a:tableStyleId>{5C22544A-7EE6-4342-B048-85BDC9FD1C3A}</a:tableStyleId>
              </a:tblPr>
              <a:tblGrid>
                <a:gridCol w="2974282">
                  <a:extLst>
                    <a:ext uri="{9D8B030D-6E8A-4147-A177-3AD203B41FA5}">
                      <a16:colId xmlns:a16="http://schemas.microsoft.com/office/drawing/2014/main" val="3610761417"/>
                    </a:ext>
                  </a:extLst>
                </a:gridCol>
                <a:gridCol w="307583">
                  <a:extLst>
                    <a:ext uri="{9D8B030D-6E8A-4147-A177-3AD203B41FA5}">
                      <a16:colId xmlns:a16="http://schemas.microsoft.com/office/drawing/2014/main" val="438236561"/>
                    </a:ext>
                  </a:extLst>
                </a:gridCol>
              </a:tblGrid>
              <a:tr h="222250">
                <a:tc>
                  <a:txBody>
                    <a:bodyPr/>
                    <a:lstStyle/>
                    <a:p>
                      <a:pPr marR="121285" algn="just">
                        <a:spcAft>
                          <a:spcPts val="0"/>
                        </a:spcAft>
                      </a:pPr>
                      <a:r>
                        <a:rPr lang="es-CL" sz="1600">
                          <a:effectLst/>
                        </a:rPr>
                        <a:t>Modalidad/Instrumentos</a:t>
                      </a:r>
                      <a:endParaRPr lang="en-US" sz="180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s-CL" sz="700" dirty="0">
                          <a:effectLst/>
                        </a:rPr>
                        <a:t>Tiempo (días)</a:t>
                      </a:r>
                      <a:endParaRPr lang="en-US" sz="1100" dirty="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4168420338"/>
                  </a:ext>
                </a:extLst>
              </a:tr>
              <a:tr h="331470">
                <a:tc>
                  <a:txBody>
                    <a:bodyPr/>
                    <a:lstStyle/>
                    <a:p>
                      <a:pPr marR="121285" algn="l">
                        <a:spcAft>
                          <a:spcPts val="0"/>
                        </a:spcAft>
                      </a:pPr>
                      <a:r>
                        <a:rPr lang="es-CL" sz="1600" dirty="0">
                          <a:effectLst/>
                        </a:rPr>
                        <a:t>Presencial</a:t>
                      </a:r>
                      <a:endParaRPr lang="en-US" sz="2800" dirty="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s-CL" sz="1050" dirty="0">
                          <a:effectLst/>
                        </a:rPr>
                        <a:t> 13 </a:t>
                      </a:r>
                      <a:endParaRPr lang="en-US" sz="1100" dirty="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4281438004"/>
                  </a:ext>
                </a:extLst>
              </a:tr>
            </a:tbl>
          </a:graphicData>
        </a:graphic>
      </p:graphicFrame>
      <p:graphicFrame>
        <p:nvGraphicFramePr>
          <p:cNvPr id="22" name="Tabla 21"/>
          <p:cNvGraphicFramePr>
            <a:graphicFrameLocks noGrp="1"/>
          </p:cNvGraphicFramePr>
          <p:nvPr>
            <p:extLst>
              <p:ext uri="{D42A27DB-BD31-4B8C-83A1-F6EECF244321}">
                <p14:modId xmlns:p14="http://schemas.microsoft.com/office/powerpoint/2010/main" val="419761458"/>
              </p:ext>
            </p:extLst>
          </p:nvPr>
        </p:nvGraphicFramePr>
        <p:xfrm>
          <a:off x="4463935" y="1900699"/>
          <a:ext cx="4641269" cy="4425707"/>
        </p:xfrm>
        <a:graphic>
          <a:graphicData uri="http://schemas.openxmlformats.org/drawingml/2006/table">
            <a:tbl>
              <a:tblPr firstRow="1" firstCol="1" bandRow="1">
                <a:tableStyleId>{5C22544A-7EE6-4342-B048-85BDC9FD1C3A}</a:tableStyleId>
              </a:tblPr>
              <a:tblGrid>
                <a:gridCol w="4206278">
                  <a:extLst>
                    <a:ext uri="{9D8B030D-6E8A-4147-A177-3AD203B41FA5}">
                      <a16:colId xmlns:a16="http://schemas.microsoft.com/office/drawing/2014/main" val="1660362635"/>
                    </a:ext>
                  </a:extLst>
                </a:gridCol>
                <a:gridCol w="434991">
                  <a:extLst>
                    <a:ext uri="{9D8B030D-6E8A-4147-A177-3AD203B41FA5}">
                      <a16:colId xmlns:a16="http://schemas.microsoft.com/office/drawing/2014/main" val="3649642743"/>
                    </a:ext>
                  </a:extLst>
                </a:gridCol>
              </a:tblGrid>
              <a:tr h="520670">
                <a:tc>
                  <a:txBody>
                    <a:bodyPr/>
                    <a:lstStyle/>
                    <a:p>
                      <a:pPr marR="121285" algn="just">
                        <a:spcAft>
                          <a:spcPts val="0"/>
                        </a:spcAft>
                      </a:pPr>
                      <a:r>
                        <a:rPr lang="es-CL" sz="1100" dirty="0">
                          <a:effectLst/>
                        </a:rPr>
                        <a:t>Modalidad/Instrumentos</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s-CL" sz="800">
                          <a:effectLst/>
                        </a:rPr>
                        <a:t>Tiempo (días)</a:t>
                      </a:r>
                      <a:endParaRPr lang="en-US" sz="120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2121223331"/>
                  </a:ext>
                </a:extLst>
              </a:tr>
              <a:tr h="3905037">
                <a:tc>
                  <a:txBody>
                    <a:bodyPr/>
                    <a:lstStyle/>
                    <a:p>
                      <a:pPr algn="just">
                        <a:spcAft>
                          <a:spcPts val="0"/>
                        </a:spcAft>
                      </a:pPr>
                      <a:r>
                        <a:rPr lang="es-ES" sz="900" dirty="0">
                          <a:effectLst/>
                        </a:rPr>
                        <a:t>Se activa Da Vinci en Red, multiplataforma destinada a dar continuidad a los procesos según nuestro protocolo.</a:t>
                      </a:r>
                      <a:endParaRPr lang="en-US" sz="1200" dirty="0">
                        <a:effectLst/>
                      </a:endParaRPr>
                    </a:p>
                    <a:p>
                      <a:pPr algn="just">
                        <a:spcAft>
                          <a:spcPts val="0"/>
                        </a:spcAft>
                      </a:pPr>
                      <a:r>
                        <a:rPr lang="es-ES" sz="900" dirty="0">
                          <a:effectLst/>
                        </a:rPr>
                        <a:t> </a:t>
                      </a:r>
                      <a:endParaRPr lang="en-US" sz="1200" dirty="0">
                        <a:effectLst/>
                      </a:endParaRPr>
                    </a:p>
                    <a:p>
                      <a:pPr marL="342900" lvl="0" indent="-342900" algn="just">
                        <a:spcAft>
                          <a:spcPts val="0"/>
                        </a:spcAft>
                        <a:buFont typeface="Cambria" panose="02040503050406030204" pitchFamily="18" charset="0"/>
                        <a:buChar char="-"/>
                      </a:pPr>
                      <a:r>
                        <a:rPr lang="es-ES" sz="900" dirty="0">
                          <a:effectLst/>
                        </a:rPr>
                        <a:t>Jardín Infantil a 4to. Medio:</a:t>
                      </a:r>
                      <a:endParaRPr lang="en-US" sz="1200" dirty="0">
                        <a:effectLst/>
                      </a:endParaRPr>
                    </a:p>
                    <a:p>
                      <a:pPr marL="342900" lvl="0" indent="-342900" algn="just">
                        <a:spcAft>
                          <a:spcPts val="0"/>
                        </a:spcAft>
                        <a:buFont typeface="Cambria" panose="02040503050406030204" pitchFamily="18" charset="0"/>
                        <a:buChar char="-"/>
                      </a:pPr>
                      <a:r>
                        <a:rPr lang="es-ES_tradnl" sz="900" dirty="0">
                          <a:effectLst/>
                        </a:rPr>
                        <a:t>Se envían Cápsulas grabadas donde los docentes y educadoras explican el PPT.</a:t>
                      </a:r>
                      <a:endParaRPr lang="en-US" sz="1200" dirty="0">
                        <a:effectLst/>
                      </a:endParaRPr>
                    </a:p>
                    <a:p>
                      <a:pPr marL="342900" lvl="0" indent="-342900" algn="just">
                        <a:spcAft>
                          <a:spcPts val="0"/>
                        </a:spcAft>
                        <a:buFont typeface="Cambria" panose="02040503050406030204" pitchFamily="18" charset="0"/>
                        <a:buChar char="-"/>
                      </a:pPr>
                      <a:r>
                        <a:rPr lang="es-ES_tradnl" sz="900" dirty="0">
                          <a:effectLst/>
                        </a:rPr>
                        <a:t>Se apoya con Programas Radiales y Podcast como complemento de lo</a:t>
                      </a:r>
                      <a:r>
                        <a:rPr lang="es-ES" sz="900" dirty="0">
                          <a:effectLst/>
                        </a:rPr>
                        <a:t> anterior.</a:t>
                      </a:r>
                      <a:endParaRPr lang="en-US" sz="1200" dirty="0">
                        <a:effectLst/>
                      </a:endParaRPr>
                    </a:p>
                    <a:p>
                      <a:pPr marL="342900" lvl="0" indent="-342900" algn="just">
                        <a:spcAft>
                          <a:spcPts val="0"/>
                        </a:spcAft>
                        <a:buFont typeface="Cambria" panose="02040503050406030204" pitchFamily="18" charset="0"/>
                        <a:buChar char="-"/>
                      </a:pPr>
                      <a:r>
                        <a:rPr lang="es-ES" sz="900" dirty="0">
                          <a:effectLst/>
                        </a:rPr>
                        <a:t>Se traza calendario de los procesos a incorporar (recursos descargables en web, zoom y por final intranet)</a:t>
                      </a:r>
                      <a:endParaRPr lang="en-US" sz="1200" dirty="0">
                        <a:effectLst/>
                      </a:endParaRPr>
                    </a:p>
                    <a:p>
                      <a:pPr marL="342900" lvl="0" indent="-342900" algn="just">
                        <a:spcAft>
                          <a:spcPts val="0"/>
                        </a:spcAft>
                        <a:buFont typeface="Cambria" panose="02040503050406030204" pitchFamily="18" charset="0"/>
                        <a:buChar char="-"/>
                      </a:pPr>
                      <a:r>
                        <a:rPr lang="es-ES_tradnl" sz="900" dirty="0">
                          <a:effectLst/>
                        </a:rPr>
                        <a:t>Equipo MACE apoya en temas propios con PPT, Podcast y grabaciones en radio Da Vinci.</a:t>
                      </a:r>
                      <a:endParaRPr lang="en-US" sz="1200" dirty="0">
                        <a:effectLst/>
                      </a:endParaRPr>
                    </a:p>
                    <a:p>
                      <a:pPr marL="75565" algn="just">
                        <a:spcAft>
                          <a:spcPts val="0"/>
                        </a:spcAft>
                      </a:pPr>
                      <a:r>
                        <a:rPr lang="es-ES_tradnl" sz="900" dirty="0">
                          <a:effectLst/>
                        </a:rPr>
                        <a:t> </a:t>
                      </a:r>
                      <a:endParaRPr lang="en-US" sz="1200" dirty="0">
                        <a:effectLst/>
                      </a:endParaRPr>
                    </a:p>
                    <a:p>
                      <a:pPr marL="75565" algn="just">
                        <a:spcAft>
                          <a:spcPts val="0"/>
                        </a:spcAft>
                      </a:pPr>
                      <a:r>
                        <a:rPr lang="es-ES_tradnl" sz="900" dirty="0">
                          <a:effectLst/>
                        </a:rPr>
                        <a:t>Nota: </a:t>
                      </a:r>
                      <a:endParaRPr lang="en-US" sz="1200" dirty="0">
                        <a:effectLst/>
                      </a:endParaRPr>
                    </a:p>
                    <a:p>
                      <a:pPr marL="342900" lvl="0" indent="-342900" algn="just">
                        <a:spcAft>
                          <a:spcPts val="0"/>
                        </a:spcAft>
                        <a:buFont typeface="Cambria" panose="02040503050406030204" pitchFamily="18" charset="0"/>
                        <a:buChar char="-"/>
                      </a:pPr>
                      <a:r>
                        <a:rPr lang="es-ES" sz="900" dirty="0">
                          <a:effectLst/>
                        </a:rPr>
                        <a:t>Se establecieron turnos docentes, con el objetivo que los estudiantes recibieran apoyo académico en casa.</a:t>
                      </a:r>
                      <a:endParaRPr lang="en-US" sz="1200" dirty="0">
                        <a:effectLst/>
                      </a:endParaRPr>
                    </a:p>
                    <a:p>
                      <a:pPr marL="342900" lvl="0" indent="-342900" algn="just">
                        <a:spcAft>
                          <a:spcPts val="0"/>
                        </a:spcAft>
                        <a:buFont typeface="Cambria" panose="02040503050406030204" pitchFamily="18" charset="0"/>
                        <a:buChar char="-"/>
                      </a:pPr>
                      <a:r>
                        <a:rPr lang="es-ES_tradnl" sz="900" dirty="0">
                          <a:effectLst/>
                        </a:rPr>
                        <a:t>Se definieron como ejes, el uso de los textos escolares y un PPT explicativo. Al respecto, hemos solicitado a todos los docentes y educadoras que los PPT tengan un máximo de 15 páginas para todos los niveles y asignaturas, con la finalidad de dar continuidad a los procesos educativos.</a:t>
                      </a:r>
                      <a:endParaRPr lang="en-US" sz="1200" dirty="0">
                        <a:effectLst/>
                      </a:endParaRPr>
                    </a:p>
                    <a:p>
                      <a:pPr marL="304165" algn="just">
                        <a:spcAft>
                          <a:spcPts val="0"/>
                        </a:spcAft>
                      </a:pPr>
                      <a:r>
                        <a:rPr lang="es-CL" sz="900" dirty="0">
                          <a:effectLst/>
                        </a:rPr>
                        <a:t> </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s-CL" sz="1100" dirty="0">
                          <a:effectLst/>
                        </a:rPr>
                        <a:t>5</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4009558293"/>
                  </a:ext>
                </a:extLst>
              </a:tr>
            </a:tbl>
          </a:graphicData>
        </a:graphic>
      </p:graphicFrame>
      <p:graphicFrame>
        <p:nvGraphicFramePr>
          <p:cNvPr id="23" name="Tabla 22"/>
          <p:cNvGraphicFramePr>
            <a:graphicFrameLocks noGrp="1"/>
          </p:cNvGraphicFramePr>
          <p:nvPr>
            <p:extLst>
              <p:ext uri="{D42A27DB-BD31-4B8C-83A1-F6EECF244321}">
                <p14:modId xmlns:p14="http://schemas.microsoft.com/office/powerpoint/2010/main" val="1696715389"/>
              </p:ext>
            </p:extLst>
          </p:nvPr>
        </p:nvGraphicFramePr>
        <p:xfrm>
          <a:off x="2596069" y="713468"/>
          <a:ext cx="4369997" cy="1097280"/>
        </p:xfrm>
        <a:graphic>
          <a:graphicData uri="http://schemas.openxmlformats.org/drawingml/2006/table">
            <a:tbl>
              <a:tblPr firstRow="1" firstCol="1" bandRow="1">
                <a:tableStyleId>{5C22544A-7EE6-4342-B048-85BDC9FD1C3A}</a:tableStyleId>
              </a:tblPr>
              <a:tblGrid>
                <a:gridCol w="693409">
                  <a:extLst>
                    <a:ext uri="{9D8B030D-6E8A-4147-A177-3AD203B41FA5}">
                      <a16:colId xmlns:a16="http://schemas.microsoft.com/office/drawing/2014/main" val="2581213827"/>
                    </a:ext>
                  </a:extLst>
                </a:gridCol>
                <a:gridCol w="3676588">
                  <a:extLst>
                    <a:ext uri="{9D8B030D-6E8A-4147-A177-3AD203B41FA5}">
                      <a16:colId xmlns:a16="http://schemas.microsoft.com/office/drawing/2014/main" val="3410001275"/>
                    </a:ext>
                  </a:extLst>
                </a:gridCol>
              </a:tblGrid>
              <a:tr h="586105">
                <a:tc>
                  <a:txBody>
                    <a:bodyPr/>
                    <a:lstStyle/>
                    <a:p>
                      <a:pPr marR="121285" algn="just">
                        <a:spcAft>
                          <a:spcPts val="0"/>
                        </a:spcAft>
                      </a:pPr>
                      <a:r>
                        <a:rPr lang="es-ES" sz="900" dirty="0" smtClean="0">
                          <a:solidFill>
                            <a:schemeClr val="tx1"/>
                          </a:solidFill>
                          <a:effectLst/>
                        </a:rPr>
                        <a:t>Desde el 17 </a:t>
                      </a:r>
                      <a:r>
                        <a:rPr lang="es-ES" sz="900" dirty="0">
                          <a:solidFill>
                            <a:schemeClr val="tx1"/>
                          </a:solidFill>
                          <a:effectLst/>
                        </a:rPr>
                        <a:t>al sábado 21 de marzo</a:t>
                      </a:r>
                      <a:endParaRPr lang="en-US" sz="1200" dirty="0">
                        <a:solidFill>
                          <a:schemeClr val="tx1"/>
                        </a:solidFill>
                        <a:effectLst/>
                      </a:endParaRPr>
                    </a:p>
                    <a:p>
                      <a:pPr marR="121285" algn="just">
                        <a:spcAft>
                          <a:spcPts val="0"/>
                        </a:spcAft>
                      </a:pPr>
                      <a:r>
                        <a:rPr lang="es-ES" sz="900" dirty="0">
                          <a:solidFill>
                            <a:schemeClr val="tx1"/>
                          </a:solidFill>
                          <a:effectLst/>
                        </a:rPr>
                        <a:t> </a:t>
                      </a:r>
                      <a:endParaRPr lang="en-US" sz="1200" dirty="0">
                        <a:solidFill>
                          <a:schemeClr val="tx1"/>
                        </a:solidFill>
                        <a:effectLst/>
                        <a:latin typeface="Cambria" panose="02040503050406030204" pitchFamily="18" charset="0"/>
                        <a:ea typeface="MS Mincho"/>
                        <a:cs typeface="Times New Roman" panose="02020603050405020304" pitchFamily="18" charset="0"/>
                      </a:endParaRPr>
                    </a:p>
                  </a:txBody>
                  <a:tcPr marL="68580" marR="68580" marT="0" marB="0">
                    <a:solidFill>
                      <a:schemeClr val="accent3">
                        <a:lumMod val="20000"/>
                        <a:lumOff val="80000"/>
                      </a:schemeClr>
                    </a:solidFill>
                  </a:tcPr>
                </a:tc>
                <a:tc>
                  <a:txBody>
                    <a:bodyPr/>
                    <a:lstStyle/>
                    <a:p>
                      <a:pPr algn="just">
                        <a:spcAft>
                          <a:spcPts val="0"/>
                        </a:spcAft>
                      </a:pPr>
                      <a:r>
                        <a:rPr lang="es-ES" sz="900" dirty="0" smtClean="0">
                          <a:solidFill>
                            <a:schemeClr val="tx1"/>
                          </a:solidFill>
                          <a:effectLst/>
                        </a:rPr>
                        <a:t>- Aplicación </a:t>
                      </a:r>
                      <a:r>
                        <a:rPr lang="es-ES" sz="900" dirty="0">
                          <a:solidFill>
                            <a:schemeClr val="tx1"/>
                          </a:solidFill>
                          <a:effectLst/>
                        </a:rPr>
                        <a:t>teletrabajo para todos los funcionarios del colegio, por medida de prevención sanitaria a causa del Covid19.</a:t>
                      </a:r>
                      <a:endParaRPr lang="en-US" sz="1200" dirty="0">
                        <a:solidFill>
                          <a:schemeClr val="tx1"/>
                        </a:solidFill>
                        <a:effectLst/>
                      </a:endParaRPr>
                    </a:p>
                    <a:p>
                      <a:pPr algn="just">
                        <a:spcAft>
                          <a:spcPts val="0"/>
                        </a:spcAft>
                      </a:pPr>
                      <a:r>
                        <a:rPr lang="es-ES" sz="900" dirty="0">
                          <a:solidFill>
                            <a:schemeClr val="tx1"/>
                          </a:solidFill>
                          <a:effectLst/>
                        </a:rPr>
                        <a:t> </a:t>
                      </a:r>
                      <a:endParaRPr lang="en-US" sz="1200" dirty="0">
                        <a:solidFill>
                          <a:schemeClr val="tx1"/>
                        </a:solidFill>
                        <a:effectLst/>
                      </a:endParaRPr>
                    </a:p>
                    <a:p>
                      <a:pPr marL="0" lvl="0" indent="0" algn="just" defTabSz="914400" rtl="0" eaLnBrk="1" latinLnBrk="0" hangingPunct="1">
                        <a:spcAft>
                          <a:spcPts val="0"/>
                        </a:spcAft>
                        <a:buFont typeface="Cambria" panose="02040503050406030204" pitchFamily="18" charset="0"/>
                        <a:buNone/>
                      </a:pPr>
                      <a:r>
                        <a:rPr lang="es-ES" sz="900" b="1" kern="1200" dirty="0" smtClean="0">
                          <a:solidFill>
                            <a:schemeClr val="tx1"/>
                          </a:solidFill>
                          <a:effectLst/>
                          <a:latin typeface="+mn-lt"/>
                          <a:ea typeface="+mn-ea"/>
                          <a:cs typeface="+mn-cs"/>
                        </a:rPr>
                        <a:t>- Se </a:t>
                      </a:r>
                      <a:r>
                        <a:rPr lang="es-ES" sz="900" b="1" kern="1200" dirty="0">
                          <a:solidFill>
                            <a:schemeClr val="tx1"/>
                          </a:solidFill>
                          <a:effectLst/>
                          <a:latin typeface="+mn-lt"/>
                          <a:ea typeface="+mn-ea"/>
                          <a:cs typeface="+mn-cs"/>
                        </a:rPr>
                        <a:t>capacitan a todos los docentes y educadoras para hacer transmisiones de </a:t>
                      </a:r>
                      <a:r>
                        <a:rPr lang="es-ES" sz="900" b="1" kern="1200" dirty="0" err="1">
                          <a:solidFill>
                            <a:schemeClr val="tx1"/>
                          </a:solidFill>
                          <a:effectLst/>
                          <a:latin typeface="+mn-lt"/>
                          <a:ea typeface="+mn-ea"/>
                          <a:cs typeface="+mn-cs"/>
                        </a:rPr>
                        <a:t>Streaming</a:t>
                      </a:r>
                      <a:r>
                        <a:rPr lang="es-ES" sz="900" b="1" kern="1200" dirty="0">
                          <a:solidFill>
                            <a:schemeClr val="tx1"/>
                          </a:solidFill>
                          <a:effectLst/>
                          <a:latin typeface="+mn-lt"/>
                          <a:ea typeface="+mn-ea"/>
                          <a:cs typeface="+mn-cs"/>
                        </a:rPr>
                        <a:t>, YouTube desde sus hogares a los estudiantes. / </a:t>
                      </a:r>
                      <a:r>
                        <a:rPr lang="es-ES" sz="900" b="1" kern="1200" dirty="0" err="1">
                          <a:solidFill>
                            <a:schemeClr val="tx1"/>
                          </a:solidFill>
                          <a:effectLst/>
                          <a:latin typeface="+mn-lt"/>
                          <a:ea typeface="+mn-ea"/>
                          <a:cs typeface="+mn-cs"/>
                        </a:rPr>
                        <a:t>Streaming</a:t>
                      </a:r>
                      <a:r>
                        <a:rPr lang="es-ES" sz="900" b="1" kern="1200" dirty="0">
                          <a:solidFill>
                            <a:schemeClr val="tx1"/>
                          </a:solidFill>
                          <a:effectLst/>
                          <a:latin typeface="+mn-lt"/>
                          <a:ea typeface="+mn-ea"/>
                          <a:cs typeface="+mn-cs"/>
                        </a:rPr>
                        <a:t> de </a:t>
                      </a:r>
                      <a:r>
                        <a:rPr lang="es-ES" sz="900" b="1" kern="1200" dirty="0" err="1">
                          <a:solidFill>
                            <a:schemeClr val="tx1"/>
                          </a:solidFill>
                          <a:effectLst/>
                          <a:latin typeface="+mn-lt"/>
                          <a:ea typeface="+mn-ea"/>
                          <a:cs typeface="+mn-cs"/>
                        </a:rPr>
                        <a:t>youtube</a:t>
                      </a:r>
                      <a:r>
                        <a:rPr lang="es-ES" sz="900" b="1" kern="1200" dirty="0">
                          <a:solidFill>
                            <a:schemeClr val="tx1"/>
                          </a:solidFill>
                          <a:effectLst/>
                          <a:latin typeface="+mn-lt"/>
                          <a:ea typeface="+mn-ea"/>
                          <a:cs typeface="+mn-cs"/>
                        </a:rPr>
                        <a:t>. Todas las grabaciones quedan registrados en la página Web.</a:t>
                      </a:r>
                      <a:endParaRPr lang="en-US" sz="900" b="1" kern="1200" dirty="0">
                        <a:solidFill>
                          <a:schemeClr val="tx1"/>
                        </a:solidFill>
                        <a:effectLst/>
                        <a:latin typeface="+mn-lt"/>
                        <a:ea typeface="+mn-ea"/>
                        <a:cs typeface="+mn-cs"/>
                      </a:endParaRPr>
                    </a:p>
                    <a:p>
                      <a:pPr marL="304165" algn="just">
                        <a:spcAft>
                          <a:spcPts val="0"/>
                        </a:spcAft>
                      </a:pPr>
                      <a:r>
                        <a:rPr lang="es-ES" sz="900" dirty="0">
                          <a:solidFill>
                            <a:schemeClr val="tx1"/>
                          </a:solidFill>
                          <a:effectLst/>
                        </a:rPr>
                        <a:t> </a:t>
                      </a:r>
                      <a:endParaRPr lang="en-US" sz="1200" dirty="0">
                        <a:solidFill>
                          <a:schemeClr val="tx1"/>
                        </a:solidFill>
                        <a:effectLst/>
                        <a:latin typeface="Cambria" panose="02040503050406030204" pitchFamily="18" charset="0"/>
                        <a:ea typeface="MS Mincho"/>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1992756765"/>
                  </a:ext>
                </a:extLst>
              </a:tr>
            </a:tbl>
          </a:graphicData>
        </a:graphic>
      </p:graphicFrame>
    </p:spTree>
    <p:extLst>
      <p:ext uri="{BB962C8B-B14F-4D97-AF65-F5344CB8AC3E}">
        <p14:creationId xmlns:p14="http://schemas.microsoft.com/office/powerpoint/2010/main" val="4256807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7"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ector recto 8"/>
          <p:cNvCxnSpPr/>
          <p:nvPr/>
        </p:nvCxnSpPr>
        <p:spPr>
          <a:xfrm flipV="1">
            <a:off x="954320" y="1105593"/>
            <a:ext cx="8189680" cy="16625"/>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CuadroTexto 10"/>
          <p:cNvSpPr txBox="1"/>
          <p:nvPr/>
        </p:nvSpPr>
        <p:spPr>
          <a:xfrm>
            <a:off x="221109" y="124109"/>
            <a:ext cx="2177934" cy="369332"/>
          </a:xfrm>
          <a:prstGeom prst="rect">
            <a:avLst/>
          </a:prstGeom>
          <a:noFill/>
          <a:ln>
            <a:solidFill>
              <a:schemeClr val="tx1"/>
            </a:solidFill>
          </a:ln>
        </p:spPr>
        <p:txBody>
          <a:bodyPr wrap="square" rtlCol="0">
            <a:spAutoFit/>
          </a:bodyPr>
          <a:lstStyle/>
          <a:p>
            <a:pPr algn="ctr"/>
            <a:r>
              <a:rPr lang="es-CL" dirty="0" smtClean="0"/>
              <a:t>23 AL 27 DE MARZO</a:t>
            </a:r>
            <a:endParaRPr lang="en-US" dirty="0"/>
          </a:p>
        </p:txBody>
      </p:sp>
      <p:sp>
        <p:nvSpPr>
          <p:cNvPr id="13" name="Triángulo isósceles 12"/>
          <p:cNvSpPr/>
          <p:nvPr/>
        </p:nvSpPr>
        <p:spPr>
          <a:xfrm>
            <a:off x="821315" y="708790"/>
            <a:ext cx="731521" cy="472260"/>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700" b="1" dirty="0" smtClean="0">
                <a:solidFill>
                  <a:schemeClr val="tx1"/>
                </a:solidFill>
              </a:rPr>
              <a:t>5 DIAS</a:t>
            </a:r>
            <a:endParaRPr lang="en-US" sz="700" b="1" dirty="0">
              <a:solidFill>
                <a:schemeClr val="tx1"/>
              </a:solidFill>
            </a:endParaRPr>
          </a:p>
        </p:txBody>
      </p:sp>
      <p:sp>
        <p:nvSpPr>
          <p:cNvPr id="17" name="CuadroTexto 16"/>
          <p:cNvSpPr txBox="1"/>
          <p:nvPr/>
        </p:nvSpPr>
        <p:spPr>
          <a:xfrm>
            <a:off x="6752423" y="62459"/>
            <a:ext cx="2177934" cy="646331"/>
          </a:xfrm>
          <a:prstGeom prst="rect">
            <a:avLst/>
          </a:prstGeom>
          <a:noFill/>
          <a:ln>
            <a:solidFill>
              <a:schemeClr val="tx1"/>
            </a:solidFill>
          </a:ln>
        </p:spPr>
        <p:txBody>
          <a:bodyPr wrap="square" rtlCol="0">
            <a:spAutoFit/>
          </a:bodyPr>
          <a:lstStyle/>
          <a:p>
            <a:pPr algn="ctr"/>
            <a:r>
              <a:rPr lang="es-CL" dirty="0" smtClean="0"/>
              <a:t>30 DE MARZO AL 3 DE ABRIL</a:t>
            </a:r>
            <a:endParaRPr lang="en-US" dirty="0"/>
          </a:p>
        </p:txBody>
      </p:sp>
      <p:sp>
        <p:nvSpPr>
          <p:cNvPr id="18" name="Triángulo isósceles 17"/>
          <p:cNvSpPr/>
          <p:nvPr/>
        </p:nvSpPr>
        <p:spPr>
          <a:xfrm>
            <a:off x="7542412" y="708790"/>
            <a:ext cx="731521" cy="472260"/>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700" b="1" dirty="0" smtClean="0">
                <a:solidFill>
                  <a:schemeClr val="tx1"/>
                </a:solidFill>
              </a:rPr>
              <a:t>5 DIAS</a:t>
            </a:r>
            <a:endParaRPr lang="en-US" sz="700" b="1" dirty="0">
              <a:solidFill>
                <a:schemeClr val="tx1"/>
              </a:solidFill>
            </a:endParaRPr>
          </a:p>
        </p:txBody>
      </p:sp>
      <p:graphicFrame>
        <p:nvGraphicFramePr>
          <p:cNvPr id="20" name="Tabla 19"/>
          <p:cNvGraphicFramePr>
            <a:graphicFrameLocks noGrp="1"/>
          </p:cNvGraphicFramePr>
          <p:nvPr>
            <p:extLst>
              <p:ext uri="{D42A27DB-BD31-4B8C-83A1-F6EECF244321}">
                <p14:modId xmlns:p14="http://schemas.microsoft.com/office/powerpoint/2010/main" val="1758370921"/>
              </p:ext>
            </p:extLst>
          </p:nvPr>
        </p:nvGraphicFramePr>
        <p:xfrm>
          <a:off x="104731" y="1279748"/>
          <a:ext cx="3933565" cy="4602480"/>
        </p:xfrm>
        <a:graphic>
          <a:graphicData uri="http://schemas.openxmlformats.org/drawingml/2006/table">
            <a:tbl>
              <a:tblPr firstRow="1" firstCol="1" bandRow="1">
                <a:tableStyleId>{5C22544A-7EE6-4342-B048-85BDC9FD1C3A}</a:tableStyleId>
              </a:tblPr>
              <a:tblGrid>
                <a:gridCol w="3564902">
                  <a:extLst>
                    <a:ext uri="{9D8B030D-6E8A-4147-A177-3AD203B41FA5}">
                      <a16:colId xmlns:a16="http://schemas.microsoft.com/office/drawing/2014/main" val="4187484374"/>
                    </a:ext>
                  </a:extLst>
                </a:gridCol>
                <a:gridCol w="368663">
                  <a:extLst>
                    <a:ext uri="{9D8B030D-6E8A-4147-A177-3AD203B41FA5}">
                      <a16:colId xmlns:a16="http://schemas.microsoft.com/office/drawing/2014/main" val="3838081387"/>
                    </a:ext>
                  </a:extLst>
                </a:gridCol>
              </a:tblGrid>
              <a:tr h="222250">
                <a:tc>
                  <a:txBody>
                    <a:bodyPr/>
                    <a:lstStyle/>
                    <a:p>
                      <a:pPr marR="121285" algn="just">
                        <a:spcAft>
                          <a:spcPts val="0"/>
                        </a:spcAft>
                      </a:pPr>
                      <a:r>
                        <a:rPr lang="es-CL" sz="1100" dirty="0">
                          <a:effectLst/>
                        </a:rPr>
                        <a:t>Modalidad/Instrumentos</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s-CL" sz="800">
                          <a:effectLst/>
                        </a:rPr>
                        <a:t>Tiempo (días)</a:t>
                      </a:r>
                      <a:endParaRPr lang="en-US" sz="120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2136302869"/>
                  </a:ext>
                </a:extLst>
              </a:tr>
              <a:tr h="331470">
                <a:tc>
                  <a:txBody>
                    <a:bodyPr/>
                    <a:lstStyle/>
                    <a:p>
                      <a:pPr marR="121285" algn="just">
                        <a:spcAft>
                          <a:spcPts val="0"/>
                        </a:spcAft>
                      </a:pPr>
                      <a:r>
                        <a:rPr lang="es-CL" sz="900" dirty="0">
                          <a:effectLst/>
                        </a:rPr>
                        <a:t>Se da inicio a Da Vinci en Red y s</a:t>
                      </a:r>
                      <a:r>
                        <a:rPr lang="es-ES" sz="900" dirty="0">
                          <a:effectLst/>
                        </a:rPr>
                        <a:t>e trabaja con las siguientes herramientas, de acuerdo a los niveles:</a:t>
                      </a:r>
                      <a:endParaRPr lang="en-US" sz="1200" dirty="0">
                        <a:effectLst/>
                      </a:endParaRPr>
                    </a:p>
                    <a:p>
                      <a:pPr marR="121285" algn="just">
                        <a:spcAft>
                          <a:spcPts val="0"/>
                        </a:spcAft>
                      </a:pPr>
                      <a:r>
                        <a:rPr lang="es-ES" sz="900" dirty="0">
                          <a:effectLst/>
                        </a:rPr>
                        <a:t> </a:t>
                      </a:r>
                      <a:endParaRPr lang="en-US" sz="1200" dirty="0">
                        <a:effectLst/>
                      </a:endParaRPr>
                    </a:p>
                    <a:p>
                      <a:pPr marR="121285" algn="just">
                        <a:spcAft>
                          <a:spcPts val="0"/>
                        </a:spcAft>
                      </a:pPr>
                      <a:r>
                        <a:rPr lang="es-ES" sz="900" dirty="0">
                          <a:effectLst/>
                        </a:rPr>
                        <a:t>- E. Media trabaja con:</a:t>
                      </a:r>
                      <a:endParaRPr lang="en-US" sz="1200" dirty="0">
                        <a:effectLst/>
                      </a:endParaRPr>
                    </a:p>
                    <a:p>
                      <a:pPr marL="742950" marR="121285" lvl="1" indent="-285750" algn="just">
                        <a:spcAft>
                          <a:spcPts val="0"/>
                        </a:spcAft>
                        <a:buFont typeface="Courier New" panose="02070309020205020404" pitchFamily="49" charset="0"/>
                        <a:buChar char="o"/>
                      </a:pPr>
                      <a:r>
                        <a:rPr lang="es-ES_tradnl" sz="900" dirty="0" err="1">
                          <a:effectLst/>
                        </a:rPr>
                        <a:t>Streaming</a:t>
                      </a:r>
                      <a:r>
                        <a:rPr lang="es-ES_tradnl" sz="900" dirty="0">
                          <a:effectLst/>
                        </a:rPr>
                        <a:t> en YouTube, Video Cápsulas, manteniendo los ejes que son los textos y los PPT. </a:t>
                      </a:r>
                      <a:endParaRPr lang="en-US" sz="1200" dirty="0">
                        <a:effectLst/>
                      </a:endParaRPr>
                    </a:p>
                    <a:p>
                      <a:pPr marL="355600" marR="121285" algn="just">
                        <a:spcAft>
                          <a:spcPts val="0"/>
                        </a:spcAft>
                      </a:pPr>
                      <a:r>
                        <a:rPr lang="es-ES_tradnl" sz="900" dirty="0">
                          <a:effectLst/>
                        </a:rPr>
                        <a:t> </a:t>
                      </a:r>
                      <a:endParaRPr lang="en-US" sz="1200" dirty="0">
                        <a:effectLst/>
                      </a:endParaRPr>
                    </a:p>
                    <a:p>
                      <a:pPr marR="121285" algn="just">
                        <a:spcAft>
                          <a:spcPts val="0"/>
                        </a:spcAft>
                      </a:pPr>
                      <a:r>
                        <a:rPr lang="es-ES" sz="900" dirty="0">
                          <a:effectLst/>
                        </a:rPr>
                        <a:t>- E. Básica trabaja con:</a:t>
                      </a:r>
                      <a:endParaRPr lang="en-US" sz="1200" dirty="0">
                        <a:effectLst/>
                      </a:endParaRPr>
                    </a:p>
                    <a:p>
                      <a:pPr marL="742950" marR="121285" lvl="1" indent="-285750" algn="just">
                        <a:spcAft>
                          <a:spcPts val="0"/>
                        </a:spcAft>
                        <a:buFont typeface="Courier New" panose="02070309020205020404" pitchFamily="49" charset="0"/>
                        <a:buChar char="o"/>
                      </a:pPr>
                      <a:r>
                        <a:rPr lang="es-ES_tradnl" sz="900" dirty="0">
                          <a:effectLst/>
                        </a:rPr>
                        <a:t>Video Cápsulas, Podcast y grabaciones explicativas, manteniendo los ejes que son los textos y los PPT.</a:t>
                      </a:r>
                      <a:endParaRPr lang="en-US" sz="1200" dirty="0">
                        <a:effectLst/>
                      </a:endParaRPr>
                    </a:p>
                    <a:p>
                      <a:pPr marL="355600" marR="121285" algn="just">
                        <a:spcAft>
                          <a:spcPts val="0"/>
                        </a:spcAft>
                      </a:pPr>
                      <a:r>
                        <a:rPr lang="es-ES_tradnl" sz="900" dirty="0">
                          <a:effectLst/>
                        </a:rPr>
                        <a:t> </a:t>
                      </a:r>
                      <a:endParaRPr lang="en-US" sz="1200" dirty="0">
                        <a:effectLst/>
                      </a:endParaRPr>
                    </a:p>
                    <a:p>
                      <a:pPr marR="121285" algn="just">
                        <a:spcAft>
                          <a:spcPts val="0"/>
                        </a:spcAft>
                      </a:pPr>
                      <a:r>
                        <a:rPr lang="es-ES" sz="900" dirty="0">
                          <a:effectLst/>
                        </a:rPr>
                        <a:t>- Jardín Infantil trabaja con:</a:t>
                      </a:r>
                      <a:endParaRPr lang="en-US" sz="1200" dirty="0">
                        <a:effectLst/>
                      </a:endParaRPr>
                    </a:p>
                    <a:p>
                      <a:pPr marL="742950" marR="121285" lvl="1" indent="-285750" algn="just">
                        <a:spcAft>
                          <a:spcPts val="0"/>
                        </a:spcAft>
                        <a:buFont typeface="Courier New" panose="02070309020205020404" pitchFamily="49" charset="0"/>
                        <a:buChar char="o"/>
                      </a:pPr>
                      <a:r>
                        <a:rPr lang="es-ES" sz="900" dirty="0">
                          <a:effectLst/>
                        </a:rPr>
                        <a:t>Video Cápsulas, Podcast y grabaciones explicativas, manteniendo los ejes que son los textos y los PPT. </a:t>
                      </a:r>
                      <a:endParaRPr lang="en-US" sz="1200" dirty="0">
                        <a:effectLst/>
                      </a:endParaRPr>
                    </a:p>
                    <a:p>
                      <a:pPr marL="355600" marR="121285" algn="just">
                        <a:spcAft>
                          <a:spcPts val="0"/>
                        </a:spcAft>
                      </a:pPr>
                      <a:r>
                        <a:rPr lang="es-ES" sz="900" dirty="0">
                          <a:effectLst/>
                        </a:rPr>
                        <a:t> </a:t>
                      </a:r>
                      <a:endParaRPr lang="en-US" sz="1200" dirty="0">
                        <a:effectLst/>
                      </a:endParaRPr>
                    </a:p>
                    <a:p>
                      <a:pPr marL="75565" algn="just">
                        <a:spcAft>
                          <a:spcPts val="0"/>
                        </a:spcAft>
                      </a:pPr>
                      <a:r>
                        <a:rPr lang="es-ES_tradnl" sz="900" dirty="0">
                          <a:effectLst/>
                        </a:rPr>
                        <a:t>Nota:</a:t>
                      </a:r>
                      <a:endParaRPr lang="en-US" sz="1200" dirty="0">
                        <a:effectLst/>
                      </a:endParaRPr>
                    </a:p>
                    <a:p>
                      <a:pPr marL="294005" marR="121285" algn="just">
                        <a:spcAft>
                          <a:spcPts val="0"/>
                        </a:spcAft>
                      </a:pPr>
                      <a:r>
                        <a:rPr lang="es-ES" sz="900" dirty="0">
                          <a:effectLst/>
                        </a:rPr>
                        <a:t>- MACE inicia el apoyo transversal. El equipo de  Inspectoría contacta a los apoderados para conocer inquietudes las que luego son canalizadas. El Equipo Sicopedagógico realiza levantamiento de los casos críticos, especiales, con problemas para apoyo en contingencia. Además, inicia proceso de apoyo emocional a docentes.</a:t>
                      </a:r>
                      <a:endParaRPr lang="en-US" sz="1200" dirty="0">
                        <a:effectLst/>
                      </a:endParaRPr>
                    </a:p>
                    <a:p>
                      <a:pPr marL="294005" marR="121285" algn="just">
                        <a:spcAft>
                          <a:spcPts val="0"/>
                        </a:spcAft>
                      </a:pPr>
                      <a:r>
                        <a:rPr lang="es-ES" sz="900" dirty="0">
                          <a:effectLst/>
                        </a:rPr>
                        <a:t>- Además, el equipo, entrega apoyo en cápsulas, y grabaciones de programas Podcast para todos los niveles con recomendaciones </a:t>
                      </a:r>
                      <a:r>
                        <a:rPr lang="es-ES" sz="900" dirty="0" err="1">
                          <a:effectLst/>
                        </a:rPr>
                        <a:t>psicoemocionales</a:t>
                      </a:r>
                      <a:r>
                        <a:rPr lang="es-ES" sz="900" dirty="0">
                          <a:effectLst/>
                        </a:rPr>
                        <a:t> y psicopedagógicas para afrontar la emergencia en casa. El  registro se encuentra en la página Web del colegio, y además,  fue dado a conocer en vivo a través de la radio Da Vinci, a los apoderados durante estos días.</a:t>
                      </a:r>
                      <a:endParaRPr lang="en-US" sz="1200" dirty="0">
                        <a:effectLst/>
                      </a:endParaRPr>
                    </a:p>
                    <a:p>
                      <a:pPr marR="121285" algn="just">
                        <a:spcAft>
                          <a:spcPts val="0"/>
                        </a:spcAft>
                      </a:pPr>
                      <a:r>
                        <a:rPr lang="es-ES" sz="900" dirty="0">
                          <a:effectLst/>
                        </a:rPr>
                        <a:t> </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s-CL" sz="1100" dirty="0">
                          <a:effectLst/>
                        </a:rPr>
                        <a:t>5</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2255657269"/>
                  </a:ext>
                </a:extLst>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2786867468"/>
              </p:ext>
            </p:extLst>
          </p:nvPr>
        </p:nvGraphicFramePr>
        <p:xfrm>
          <a:off x="4360847" y="1347451"/>
          <a:ext cx="4783153" cy="5029200"/>
        </p:xfrm>
        <a:graphic>
          <a:graphicData uri="http://schemas.openxmlformats.org/drawingml/2006/table">
            <a:tbl>
              <a:tblPr firstRow="1" firstCol="1" bandRow="1">
                <a:tableStyleId>{5C22544A-7EE6-4342-B048-85BDC9FD1C3A}</a:tableStyleId>
              </a:tblPr>
              <a:tblGrid>
                <a:gridCol w="4334864">
                  <a:extLst>
                    <a:ext uri="{9D8B030D-6E8A-4147-A177-3AD203B41FA5}">
                      <a16:colId xmlns:a16="http://schemas.microsoft.com/office/drawing/2014/main" val="3868292159"/>
                    </a:ext>
                  </a:extLst>
                </a:gridCol>
                <a:gridCol w="448289">
                  <a:extLst>
                    <a:ext uri="{9D8B030D-6E8A-4147-A177-3AD203B41FA5}">
                      <a16:colId xmlns:a16="http://schemas.microsoft.com/office/drawing/2014/main" val="403634460"/>
                    </a:ext>
                  </a:extLst>
                </a:gridCol>
              </a:tblGrid>
              <a:tr h="222250">
                <a:tc>
                  <a:txBody>
                    <a:bodyPr/>
                    <a:lstStyle/>
                    <a:p>
                      <a:pPr marR="121285" algn="just">
                        <a:spcAft>
                          <a:spcPts val="0"/>
                        </a:spcAft>
                      </a:pPr>
                      <a:r>
                        <a:rPr lang="es-CL" sz="1100">
                          <a:effectLst/>
                        </a:rPr>
                        <a:t>Modalidad/Instrumentos</a:t>
                      </a:r>
                      <a:endParaRPr lang="en-US" sz="120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s-CL" sz="800">
                          <a:effectLst/>
                        </a:rPr>
                        <a:t>Tiempo (días)</a:t>
                      </a:r>
                      <a:endParaRPr lang="en-US" sz="120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3989105204"/>
                  </a:ext>
                </a:extLst>
              </a:tr>
              <a:tr h="331470">
                <a:tc>
                  <a:txBody>
                    <a:bodyPr/>
                    <a:lstStyle/>
                    <a:p>
                      <a:pPr marR="17780" algn="just">
                        <a:spcAft>
                          <a:spcPts val="0"/>
                        </a:spcAft>
                      </a:pPr>
                      <a:r>
                        <a:rPr lang="es-CL" sz="900" dirty="0">
                          <a:effectLst/>
                        </a:rPr>
                        <a:t>A partir de esta fecha,  s</a:t>
                      </a:r>
                      <a:r>
                        <a:rPr lang="es-ES" sz="900" dirty="0">
                          <a:effectLst/>
                        </a:rPr>
                        <a:t>e activa la Plataforma ZOOM empresa, (clases en </a:t>
                      </a:r>
                      <a:r>
                        <a:rPr lang="es-ES" sz="900" dirty="0" err="1">
                          <a:effectLst/>
                        </a:rPr>
                        <a:t>Streaming</a:t>
                      </a:r>
                      <a:r>
                        <a:rPr lang="es-ES" sz="900" dirty="0">
                          <a:effectLst/>
                        </a:rPr>
                        <a:t> con canales de transmisión </a:t>
                      </a:r>
                      <a:r>
                        <a:rPr lang="es-ES_tradnl" sz="900" dirty="0">
                          <a:effectLst/>
                        </a:rPr>
                        <a:t>en tiempo real docentes-estudiantes), lo cual se convierte en la principal herramienta de Da Vinci en Red. </a:t>
                      </a:r>
                      <a:r>
                        <a:rPr lang="es-CL" sz="900" dirty="0">
                          <a:effectLst/>
                        </a:rPr>
                        <a:t>S</a:t>
                      </a:r>
                      <a:r>
                        <a:rPr lang="es-ES" sz="900" dirty="0">
                          <a:effectLst/>
                        </a:rPr>
                        <a:t>e trabaja con las siguientes herramientas, de acuerdo a los niveles:</a:t>
                      </a:r>
                      <a:endParaRPr lang="en-US" sz="1200" dirty="0">
                        <a:effectLst/>
                      </a:endParaRPr>
                    </a:p>
                    <a:p>
                      <a:pPr marR="17780" algn="just">
                        <a:spcAft>
                          <a:spcPts val="0"/>
                        </a:spcAft>
                      </a:pPr>
                      <a:r>
                        <a:rPr lang="es-ES" sz="900" dirty="0">
                          <a:effectLst/>
                        </a:rPr>
                        <a:t> </a:t>
                      </a:r>
                      <a:endParaRPr lang="en-US" sz="1200" dirty="0">
                        <a:effectLst/>
                      </a:endParaRPr>
                    </a:p>
                    <a:p>
                      <a:pPr marL="342900" marR="121285" lvl="0" indent="-342900" algn="just">
                        <a:spcAft>
                          <a:spcPts val="0"/>
                        </a:spcAft>
                        <a:buFont typeface="Cambria" panose="02040503050406030204" pitchFamily="18" charset="0"/>
                        <a:buChar char="-"/>
                      </a:pPr>
                      <a:r>
                        <a:rPr lang="es-ES" sz="900" dirty="0">
                          <a:effectLst/>
                        </a:rPr>
                        <a:t>E. Media (desde 7mo a 4to Medio) trabaja con:</a:t>
                      </a:r>
                      <a:endParaRPr lang="en-US" sz="1200" dirty="0">
                        <a:effectLst/>
                      </a:endParaRPr>
                    </a:p>
                    <a:p>
                      <a:pPr marL="85725" marR="121285" algn="just">
                        <a:spcAft>
                          <a:spcPts val="0"/>
                        </a:spcAft>
                      </a:pPr>
                      <a:r>
                        <a:rPr lang="es-ES_tradnl" sz="900" dirty="0">
                          <a:effectLst/>
                        </a:rPr>
                        <a:t> </a:t>
                      </a:r>
                      <a:endParaRPr lang="en-US" sz="1200" dirty="0">
                        <a:effectLst/>
                      </a:endParaRPr>
                    </a:p>
                    <a:p>
                      <a:pPr marL="742950" marR="121285" lvl="1" indent="-285750" algn="just">
                        <a:spcAft>
                          <a:spcPts val="0"/>
                        </a:spcAft>
                        <a:buFont typeface="Courier New" panose="02070309020205020404" pitchFamily="49" charset="0"/>
                        <a:buChar char="o"/>
                      </a:pPr>
                      <a:r>
                        <a:rPr lang="es-ES" sz="900" dirty="0">
                          <a:effectLst/>
                        </a:rPr>
                        <a:t>   Clases a través de </a:t>
                      </a:r>
                      <a:r>
                        <a:rPr lang="es-ES_tradnl" sz="900" dirty="0" err="1">
                          <a:effectLst/>
                        </a:rPr>
                        <a:t>Streaming</a:t>
                      </a:r>
                      <a:r>
                        <a:rPr lang="es-ES_tradnl" sz="900" dirty="0">
                          <a:effectLst/>
                        </a:rPr>
                        <a:t> en Zoom empresa, Video Cápsulas, manteniendo los ejes que son los textos y los PPT / Las clases quedan registradas en la página Web.</a:t>
                      </a:r>
                      <a:endParaRPr lang="en-US" sz="1200" dirty="0">
                        <a:effectLst/>
                      </a:endParaRPr>
                    </a:p>
                    <a:p>
                      <a:pPr marL="265430" marR="121285" algn="just">
                        <a:spcAft>
                          <a:spcPts val="0"/>
                        </a:spcAft>
                      </a:pPr>
                      <a:r>
                        <a:rPr lang="es-ES_tradnl" sz="900" dirty="0">
                          <a:effectLst/>
                        </a:rPr>
                        <a:t> </a:t>
                      </a:r>
                      <a:endParaRPr lang="en-US" sz="1200" dirty="0">
                        <a:effectLst/>
                      </a:endParaRPr>
                    </a:p>
                    <a:p>
                      <a:pPr marR="121285" algn="just">
                        <a:spcAft>
                          <a:spcPts val="0"/>
                        </a:spcAft>
                      </a:pPr>
                      <a:r>
                        <a:rPr lang="es-ES" sz="900" dirty="0">
                          <a:effectLst/>
                        </a:rPr>
                        <a:t>- E. Básica trabaja con:</a:t>
                      </a:r>
                      <a:endParaRPr lang="en-US" sz="1200" dirty="0">
                        <a:effectLst/>
                      </a:endParaRPr>
                    </a:p>
                    <a:p>
                      <a:pPr marL="342900" marR="121285" lvl="0" indent="-342900" algn="just">
                        <a:spcAft>
                          <a:spcPts val="0"/>
                        </a:spcAft>
                        <a:buFont typeface="Courier New" panose="02070309020205020404" pitchFamily="49" charset="0"/>
                        <a:buChar char="o"/>
                      </a:pPr>
                      <a:r>
                        <a:rPr lang="es-ES" sz="900" dirty="0">
                          <a:effectLst/>
                        </a:rPr>
                        <a:t>Las clases se continúan realizando a través de </a:t>
                      </a:r>
                      <a:r>
                        <a:rPr lang="es-ES" sz="900" dirty="0" err="1">
                          <a:effectLst/>
                        </a:rPr>
                        <a:t>Streaming</a:t>
                      </a:r>
                      <a:r>
                        <a:rPr lang="es-ES" sz="900" dirty="0">
                          <a:effectLst/>
                        </a:rPr>
                        <a:t> por </a:t>
                      </a:r>
                      <a:r>
                        <a:rPr lang="es-ES" sz="900" dirty="0" err="1">
                          <a:effectLst/>
                        </a:rPr>
                        <a:t>Youtube</a:t>
                      </a:r>
                      <a:r>
                        <a:rPr lang="es-ES" sz="900" dirty="0">
                          <a:effectLst/>
                        </a:rPr>
                        <a:t> con los docentes de enseñanza básica en Lenguaje y Matemáticas.</a:t>
                      </a:r>
                      <a:endParaRPr lang="en-US" sz="1200" dirty="0">
                        <a:effectLst/>
                      </a:endParaRPr>
                    </a:p>
                    <a:p>
                      <a:pPr marL="742950" marR="121285" lvl="1" indent="-285750" algn="just">
                        <a:spcAft>
                          <a:spcPts val="0"/>
                        </a:spcAft>
                        <a:buFont typeface="Courier New" panose="02070309020205020404" pitchFamily="49" charset="0"/>
                        <a:buChar char="o"/>
                      </a:pPr>
                      <a:r>
                        <a:rPr lang="es-ES_tradnl" sz="900" dirty="0">
                          <a:effectLst/>
                        </a:rPr>
                        <a:t>Video Cápsulas, Podcast y grabaciones explicativas, manteniendo los ejes que son los textos y los PPT.</a:t>
                      </a:r>
                      <a:endParaRPr lang="en-US" sz="1200" dirty="0">
                        <a:effectLst/>
                      </a:endParaRPr>
                    </a:p>
                    <a:p>
                      <a:pPr marL="228600" marR="121285" algn="just">
                        <a:spcAft>
                          <a:spcPts val="0"/>
                        </a:spcAft>
                      </a:pPr>
                      <a:r>
                        <a:rPr lang="es-ES_tradnl" sz="900" dirty="0">
                          <a:effectLst/>
                        </a:rPr>
                        <a:t> </a:t>
                      </a:r>
                      <a:endParaRPr lang="en-US" sz="1200" dirty="0">
                        <a:effectLst/>
                      </a:endParaRPr>
                    </a:p>
                    <a:p>
                      <a:pPr marR="121285" algn="just">
                        <a:spcAft>
                          <a:spcPts val="0"/>
                        </a:spcAft>
                      </a:pPr>
                      <a:r>
                        <a:rPr lang="es-ES_tradnl" sz="900" dirty="0">
                          <a:effectLst/>
                        </a:rPr>
                        <a:t> </a:t>
                      </a:r>
                      <a:r>
                        <a:rPr lang="es-ES" sz="900" dirty="0">
                          <a:effectLst/>
                        </a:rPr>
                        <a:t>- Jardín Infantil trabaja con:</a:t>
                      </a:r>
                      <a:endParaRPr lang="en-US" sz="1200" dirty="0">
                        <a:effectLst/>
                      </a:endParaRPr>
                    </a:p>
                    <a:p>
                      <a:pPr marL="742950" marR="121285" lvl="1" indent="-285750" algn="just">
                        <a:spcAft>
                          <a:spcPts val="0"/>
                        </a:spcAft>
                        <a:buFont typeface="Courier New" panose="02070309020205020404" pitchFamily="49" charset="0"/>
                        <a:buChar char="o"/>
                      </a:pPr>
                      <a:r>
                        <a:rPr lang="es-ES" sz="900" dirty="0">
                          <a:effectLst/>
                        </a:rPr>
                        <a:t>Video Cápsulas, Podcast y grabaciones explicativas, manteniendo los ejes que son los textos y los PPT. </a:t>
                      </a:r>
                      <a:endParaRPr lang="en-US" sz="1200" dirty="0">
                        <a:effectLst/>
                      </a:endParaRPr>
                    </a:p>
                    <a:p>
                      <a:pPr marL="473710" marR="121285" algn="just">
                        <a:spcAft>
                          <a:spcPts val="0"/>
                        </a:spcAft>
                      </a:pPr>
                      <a:r>
                        <a:rPr lang="es-ES" sz="900" dirty="0">
                          <a:effectLst/>
                        </a:rPr>
                        <a:t> </a:t>
                      </a:r>
                      <a:endParaRPr lang="en-US" sz="1200" dirty="0">
                        <a:effectLst/>
                      </a:endParaRPr>
                    </a:p>
                    <a:p>
                      <a:pPr marR="121285" algn="just">
                        <a:spcAft>
                          <a:spcPts val="0"/>
                        </a:spcAft>
                      </a:pPr>
                      <a:r>
                        <a:rPr lang="es-ES_tradnl" sz="900" dirty="0">
                          <a:effectLst/>
                        </a:rPr>
                        <a:t>Nota: </a:t>
                      </a:r>
                      <a:endParaRPr lang="en-US" sz="1200" dirty="0">
                        <a:effectLst/>
                      </a:endParaRPr>
                    </a:p>
                    <a:p>
                      <a:pPr marL="342900" marR="121285" lvl="0" indent="-342900" algn="just">
                        <a:spcAft>
                          <a:spcPts val="0"/>
                        </a:spcAft>
                        <a:buFont typeface="Cambria" panose="02040503050406030204" pitchFamily="18" charset="0"/>
                        <a:buChar char="-"/>
                      </a:pPr>
                      <a:r>
                        <a:rPr lang="es-ES" sz="900" dirty="0">
                          <a:effectLst/>
                        </a:rPr>
                        <a:t>MACE continúa con la entrega apoyo en cápsulas, y grabaciones de programas Podcast para todos los niveles con recomendaciones </a:t>
                      </a:r>
                      <a:r>
                        <a:rPr lang="es-ES" sz="900" dirty="0" err="1">
                          <a:effectLst/>
                        </a:rPr>
                        <a:t>psicoemocionales</a:t>
                      </a:r>
                      <a:r>
                        <a:rPr lang="es-ES" sz="900" dirty="0">
                          <a:effectLst/>
                        </a:rPr>
                        <a:t> y psicopedagógicas para afrontar la emergencia en casa.</a:t>
                      </a:r>
                      <a:endParaRPr lang="en-US" sz="1200" dirty="0">
                        <a:effectLst/>
                      </a:endParaRPr>
                    </a:p>
                    <a:p>
                      <a:pPr marL="342900" marR="121285" lvl="0" indent="-342900" algn="just">
                        <a:spcAft>
                          <a:spcPts val="0"/>
                        </a:spcAft>
                        <a:buFont typeface="Cambria" panose="02040503050406030204" pitchFamily="18" charset="0"/>
                        <a:buChar char="-"/>
                      </a:pPr>
                      <a:r>
                        <a:rPr lang="es-ES" sz="900" dirty="0">
                          <a:effectLst/>
                        </a:rPr>
                        <a:t>Además, se activa “Protocolo de clases </a:t>
                      </a:r>
                      <a:r>
                        <a:rPr lang="es-ES" sz="900" dirty="0" err="1">
                          <a:effectLst/>
                        </a:rPr>
                        <a:t>on</a:t>
                      </a:r>
                      <a:r>
                        <a:rPr lang="es-ES" sz="900" dirty="0">
                          <a:effectLst/>
                        </a:rPr>
                        <a:t> line” para velar por la convivencia virtual.</a:t>
                      </a:r>
                      <a:endParaRPr lang="en-US" sz="1200" dirty="0">
                        <a:effectLst/>
                      </a:endParaRPr>
                    </a:p>
                    <a:p>
                      <a:pPr marL="342900" marR="121285" lvl="0" indent="-342900" algn="just">
                        <a:spcAft>
                          <a:spcPts val="0"/>
                        </a:spcAft>
                        <a:buFont typeface="Cambria" panose="02040503050406030204" pitchFamily="18" charset="0"/>
                        <a:buChar char="-"/>
                      </a:pPr>
                      <a:r>
                        <a:rPr lang="es-ES_tradnl" sz="900" dirty="0">
                          <a:effectLst/>
                        </a:rPr>
                        <a:t>Es importante mencionar que se ha solicitado a los docentes que vayan graduando la entrega de contenidos en los PPT.</a:t>
                      </a:r>
                      <a:endParaRPr lang="en-US" sz="1200" dirty="0">
                        <a:effectLst/>
                      </a:endParaRPr>
                    </a:p>
                    <a:p>
                      <a:pPr marL="342900" marR="121285" lvl="0" indent="-342900" algn="just">
                        <a:spcAft>
                          <a:spcPts val="0"/>
                        </a:spcAft>
                        <a:buFont typeface="Cambria" panose="02040503050406030204" pitchFamily="18" charset="0"/>
                        <a:buChar char="-"/>
                      </a:pPr>
                      <a:r>
                        <a:rPr lang="es-ES_tradnl" sz="900" dirty="0">
                          <a:effectLst/>
                        </a:rPr>
                        <a:t>L</a:t>
                      </a:r>
                      <a:r>
                        <a:rPr lang="es-ES" sz="900" dirty="0">
                          <a:effectLst/>
                        </a:rPr>
                        <a:t>as razones de la gradualidad, obedecen a que para el uso de ZOOM, se deben capacitar a los docentes y educadoras en forma individual, lo que generalmente demora 1 hora, y previamente la empresa administradora debe activar cada cuenta.</a:t>
                      </a:r>
                      <a:endParaRPr lang="en-US" sz="1200" dirty="0">
                        <a:effectLst/>
                      </a:endParaRPr>
                    </a:p>
                    <a:p>
                      <a:pPr marL="304165" marR="121285" algn="just">
                        <a:spcAft>
                          <a:spcPts val="0"/>
                        </a:spcAft>
                      </a:pPr>
                      <a:r>
                        <a:rPr lang="es-ES" sz="900" dirty="0">
                          <a:effectLst/>
                        </a:rPr>
                        <a:t> </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s-CL" sz="1100" dirty="0">
                          <a:effectLst/>
                        </a:rPr>
                        <a:t>5</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4154443394"/>
                  </a:ext>
                </a:extLst>
              </a:tr>
            </a:tbl>
          </a:graphicData>
        </a:graphic>
      </p:graphicFrame>
    </p:spTree>
    <p:extLst>
      <p:ext uri="{BB962C8B-B14F-4D97-AF65-F5344CB8AC3E}">
        <p14:creationId xmlns:p14="http://schemas.microsoft.com/office/powerpoint/2010/main" val="1941563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7"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ector recto 8"/>
          <p:cNvCxnSpPr/>
          <p:nvPr/>
        </p:nvCxnSpPr>
        <p:spPr>
          <a:xfrm flipV="1">
            <a:off x="954320" y="1105593"/>
            <a:ext cx="8189680" cy="16625"/>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CuadroTexto 10"/>
          <p:cNvSpPr txBox="1"/>
          <p:nvPr/>
        </p:nvSpPr>
        <p:spPr>
          <a:xfrm>
            <a:off x="104731" y="308283"/>
            <a:ext cx="1848760" cy="369332"/>
          </a:xfrm>
          <a:prstGeom prst="rect">
            <a:avLst/>
          </a:prstGeom>
          <a:noFill/>
          <a:ln>
            <a:solidFill>
              <a:schemeClr val="tx1"/>
            </a:solidFill>
          </a:ln>
        </p:spPr>
        <p:txBody>
          <a:bodyPr wrap="square" rtlCol="0">
            <a:spAutoFit/>
          </a:bodyPr>
          <a:lstStyle/>
          <a:p>
            <a:pPr algn="ctr"/>
            <a:r>
              <a:rPr lang="es-CL" dirty="0" smtClean="0"/>
              <a:t>6 AL 9 DE ABRIL</a:t>
            </a:r>
            <a:endParaRPr lang="en-US" dirty="0"/>
          </a:p>
        </p:txBody>
      </p:sp>
      <p:sp>
        <p:nvSpPr>
          <p:cNvPr id="13" name="Triángulo isósceles 12"/>
          <p:cNvSpPr/>
          <p:nvPr/>
        </p:nvSpPr>
        <p:spPr>
          <a:xfrm>
            <a:off x="580247" y="767356"/>
            <a:ext cx="940982" cy="653476"/>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700" b="1" dirty="0" smtClean="0">
                <a:solidFill>
                  <a:schemeClr val="tx1"/>
                </a:solidFill>
              </a:rPr>
              <a:t>4 DIAS</a:t>
            </a:r>
            <a:endParaRPr lang="en-US" sz="700" b="1" dirty="0">
              <a:solidFill>
                <a:schemeClr val="tx1"/>
              </a:solidFill>
            </a:endParaRPr>
          </a:p>
        </p:txBody>
      </p:sp>
      <p:sp>
        <p:nvSpPr>
          <p:cNvPr id="17" name="CuadroTexto 16"/>
          <p:cNvSpPr txBox="1"/>
          <p:nvPr/>
        </p:nvSpPr>
        <p:spPr>
          <a:xfrm>
            <a:off x="7384266" y="212915"/>
            <a:ext cx="1631241" cy="369332"/>
          </a:xfrm>
          <a:prstGeom prst="rect">
            <a:avLst/>
          </a:prstGeom>
          <a:noFill/>
          <a:ln>
            <a:solidFill>
              <a:schemeClr val="tx1"/>
            </a:solidFill>
          </a:ln>
        </p:spPr>
        <p:txBody>
          <a:bodyPr wrap="square" rtlCol="0">
            <a:spAutoFit/>
          </a:bodyPr>
          <a:lstStyle/>
          <a:p>
            <a:pPr algn="ctr"/>
            <a:r>
              <a:rPr lang="es-CL" dirty="0" smtClean="0"/>
              <a:t>27 AL 30 ABRIL</a:t>
            </a:r>
            <a:endParaRPr lang="en-US" dirty="0"/>
          </a:p>
        </p:txBody>
      </p:sp>
      <p:sp>
        <p:nvSpPr>
          <p:cNvPr id="18" name="Triángulo isósceles 17"/>
          <p:cNvSpPr/>
          <p:nvPr/>
        </p:nvSpPr>
        <p:spPr>
          <a:xfrm>
            <a:off x="7843210" y="767356"/>
            <a:ext cx="876841" cy="629182"/>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700" b="1" dirty="0" smtClean="0">
                <a:solidFill>
                  <a:schemeClr val="tx1"/>
                </a:solidFill>
              </a:rPr>
              <a:t>4 DIAS</a:t>
            </a:r>
            <a:endParaRPr lang="en-US" sz="700" b="1" dirty="0">
              <a:solidFill>
                <a:schemeClr val="tx1"/>
              </a:solidFill>
            </a:endParaRPr>
          </a:p>
        </p:txBody>
      </p:sp>
      <p:graphicFrame>
        <p:nvGraphicFramePr>
          <p:cNvPr id="4" name="Tabla 3"/>
          <p:cNvGraphicFramePr>
            <a:graphicFrameLocks noGrp="1"/>
          </p:cNvGraphicFramePr>
          <p:nvPr>
            <p:extLst>
              <p:ext uri="{D42A27DB-BD31-4B8C-83A1-F6EECF244321}">
                <p14:modId xmlns:p14="http://schemas.microsoft.com/office/powerpoint/2010/main" val="2202407464"/>
              </p:ext>
            </p:extLst>
          </p:nvPr>
        </p:nvGraphicFramePr>
        <p:xfrm>
          <a:off x="2525084" y="788413"/>
          <a:ext cx="2766496" cy="342864"/>
        </p:xfrm>
        <a:graphic>
          <a:graphicData uri="http://schemas.openxmlformats.org/drawingml/2006/table">
            <a:tbl>
              <a:tblPr firstRow="1" firstCol="1" bandRow="1">
                <a:tableStyleId>{5C22544A-7EE6-4342-B048-85BDC9FD1C3A}</a:tableStyleId>
              </a:tblPr>
              <a:tblGrid>
                <a:gridCol w="1321845">
                  <a:extLst>
                    <a:ext uri="{9D8B030D-6E8A-4147-A177-3AD203B41FA5}">
                      <a16:colId xmlns:a16="http://schemas.microsoft.com/office/drawing/2014/main" val="1044939199"/>
                    </a:ext>
                  </a:extLst>
                </a:gridCol>
                <a:gridCol w="1223217">
                  <a:extLst>
                    <a:ext uri="{9D8B030D-6E8A-4147-A177-3AD203B41FA5}">
                      <a16:colId xmlns:a16="http://schemas.microsoft.com/office/drawing/2014/main" val="3357591"/>
                    </a:ext>
                  </a:extLst>
                </a:gridCol>
                <a:gridCol w="221434">
                  <a:extLst>
                    <a:ext uri="{9D8B030D-6E8A-4147-A177-3AD203B41FA5}">
                      <a16:colId xmlns:a16="http://schemas.microsoft.com/office/drawing/2014/main" val="2952333581"/>
                    </a:ext>
                  </a:extLst>
                </a:gridCol>
              </a:tblGrid>
              <a:tr h="342864">
                <a:tc>
                  <a:txBody>
                    <a:bodyPr/>
                    <a:lstStyle/>
                    <a:p>
                      <a:pPr marR="121285" algn="just">
                        <a:spcAft>
                          <a:spcPts val="0"/>
                        </a:spcAft>
                      </a:pPr>
                      <a:r>
                        <a:rPr lang="es-ES" sz="1000" dirty="0">
                          <a:solidFill>
                            <a:schemeClr val="tx1"/>
                          </a:solidFill>
                          <a:effectLst/>
                        </a:rPr>
                        <a:t>Desde el 13 al 23 de Abril</a:t>
                      </a:r>
                      <a:endParaRPr lang="en-US" sz="1400" dirty="0">
                        <a:solidFill>
                          <a:schemeClr val="tx1"/>
                        </a:solidFill>
                        <a:effectLst/>
                        <a:latin typeface="Cambria" panose="02040503050406030204" pitchFamily="18" charset="0"/>
                        <a:ea typeface="MS Mincho"/>
                        <a:cs typeface="Times New Roman" panose="02020603050405020304" pitchFamily="18" charset="0"/>
                      </a:endParaRPr>
                    </a:p>
                  </a:txBody>
                  <a:tcPr marL="68580" marR="68580" marT="0" marB="0">
                    <a:solidFill>
                      <a:schemeClr val="accent1">
                        <a:lumMod val="20000"/>
                        <a:lumOff val="80000"/>
                      </a:schemeClr>
                    </a:solidFill>
                  </a:tcPr>
                </a:tc>
                <a:tc>
                  <a:txBody>
                    <a:bodyPr/>
                    <a:lstStyle/>
                    <a:p>
                      <a:pPr marL="175895" marR="121285" algn="just">
                        <a:spcAft>
                          <a:spcPts val="0"/>
                        </a:spcAft>
                      </a:pPr>
                      <a:r>
                        <a:rPr lang="es-ES" sz="1000">
                          <a:solidFill>
                            <a:schemeClr val="tx1"/>
                          </a:solidFill>
                          <a:effectLst/>
                        </a:rPr>
                        <a:t>Vacaciones de Invierno</a:t>
                      </a:r>
                      <a:endParaRPr lang="en-US" sz="1400">
                        <a:solidFill>
                          <a:schemeClr val="tx1"/>
                        </a:solidFill>
                        <a:effectLst/>
                        <a:latin typeface="Cambria" panose="02040503050406030204" pitchFamily="18" charset="0"/>
                        <a:ea typeface="MS Mincho"/>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spcAft>
                          <a:spcPts val="0"/>
                        </a:spcAft>
                      </a:pPr>
                      <a:r>
                        <a:rPr lang="es-CL" sz="1200" dirty="0">
                          <a:solidFill>
                            <a:schemeClr val="tx1"/>
                          </a:solidFill>
                          <a:effectLst/>
                        </a:rPr>
                        <a:t> </a:t>
                      </a:r>
                      <a:endParaRPr lang="en-US" sz="1400" dirty="0">
                        <a:solidFill>
                          <a:schemeClr val="tx1"/>
                        </a:solidFill>
                        <a:effectLst/>
                        <a:latin typeface="Cambria" panose="02040503050406030204" pitchFamily="18" charset="0"/>
                        <a:ea typeface="MS Mincho"/>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650734753"/>
                  </a:ext>
                </a:extLst>
              </a:tr>
            </a:tbl>
          </a:graphicData>
        </a:graphic>
      </p:graphicFrame>
      <p:graphicFrame>
        <p:nvGraphicFramePr>
          <p:cNvPr id="5" name="Tabla 4"/>
          <p:cNvGraphicFramePr>
            <a:graphicFrameLocks noGrp="1"/>
          </p:cNvGraphicFramePr>
          <p:nvPr>
            <p:extLst>
              <p:ext uri="{D42A27DB-BD31-4B8C-83A1-F6EECF244321}">
                <p14:modId xmlns:p14="http://schemas.microsoft.com/office/powerpoint/2010/main" val="1347213822"/>
              </p:ext>
            </p:extLst>
          </p:nvPr>
        </p:nvGraphicFramePr>
        <p:xfrm>
          <a:off x="104731" y="1621954"/>
          <a:ext cx="4043320" cy="4629217"/>
        </p:xfrm>
        <a:graphic>
          <a:graphicData uri="http://schemas.openxmlformats.org/drawingml/2006/table">
            <a:tbl>
              <a:tblPr firstRow="1" firstCol="1" bandRow="1">
                <a:tableStyleId>{5C22544A-7EE6-4342-B048-85BDC9FD1C3A}</a:tableStyleId>
              </a:tblPr>
              <a:tblGrid>
                <a:gridCol w="3664369">
                  <a:extLst>
                    <a:ext uri="{9D8B030D-6E8A-4147-A177-3AD203B41FA5}">
                      <a16:colId xmlns:a16="http://schemas.microsoft.com/office/drawing/2014/main" val="1734327416"/>
                    </a:ext>
                  </a:extLst>
                </a:gridCol>
                <a:gridCol w="378951">
                  <a:extLst>
                    <a:ext uri="{9D8B030D-6E8A-4147-A177-3AD203B41FA5}">
                      <a16:colId xmlns:a16="http://schemas.microsoft.com/office/drawing/2014/main" val="2184133192"/>
                    </a:ext>
                  </a:extLst>
                </a:gridCol>
              </a:tblGrid>
              <a:tr h="698750">
                <a:tc>
                  <a:txBody>
                    <a:bodyPr/>
                    <a:lstStyle/>
                    <a:p>
                      <a:pPr marR="121285" algn="just">
                        <a:spcAft>
                          <a:spcPts val="0"/>
                        </a:spcAft>
                      </a:pPr>
                      <a:r>
                        <a:rPr lang="es-CL" sz="1100" dirty="0">
                          <a:effectLst/>
                        </a:rPr>
                        <a:t>Modalidad/Instrumentos</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s-CL" sz="800">
                          <a:effectLst/>
                        </a:rPr>
                        <a:t>Tiempo (días)</a:t>
                      </a:r>
                      <a:endParaRPr lang="en-US" sz="120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3442694174"/>
                  </a:ext>
                </a:extLst>
              </a:tr>
              <a:tr h="3930467">
                <a:tc>
                  <a:txBody>
                    <a:bodyPr/>
                    <a:lstStyle/>
                    <a:p>
                      <a:pPr marR="121285" algn="just">
                        <a:spcAft>
                          <a:spcPts val="0"/>
                        </a:spcAft>
                      </a:pPr>
                      <a:r>
                        <a:rPr lang="es-ES_tradnl" sz="900" dirty="0">
                          <a:effectLst/>
                        </a:rPr>
                        <a:t>Da Vinci en Red: se trabaja con las siguientes herramientas:</a:t>
                      </a:r>
                      <a:endParaRPr lang="en-US" sz="1200" dirty="0">
                        <a:effectLst/>
                      </a:endParaRPr>
                    </a:p>
                    <a:p>
                      <a:pPr marR="121285" algn="just">
                        <a:spcAft>
                          <a:spcPts val="0"/>
                        </a:spcAft>
                      </a:pPr>
                      <a:r>
                        <a:rPr lang="es-ES_tradnl" sz="900" dirty="0">
                          <a:effectLst/>
                        </a:rPr>
                        <a:t> </a:t>
                      </a:r>
                      <a:endParaRPr lang="en-US" sz="1200" dirty="0">
                        <a:effectLst/>
                      </a:endParaRPr>
                    </a:p>
                    <a:p>
                      <a:pPr marL="342900" marR="121285" lvl="0" indent="-342900" algn="just">
                        <a:spcAft>
                          <a:spcPts val="0"/>
                        </a:spcAft>
                        <a:buFont typeface="Cambria" panose="02040503050406030204" pitchFamily="18" charset="0"/>
                        <a:buChar char="-"/>
                      </a:pPr>
                      <a:r>
                        <a:rPr lang="es-ES_tradnl" sz="900" dirty="0">
                          <a:effectLst/>
                        </a:rPr>
                        <a:t>E. Media (desde 7mo a 4to Medio) y E. Básica (1ro a 6tos Básicos) trabajan con:</a:t>
                      </a:r>
                      <a:endParaRPr lang="en-US" sz="1200" dirty="0">
                        <a:effectLst/>
                      </a:endParaRPr>
                    </a:p>
                    <a:p>
                      <a:pPr marL="175895" marR="121285" algn="just">
                        <a:spcAft>
                          <a:spcPts val="0"/>
                        </a:spcAft>
                      </a:pPr>
                      <a:r>
                        <a:rPr lang="es-ES_tradnl" sz="900" dirty="0">
                          <a:effectLst/>
                        </a:rPr>
                        <a:t> </a:t>
                      </a:r>
                      <a:endParaRPr lang="en-US" sz="1200" dirty="0">
                        <a:effectLst/>
                      </a:endParaRPr>
                    </a:p>
                    <a:p>
                      <a:pPr marL="742950" marR="121285" lvl="1" indent="-285750" algn="just">
                        <a:spcAft>
                          <a:spcPts val="0"/>
                        </a:spcAft>
                        <a:buFont typeface="Courier New" panose="02070309020205020404" pitchFamily="49" charset="0"/>
                        <a:buChar char="o"/>
                      </a:pPr>
                      <a:r>
                        <a:rPr lang="es-ES_tradnl" sz="900" dirty="0">
                          <a:effectLst/>
                        </a:rPr>
                        <a:t> Clases a través de </a:t>
                      </a:r>
                      <a:r>
                        <a:rPr lang="es-ES_tradnl" sz="900" dirty="0" err="1">
                          <a:effectLst/>
                        </a:rPr>
                        <a:t>Streaming</a:t>
                      </a:r>
                      <a:r>
                        <a:rPr lang="es-ES_tradnl" sz="900" dirty="0">
                          <a:effectLst/>
                        </a:rPr>
                        <a:t> en Zoom empresa, Video Cápsulas, manteniendo los ejes que son los textos y los PPT.</a:t>
                      </a:r>
                      <a:endParaRPr lang="en-US" sz="1200" dirty="0">
                        <a:effectLst/>
                      </a:endParaRPr>
                    </a:p>
                    <a:p>
                      <a:pPr marL="742950" marR="121285" lvl="1" indent="-285750" algn="just">
                        <a:spcAft>
                          <a:spcPts val="0"/>
                        </a:spcAft>
                        <a:buFont typeface="Courier New" panose="02070309020205020404" pitchFamily="49" charset="0"/>
                        <a:buChar char="o"/>
                      </a:pPr>
                      <a:r>
                        <a:rPr lang="es-ES_tradnl" sz="900" dirty="0">
                          <a:effectLst/>
                        </a:rPr>
                        <a:t>Se incluyen asignaturas del área artística y </a:t>
                      </a:r>
                      <a:r>
                        <a:rPr lang="es-ES_tradnl" sz="900" dirty="0" err="1">
                          <a:effectLst/>
                        </a:rPr>
                        <a:t>Educ</a:t>
                      </a:r>
                      <a:r>
                        <a:rPr lang="es-ES_tradnl" sz="900" dirty="0">
                          <a:effectLst/>
                        </a:rPr>
                        <a:t>. Física. </a:t>
                      </a:r>
                      <a:endParaRPr lang="en-US" sz="1200" dirty="0">
                        <a:effectLst/>
                      </a:endParaRPr>
                    </a:p>
                    <a:p>
                      <a:pPr marL="203835" marR="121285" algn="just">
                        <a:spcAft>
                          <a:spcPts val="0"/>
                        </a:spcAft>
                      </a:pPr>
                      <a:r>
                        <a:rPr lang="es-ES_tradnl" sz="900" dirty="0">
                          <a:effectLst/>
                        </a:rPr>
                        <a:t> </a:t>
                      </a:r>
                      <a:endParaRPr lang="en-US" sz="1200" dirty="0">
                        <a:effectLst/>
                      </a:endParaRPr>
                    </a:p>
                    <a:p>
                      <a:pPr marL="342900" marR="121285" lvl="0" indent="-342900" algn="just">
                        <a:spcAft>
                          <a:spcPts val="0"/>
                        </a:spcAft>
                        <a:buFont typeface="Cambria" panose="02040503050406030204" pitchFamily="18" charset="0"/>
                        <a:buChar char="-"/>
                      </a:pPr>
                      <a:r>
                        <a:rPr lang="es-ES_tradnl" sz="900" dirty="0">
                          <a:effectLst/>
                        </a:rPr>
                        <a:t> Jardín Infantil trabaja con:</a:t>
                      </a:r>
                      <a:endParaRPr lang="en-US" sz="1200" dirty="0">
                        <a:effectLst/>
                      </a:endParaRPr>
                    </a:p>
                    <a:p>
                      <a:pPr marL="742950" marR="121285" lvl="1" indent="-285750" algn="just">
                        <a:spcAft>
                          <a:spcPts val="0"/>
                        </a:spcAft>
                        <a:buFont typeface="Courier New" panose="02070309020205020404" pitchFamily="49" charset="0"/>
                        <a:buChar char="o"/>
                      </a:pPr>
                      <a:r>
                        <a:rPr lang="es-ES_tradnl" sz="900" dirty="0">
                          <a:effectLst/>
                        </a:rPr>
                        <a:t>Video Cápsulas, Podcast y grabaciones explicativas, manteniendo los ejes que son los textos y los PPT. </a:t>
                      </a:r>
                      <a:endParaRPr lang="en-US" sz="1200" dirty="0">
                        <a:effectLst/>
                      </a:endParaRPr>
                    </a:p>
                    <a:p>
                      <a:pPr marL="265430" marR="121285" algn="just">
                        <a:spcAft>
                          <a:spcPts val="0"/>
                        </a:spcAft>
                      </a:pPr>
                      <a:r>
                        <a:rPr lang="es-ES_tradnl" sz="900" dirty="0">
                          <a:effectLst/>
                        </a:rPr>
                        <a:t> </a:t>
                      </a:r>
                      <a:endParaRPr lang="en-US" sz="1200" dirty="0">
                        <a:effectLst/>
                      </a:endParaRPr>
                    </a:p>
                    <a:p>
                      <a:pPr marR="121285" algn="just">
                        <a:spcAft>
                          <a:spcPts val="0"/>
                        </a:spcAft>
                      </a:pPr>
                      <a:r>
                        <a:rPr lang="es-ES_tradnl" sz="900" dirty="0">
                          <a:effectLst/>
                        </a:rPr>
                        <a:t>Nota: </a:t>
                      </a:r>
                      <a:endParaRPr lang="en-US" sz="1200" dirty="0">
                        <a:effectLst/>
                      </a:endParaRPr>
                    </a:p>
                    <a:p>
                      <a:pPr marL="265430" marR="121285" algn="just">
                        <a:spcAft>
                          <a:spcPts val="0"/>
                        </a:spcAft>
                      </a:pPr>
                      <a:r>
                        <a:rPr lang="es-CL" sz="900" dirty="0">
                          <a:effectLst/>
                        </a:rPr>
                        <a:t>-</a:t>
                      </a:r>
                      <a:r>
                        <a:rPr lang="es-ES_tradnl" sz="900" dirty="0">
                          <a:effectLst/>
                        </a:rPr>
                        <a:t>MACE genera un Centro de llamados, a través del cual realiza asistencia técnica y asistencia en ayuda personalizada en todos los niveles llamando a las casas de apoderados, recopilando información y orientado frente a situaciones emergentes.</a:t>
                      </a:r>
                      <a:endParaRPr lang="en-US" sz="1200" dirty="0">
                        <a:effectLst/>
                      </a:endParaRPr>
                    </a:p>
                    <a:p>
                      <a:pPr marL="265430" marR="121285" algn="just">
                        <a:spcAft>
                          <a:spcPts val="0"/>
                        </a:spcAft>
                      </a:pPr>
                      <a:r>
                        <a:rPr lang="es-ES_tradnl" sz="900" dirty="0">
                          <a:effectLst/>
                        </a:rPr>
                        <a:t> </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s-CL" sz="1100" dirty="0">
                          <a:effectLst/>
                        </a:rPr>
                        <a:t>4</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2849348933"/>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3357635368"/>
              </p:ext>
            </p:extLst>
          </p:nvPr>
        </p:nvGraphicFramePr>
        <p:xfrm>
          <a:off x="4708338" y="2034247"/>
          <a:ext cx="4123113" cy="2667000"/>
        </p:xfrm>
        <a:graphic>
          <a:graphicData uri="http://schemas.openxmlformats.org/drawingml/2006/table">
            <a:tbl>
              <a:tblPr firstRow="1" firstCol="1" bandRow="1">
                <a:tableStyleId>{5C22544A-7EE6-4342-B048-85BDC9FD1C3A}</a:tableStyleId>
              </a:tblPr>
              <a:tblGrid>
                <a:gridCol w="3736684">
                  <a:extLst>
                    <a:ext uri="{9D8B030D-6E8A-4147-A177-3AD203B41FA5}">
                      <a16:colId xmlns:a16="http://schemas.microsoft.com/office/drawing/2014/main" val="1399600902"/>
                    </a:ext>
                  </a:extLst>
                </a:gridCol>
                <a:gridCol w="386429">
                  <a:extLst>
                    <a:ext uri="{9D8B030D-6E8A-4147-A177-3AD203B41FA5}">
                      <a16:colId xmlns:a16="http://schemas.microsoft.com/office/drawing/2014/main" val="3009143386"/>
                    </a:ext>
                  </a:extLst>
                </a:gridCol>
              </a:tblGrid>
              <a:tr h="222250">
                <a:tc>
                  <a:txBody>
                    <a:bodyPr/>
                    <a:lstStyle/>
                    <a:p>
                      <a:pPr marR="121285" algn="just">
                        <a:spcAft>
                          <a:spcPts val="0"/>
                        </a:spcAft>
                      </a:pPr>
                      <a:r>
                        <a:rPr lang="es-CL" sz="1100">
                          <a:effectLst/>
                        </a:rPr>
                        <a:t>Modalidad/Instrumentos</a:t>
                      </a:r>
                      <a:endParaRPr lang="en-US" sz="120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s-CL" sz="800">
                          <a:effectLst/>
                        </a:rPr>
                        <a:t>Tiempo (días)</a:t>
                      </a:r>
                      <a:endParaRPr lang="en-US" sz="120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1587300232"/>
                  </a:ext>
                </a:extLst>
              </a:tr>
              <a:tr h="1160780">
                <a:tc>
                  <a:txBody>
                    <a:bodyPr/>
                    <a:lstStyle/>
                    <a:p>
                      <a:pPr marR="121285" algn="just">
                        <a:spcAft>
                          <a:spcPts val="0"/>
                        </a:spcAft>
                      </a:pPr>
                      <a:r>
                        <a:rPr lang="es-CL" sz="900" dirty="0">
                          <a:effectLst/>
                        </a:rPr>
                        <a:t>Da Vinci en Red: s</a:t>
                      </a:r>
                      <a:r>
                        <a:rPr lang="es-ES" sz="900" dirty="0">
                          <a:effectLst/>
                        </a:rPr>
                        <a:t>e trabaja con las siguientes herramientas, definiendo este </a:t>
                      </a:r>
                      <a:r>
                        <a:rPr lang="es-ES" sz="1050" b="1" dirty="0">
                          <a:solidFill>
                            <a:schemeClr val="bg1"/>
                          </a:solidFill>
                          <a:effectLst/>
                        </a:rPr>
                        <a:t>período como </a:t>
                      </a:r>
                      <a:r>
                        <a:rPr lang="es-ES" sz="1600" b="1" dirty="0">
                          <a:solidFill>
                            <a:schemeClr val="bg1"/>
                          </a:solidFill>
                          <a:effectLst/>
                        </a:rPr>
                        <a:t>retroalimentación </a:t>
                      </a:r>
                      <a:r>
                        <a:rPr lang="es-ES" sz="900" dirty="0">
                          <a:effectLst/>
                        </a:rPr>
                        <a:t>para todos los niveles de 1ro a 4to. Medio,  a través de </a:t>
                      </a:r>
                      <a:r>
                        <a:rPr lang="es-ES_tradnl" sz="900" dirty="0" err="1">
                          <a:effectLst/>
                        </a:rPr>
                        <a:t>Streaming</a:t>
                      </a:r>
                      <a:r>
                        <a:rPr lang="es-ES_tradnl" sz="900" dirty="0">
                          <a:effectLst/>
                        </a:rPr>
                        <a:t> en Zoom empresa, revisando los PPT y resolviendo dudas</a:t>
                      </a:r>
                      <a:endParaRPr lang="en-US" sz="1200" dirty="0">
                        <a:effectLst/>
                      </a:endParaRPr>
                    </a:p>
                    <a:p>
                      <a:pPr marR="121285" algn="just">
                        <a:spcAft>
                          <a:spcPts val="0"/>
                        </a:spcAft>
                      </a:pPr>
                      <a:r>
                        <a:rPr lang="es-ES_tradnl" sz="900" dirty="0">
                          <a:effectLst/>
                        </a:rPr>
                        <a:t> </a:t>
                      </a:r>
                      <a:endParaRPr lang="en-US" sz="1200" dirty="0">
                        <a:effectLst/>
                      </a:endParaRPr>
                    </a:p>
                    <a:p>
                      <a:pPr marL="342900" marR="121285" lvl="0" indent="-342900" algn="just">
                        <a:spcAft>
                          <a:spcPts val="0"/>
                        </a:spcAft>
                        <a:buFont typeface="Cambria" panose="02040503050406030204" pitchFamily="18" charset="0"/>
                        <a:buChar char="-"/>
                      </a:pPr>
                      <a:r>
                        <a:rPr lang="es-ES" sz="900" dirty="0">
                          <a:effectLst/>
                        </a:rPr>
                        <a:t>Jardín Infantil trabaja con:</a:t>
                      </a:r>
                      <a:endParaRPr lang="en-US" sz="1200" dirty="0">
                        <a:effectLst/>
                      </a:endParaRPr>
                    </a:p>
                    <a:p>
                      <a:pPr marL="742950" marR="121285" lvl="1" indent="-285750" algn="just">
                        <a:spcAft>
                          <a:spcPts val="0"/>
                        </a:spcAft>
                        <a:buFont typeface="Courier New" panose="02070309020205020404" pitchFamily="49" charset="0"/>
                        <a:buChar char="o"/>
                      </a:pPr>
                      <a:r>
                        <a:rPr lang="es-ES" sz="900" dirty="0">
                          <a:effectLst/>
                        </a:rPr>
                        <a:t>Video Cápsulas, Podcast y grabaciones explicativas, manteniendo los ejes que son los textos y los PPT. </a:t>
                      </a:r>
                      <a:endParaRPr lang="en-US" sz="1200" dirty="0">
                        <a:effectLst/>
                      </a:endParaRPr>
                    </a:p>
                    <a:p>
                      <a:pPr marL="85725" marR="121285" algn="just">
                        <a:spcAft>
                          <a:spcPts val="0"/>
                        </a:spcAft>
                      </a:pPr>
                      <a:r>
                        <a:rPr lang="es-ES_tradnl" sz="900" dirty="0">
                          <a:effectLst/>
                        </a:rPr>
                        <a:t> </a:t>
                      </a:r>
                      <a:endParaRPr lang="en-US" sz="1200" dirty="0">
                        <a:effectLst/>
                      </a:endParaRPr>
                    </a:p>
                    <a:p>
                      <a:pPr marL="85725" marR="121285" algn="just">
                        <a:spcAft>
                          <a:spcPts val="0"/>
                        </a:spcAft>
                      </a:pPr>
                      <a:r>
                        <a:rPr lang="es-ES_tradnl" sz="900" dirty="0">
                          <a:effectLst/>
                        </a:rPr>
                        <a:t>Nota: </a:t>
                      </a:r>
                      <a:endParaRPr lang="en-US" sz="1200" dirty="0">
                        <a:effectLst/>
                      </a:endParaRPr>
                    </a:p>
                    <a:p>
                      <a:pPr marL="342900" marR="121285" lvl="0" indent="-342900" algn="just">
                        <a:spcAft>
                          <a:spcPts val="0"/>
                        </a:spcAft>
                        <a:buFont typeface="Cambria" panose="02040503050406030204" pitchFamily="18" charset="0"/>
                        <a:buChar char="-"/>
                      </a:pPr>
                      <a:r>
                        <a:rPr lang="es-ES" sz="900" dirty="0">
                          <a:effectLst/>
                        </a:rPr>
                        <a:t>Se activa Intranet y se capacita a los docentes en su uso. </a:t>
                      </a:r>
                      <a:endParaRPr lang="en-US" sz="1200" dirty="0">
                        <a:effectLst/>
                      </a:endParaRPr>
                    </a:p>
                    <a:p>
                      <a:pPr marL="342900" marR="121285" lvl="0" indent="-342900" algn="just">
                        <a:spcAft>
                          <a:spcPts val="0"/>
                        </a:spcAft>
                        <a:buFont typeface="Cambria" panose="02040503050406030204" pitchFamily="18" charset="0"/>
                        <a:buChar char="-"/>
                      </a:pPr>
                      <a:r>
                        <a:rPr lang="es-ES" sz="900" dirty="0">
                          <a:effectLst/>
                        </a:rPr>
                        <a:t>Se capacita a profesionales MACE en </a:t>
                      </a:r>
                      <a:r>
                        <a:rPr lang="es-ES" sz="900" dirty="0" err="1">
                          <a:effectLst/>
                        </a:rPr>
                        <a:t>Streaming</a:t>
                      </a:r>
                      <a:r>
                        <a:rPr lang="es-ES" sz="900" dirty="0">
                          <a:effectLst/>
                        </a:rPr>
                        <a:t> Zoom para que el equipo Psicopedagógico:</a:t>
                      </a:r>
                      <a:endParaRPr lang="en-US" sz="1200" dirty="0">
                        <a:effectLst/>
                      </a:endParaRPr>
                    </a:p>
                    <a:p>
                      <a:pPr marL="342900" marR="121285" lvl="0" indent="-342900" algn="just">
                        <a:spcAft>
                          <a:spcPts val="0"/>
                        </a:spcAft>
                        <a:buFont typeface="Cambria" panose="02040503050406030204" pitchFamily="18" charset="0"/>
                        <a:buChar char="-"/>
                      </a:pPr>
                      <a:r>
                        <a:rPr lang="es-ES" sz="900" dirty="0">
                          <a:effectLst/>
                        </a:rPr>
                        <a:t>Se capacita al equipo Inspectoría para que pueda participar en las clases para monitorear disciplina (Convivencia Virtual).</a:t>
                      </a:r>
                      <a:endParaRPr lang="en-US" sz="1200" dirty="0">
                        <a:effectLst/>
                      </a:endParaRPr>
                    </a:p>
                    <a:p>
                      <a:pPr marL="265430" marR="121285" algn="just">
                        <a:spcAft>
                          <a:spcPts val="0"/>
                        </a:spcAft>
                      </a:pPr>
                      <a:r>
                        <a:rPr lang="es-ES" sz="900" dirty="0">
                          <a:effectLst/>
                        </a:rPr>
                        <a:t> </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tc>
                  <a:txBody>
                    <a:bodyPr/>
                    <a:lstStyle/>
                    <a:p>
                      <a:pPr algn="ctr">
                        <a:spcAft>
                          <a:spcPts val="0"/>
                        </a:spcAft>
                      </a:pPr>
                      <a:r>
                        <a:rPr lang="es-CL" sz="1100" dirty="0">
                          <a:effectLst/>
                        </a:rPr>
                        <a:t>4</a:t>
                      </a:r>
                      <a:endParaRPr lang="en-US" sz="1200" dirty="0">
                        <a:effectLst/>
                        <a:latin typeface="Cambria" panose="02040503050406030204" pitchFamily="18" charset="0"/>
                        <a:ea typeface="MS Mincho"/>
                        <a:cs typeface="Times New Roman" panose="02020603050405020304" pitchFamily="18" charset="0"/>
                      </a:endParaRPr>
                    </a:p>
                  </a:txBody>
                  <a:tcPr marL="68580" marR="68580" marT="0" marB="0"/>
                </a:tc>
                <a:extLst>
                  <a:ext uri="{0D108BD9-81ED-4DB2-BD59-A6C34878D82A}">
                    <a16:rowId xmlns:a16="http://schemas.microsoft.com/office/drawing/2014/main" val="2112242096"/>
                  </a:ext>
                </a:extLst>
              </a:tr>
            </a:tbl>
          </a:graphicData>
        </a:graphic>
      </p:graphicFrame>
      <p:sp>
        <p:nvSpPr>
          <p:cNvPr id="10" name="Flecha derecha 9"/>
          <p:cNvSpPr/>
          <p:nvPr/>
        </p:nvSpPr>
        <p:spPr>
          <a:xfrm rot="5400000">
            <a:off x="5592004" y="243531"/>
            <a:ext cx="1625235" cy="1354307"/>
          </a:xfrm>
          <a:prstGeom prst="righ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b="1" dirty="0" smtClean="0">
                <a:solidFill>
                  <a:schemeClr val="tx1"/>
                </a:solidFill>
              </a:rPr>
              <a:t>Periodo de Retroalimentación</a:t>
            </a:r>
          </a:p>
          <a:p>
            <a:pPr algn="ctr"/>
            <a:endParaRPr lang="en-US" sz="1100" b="1" dirty="0">
              <a:solidFill>
                <a:schemeClr val="tx1"/>
              </a:solidFill>
            </a:endParaRPr>
          </a:p>
        </p:txBody>
      </p:sp>
    </p:spTree>
    <p:extLst>
      <p:ext uri="{BB962C8B-B14F-4D97-AF65-F5344CB8AC3E}">
        <p14:creationId xmlns:p14="http://schemas.microsoft.com/office/powerpoint/2010/main" val="2974690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7" grpId="0" animBg="1"/>
      <p:bldP spid="18" grpId="0" animBg="1"/>
      <p:bldP spid="10" grpId="0" animBg="1"/>
    </p:bld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14070</TotalTime>
  <Words>978</Words>
  <Application>Microsoft Office PowerPoint</Application>
  <PresentationFormat>Presentación en pantalla (4:3)</PresentationFormat>
  <Paragraphs>233</Paragraphs>
  <Slides>12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12</vt:i4>
      </vt:variant>
    </vt:vector>
  </HeadingPairs>
  <TitlesOfParts>
    <vt:vector size="20" baseType="lpstr">
      <vt:lpstr>Arial</vt:lpstr>
      <vt:lpstr>Calibri</vt:lpstr>
      <vt:lpstr>Calibri Light</vt:lpstr>
      <vt:lpstr>Cambria</vt:lpstr>
      <vt:lpstr>Courier New</vt:lpstr>
      <vt:lpstr>MS Mincho</vt:lpstr>
      <vt:lpstr>Times New Roman</vt:lpstr>
      <vt:lpstr>Tema de Office</vt:lpstr>
      <vt:lpstr>Presentación de PowerPoint</vt:lpstr>
      <vt:lpstr>Presentación de PowerPoint</vt:lpstr>
      <vt:lpstr>Presentación de PowerPoint</vt:lpstr>
      <vt:lpstr>Consideraciones Año Académico 2020 ( Parte 1)</vt:lpstr>
      <vt:lpstr>Consideraciones Año Académico 2020  (Parte 2)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Marcelo Pino</dc:creator>
  <cp:lastModifiedBy>Usuario de Windows</cp:lastModifiedBy>
  <cp:revision>216</cp:revision>
  <dcterms:created xsi:type="dcterms:W3CDTF">2018-07-24T11:43:27Z</dcterms:created>
  <dcterms:modified xsi:type="dcterms:W3CDTF">2020-04-30T01:26:36Z</dcterms:modified>
</cp:coreProperties>
</file>