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47" r:id="rId2"/>
    <p:sldId id="453" r:id="rId3"/>
    <p:sldId id="435" r:id="rId4"/>
    <p:sldId id="420" r:id="rId5"/>
    <p:sldId id="446" r:id="rId6"/>
    <p:sldId id="448" r:id="rId7"/>
    <p:sldId id="454" r:id="rId8"/>
    <p:sldId id="455" r:id="rId9"/>
    <p:sldId id="456" r:id="rId10"/>
    <p:sldId id="457" r:id="rId11"/>
    <p:sldId id="458" r:id="rId12"/>
    <p:sldId id="459" r:id="rId13"/>
    <p:sldId id="451" r:id="rId14"/>
    <p:sldId id="452" r:id="rId15"/>
    <p:sldId id="445" r:id="rId16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48"/>
    <p:restoredTop sz="94753"/>
  </p:normalViewPr>
  <p:slideViewPr>
    <p:cSldViewPr snapToGrid="0" snapToObjects="1">
      <p:cViewPr varScale="1">
        <p:scale>
          <a:sx n="81" d="100"/>
          <a:sy n="81" d="100"/>
        </p:scale>
        <p:origin x="208" y="720"/>
      </p:cViewPr>
      <p:guideLst>
        <p:guide orient="horz" pos="2183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A074DA-952C-4B70-85BD-070D245BE09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831069-E980-4303-AD7C-67FC9040717E}" type="slidenum">
              <a:rPr lang="es-CL" altLang="en-US"/>
              <a:pPr>
                <a:defRPr/>
              </a:pPr>
              <a:t>‹Nº›</a:t>
            </a:fld>
            <a:endParaRPr lang="es-C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31069-E980-4303-AD7C-67FC9040717E}" type="slidenum">
              <a:rPr lang="es-CL" altLang="en-US" smtClean="0"/>
              <a:pPr>
                <a:defRPr/>
              </a:pPr>
              <a:t>5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34511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DBFB-FC4A-4E56-82AF-30D5DF35BF01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BF603-7019-44EB-B893-3595F24EE55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20596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2DE87-0F6E-4F89-BDA2-62C17EA656D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6CCB-5A84-43A3-BAD5-0C8E4A46695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8096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958C-D488-4E13-BD2E-111ABFE51BD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07B0-2527-464B-95A3-B18A1844E464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9065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D7EA-2112-494A-893A-0AA702C4D1B4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583E8C-9397-4B18-89F4-567FC7640630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2827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6CDE-EAFE-43DF-B5E2-2B3C15F1043D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1A55-8C48-43C1-9CAD-4B48532B4BC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525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07B3-B30F-4D3B-B904-E4765E8579C5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C822-83CE-40D6-ABD2-01429730E3A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531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9EEE-657C-4654-98C8-4EA8C8E193FC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E900-9226-44FE-B85F-F0308D1AA85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9240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273F-C4E7-497E-AED2-83249BCB8F9E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0B66-1E1D-477D-9081-9987A3C9A67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593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709-1D18-4223-97D9-ED308B4D184E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2E045-3877-45DF-8C65-B8DA0F88864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9675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5D18-534B-4506-962A-58DB527A3AF5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DB26-DFAC-4115-A6B5-CA65BC5A124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4696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9889-3DC0-4C84-96AA-4AF8D425AFCF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6BD59-8AC0-48F0-8C50-E9B07C7E413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2543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84A92-51CB-42BA-AB50-4DD5CA202EFD}" type="datetimeFigureOut">
              <a:rPr lang="es-CL"/>
              <a:pPr>
                <a:defRPr/>
              </a:pPr>
              <a:t>06-04-20</a:t>
            </a:fld>
            <a:endParaRPr lang="es-CL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40FDB1-BF6C-459F-9BCF-F3C108EF870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moscoso@cldv.c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santander@cldv.c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santander@cldv.cl" TargetMode="External"/><Relationship Id="rId2" Type="http://schemas.openxmlformats.org/officeDocument/2006/relationships/hyperlink" Target="mailto:ymoscoso@cldv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/>
          <p:cNvSpPr>
            <a:spLocks noGrp="1" noChangeArrowheads="1"/>
          </p:cNvSpPr>
          <p:nvPr>
            <p:ph type="ctrTitle"/>
          </p:nvPr>
        </p:nvSpPr>
        <p:spPr>
          <a:xfrm>
            <a:off x="1779588" y="1835150"/>
            <a:ext cx="8626475" cy="2038350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s-CL" altLang="es-CL" sz="5400" dirty="0"/>
            </a:br>
            <a:br>
              <a:rPr lang="es-CL" altLang="es-CL" sz="5400" dirty="0"/>
            </a:br>
            <a:r>
              <a:rPr lang="es-CL" altLang="es-CL" sz="6600" dirty="0"/>
              <a:t>Matemática </a:t>
            </a:r>
            <a:br>
              <a:rPr lang="es-CL" altLang="es-CL" sz="5400" dirty="0"/>
            </a:br>
            <a:r>
              <a:rPr lang="es-CL" altLang="es-CL" sz="4400" dirty="0"/>
              <a:t>Quintos Básicos A - B - C</a:t>
            </a:r>
            <a:br>
              <a:rPr lang="es-CL" altLang="es-CL" sz="4400" dirty="0"/>
            </a:br>
            <a:r>
              <a:rPr lang="es-CL" altLang="es-CL" sz="4400" dirty="0"/>
              <a:t>PPT4</a:t>
            </a:r>
          </a:p>
        </p:txBody>
      </p:sp>
      <p:sp>
        <p:nvSpPr>
          <p:cNvPr id="6148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552450" y="4643438"/>
            <a:ext cx="9936163" cy="609600"/>
          </a:xfrm>
        </p:spPr>
        <p:txBody>
          <a:bodyPr/>
          <a:lstStyle/>
          <a:p>
            <a:pPr algn="just"/>
            <a:r>
              <a:rPr lang="es-CL" altLang="es-CL" dirty="0"/>
              <a:t>Profesoras:     </a:t>
            </a:r>
            <a:r>
              <a:rPr lang="es-CL" altLang="es-CL" dirty="0" err="1"/>
              <a:t>Yanine</a:t>
            </a:r>
            <a:r>
              <a:rPr lang="es-CL" altLang="es-CL" dirty="0"/>
              <a:t> Moscoso 5°A - 5°C   </a:t>
            </a:r>
            <a:r>
              <a:rPr lang="es-CL" altLang="es-CL" dirty="0">
                <a:sym typeface="Wingdings" panose="05000000000000000000" pitchFamily="2" charset="2"/>
              </a:rPr>
              <a:t> </a:t>
            </a:r>
            <a:r>
              <a:rPr lang="es-CL" altLang="es-CL" dirty="0">
                <a:hlinkClick r:id="rId3"/>
              </a:rPr>
              <a:t>ymoscoso@cldv.cl</a:t>
            </a:r>
            <a:endParaRPr lang="es-CL" altLang="es-CL" dirty="0"/>
          </a:p>
          <a:p>
            <a:pPr algn="just"/>
            <a:r>
              <a:rPr lang="es-CL" altLang="es-CL" dirty="0"/>
              <a:t>                        Bárbara Santander 5°B        </a:t>
            </a:r>
            <a:r>
              <a:rPr lang="es-CL" altLang="es-CL" dirty="0">
                <a:sym typeface="Wingdings" panose="05000000000000000000" pitchFamily="2" charset="2"/>
              </a:rPr>
              <a:t> </a:t>
            </a:r>
            <a:r>
              <a:rPr lang="es-CL" altLang="es-CL" dirty="0">
                <a:hlinkClick r:id="rId4"/>
              </a:rPr>
              <a:t>bsantander@cldv.cl</a:t>
            </a:r>
            <a:endParaRPr lang="es-CL" altLang="es-CL" dirty="0"/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7364" y="692727"/>
            <a:ext cx="10515600" cy="436201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2) P. Asociativa </a:t>
            </a:r>
            <a:r>
              <a:rPr lang="es-ES" sz="2000" dirty="0">
                <a:solidFill>
                  <a:srgbClr val="FF0000"/>
                </a:solidFill>
                <a:latin typeface="+mj-lt"/>
              </a:rPr>
              <a:t>Ej. </a:t>
            </a:r>
            <a:r>
              <a:rPr lang="es-ES" sz="2000" u="sng" dirty="0">
                <a:solidFill>
                  <a:srgbClr val="FF0000"/>
                </a:solidFill>
                <a:latin typeface="+mj-lt"/>
              </a:rPr>
              <a:t>( 6 x 2 )</a:t>
            </a:r>
            <a:r>
              <a:rPr lang="es-ES" sz="2000" dirty="0">
                <a:solidFill>
                  <a:srgbClr val="FF0000"/>
                </a:solidFill>
                <a:latin typeface="+mj-lt"/>
              </a:rPr>
              <a:t> x 3 = 6 x </a:t>
            </a:r>
            <a:r>
              <a:rPr lang="es-ES" sz="2000" u="sng" dirty="0">
                <a:solidFill>
                  <a:srgbClr val="FF0000"/>
                </a:solidFill>
                <a:latin typeface="+mj-lt"/>
              </a:rPr>
              <a:t>(2 x 3)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  <a:latin typeface="+mj-lt"/>
              </a:rPr>
              <a:t>                                                12  x  3  =  6  x  6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  <a:latin typeface="+mj-lt"/>
              </a:rPr>
              <a:t>                                                    36      =     36</a:t>
            </a:r>
          </a:p>
          <a:p>
            <a:pPr marL="0" indent="0">
              <a:buNone/>
            </a:pPr>
            <a:endParaRPr lang="es-ES" sz="20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  <a:latin typeface="+mj-lt"/>
              </a:rPr>
              <a:t>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76" t="47656" r="21961" b="21485"/>
          <a:stretch/>
        </p:blipFill>
        <p:spPr>
          <a:xfrm>
            <a:off x="727364" y="2128837"/>
            <a:ext cx="10702636" cy="325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202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3) P. Distributiva </a:t>
            </a:r>
            <a:r>
              <a:rPr lang="es-ES" sz="2000" dirty="0">
                <a:solidFill>
                  <a:srgbClr val="FF0000"/>
                </a:solidFill>
              </a:rPr>
              <a:t>Ej. 6 x </a:t>
            </a:r>
            <a:r>
              <a:rPr lang="es-ES" sz="2000" u="sng" dirty="0">
                <a:solidFill>
                  <a:srgbClr val="FF0000"/>
                </a:solidFill>
              </a:rPr>
              <a:t>( 3 + 2 ) </a:t>
            </a:r>
            <a:r>
              <a:rPr lang="es-ES" sz="2000" dirty="0">
                <a:solidFill>
                  <a:srgbClr val="FF0000"/>
                </a:solidFill>
              </a:rPr>
              <a:t>= </a:t>
            </a:r>
            <a:r>
              <a:rPr lang="es-ES" sz="2000" u="sng" dirty="0">
                <a:solidFill>
                  <a:srgbClr val="FF0000"/>
                </a:solidFill>
              </a:rPr>
              <a:t>(6 x 3) </a:t>
            </a:r>
            <a:r>
              <a:rPr lang="es-ES" sz="2000" dirty="0">
                <a:solidFill>
                  <a:srgbClr val="FF0000"/>
                </a:solidFill>
              </a:rPr>
              <a:t>+ </a:t>
            </a:r>
            <a:r>
              <a:rPr lang="es-ES" sz="2000" u="sng" dirty="0">
                <a:solidFill>
                  <a:srgbClr val="FF0000"/>
                </a:solidFill>
              </a:rPr>
              <a:t>(6 x 2)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                                               6 x   5         =    18     +   12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                                                   30           =           30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                                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828" t="29101" r="25255" b="18359"/>
          <a:stretch/>
        </p:blipFill>
        <p:spPr>
          <a:xfrm>
            <a:off x="481012" y="1928813"/>
            <a:ext cx="9863138" cy="4129087"/>
          </a:xfrm>
          <a:prstGeom prst="rect">
            <a:avLst/>
          </a:prstGeom>
        </p:spPr>
      </p:pic>
      <p:pic>
        <p:nvPicPr>
          <p:cNvPr id="6" name="Imagen 5" descr="Crueldad o diversión? Tiñen a perro como si fuera Pikachu | Pichu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81" y="4157345"/>
            <a:ext cx="1609090" cy="14566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lamada ovalada 6"/>
          <p:cNvSpPr/>
          <p:nvPr/>
        </p:nvSpPr>
        <p:spPr>
          <a:xfrm>
            <a:off x="7378859" y="3971290"/>
            <a:ext cx="2505075" cy="1828800"/>
          </a:xfrm>
          <a:prstGeom prst="wedgeEllipseCallout">
            <a:avLst>
              <a:gd name="adj1" fmla="val -68742"/>
              <a:gd name="adj2" fmla="val -29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¡¡Recuerda comenzar a resolver por el paréntesis!!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6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4713" y="5648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4) P. Elemento Neutro y P. del 0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537" t="48669" r="28747" b="27041"/>
          <a:stretch/>
        </p:blipFill>
        <p:spPr>
          <a:xfrm>
            <a:off x="874713" y="1357313"/>
            <a:ext cx="9917978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581" y="750815"/>
            <a:ext cx="5867400" cy="4664075"/>
          </a:xfrm>
        </p:spPr>
        <p:txBody>
          <a:bodyPr/>
          <a:lstStyle/>
          <a:p>
            <a:pPr>
              <a:defRPr/>
            </a:pPr>
            <a:r>
              <a:rPr lang="es-CL" sz="2800" b="1" dirty="0">
                <a:latin typeface="Lucida Calligraphy" panose="03010101010101010101" pitchFamily="66" charset="0"/>
              </a:rPr>
              <a:t>Para recordar:</a:t>
            </a:r>
            <a:br>
              <a:rPr lang="es-CL" sz="2800" b="1" dirty="0">
                <a:latin typeface="Lucida Calligraphy" panose="03010101010101010101" pitchFamily="66" charset="0"/>
              </a:rPr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sz="2800" dirty="0">
                <a:latin typeface="Lucida Calligraphy" panose="03010101010101010101" pitchFamily="66" charset="0"/>
              </a:rPr>
              <a:t>- No olvides sacar una foto (clarita) a las respuestas de tu cuaderno y enviarlas al correo que corresponda. </a:t>
            </a:r>
            <a:br>
              <a:rPr lang="es-CL" sz="2800" dirty="0">
                <a:latin typeface="Lucida Calligraphy" panose="03010101010101010101" pitchFamily="66" charset="0"/>
              </a:rPr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altLang="es-CL" sz="1800" b="1" dirty="0">
                <a:hlinkClick r:id="rId2"/>
              </a:rPr>
              <a:t>ymoscoso@cldv.cl</a:t>
            </a:r>
            <a:r>
              <a:rPr lang="es-CL" altLang="es-CL" sz="1800" dirty="0"/>
              <a:t>     5ºA - 5°C</a:t>
            </a:r>
            <a:br>
              <a:rPr lang="es-CL" altLang="es-CL" sz="1800" dirty="0"/>
            </a:br>
            <a:br>
              <a:rPr lang="es-CL" altLang="es-CL" sz="1800" dirty="0"/>
            </a:br>
            <a:r>
              <a:rPr lang="es-CL" altLang="es-CL" sz="1800" b="1" dirty="0">
                <a:hlinkClick r:id="rId3"/>
              </a:rPr>
              <a:t>bsantander@cldv.cl</a:t>
            </a:r>
            <a:r>
              <a:rPr lang="es-CL" altLang="es-CL" sz="1800" dirty="0"/>
              <a:t>   5ºB</a:t>
            </a:r>
            <a:br>
              <a:rPr lang="es-CL" altLang="es-CL" sz="1800" dirty="0"/>
            </a:br>
            <a:br>
              <a:rPr lang="es-CL" sz="2800" dirty="0">
                <a:latin typeface="Lucida Calligraphy" panose="03010101010101010101" pitchFamily="66" charset="0"/>
              </a:rPr>
            </a:br>
            <a:r>
              <a:rPr lang="es-CL" sz="2800" dirty="0">
                <a:latin typeface="Lucida Calligraphy" panose="03010101010101010101" pitchFamily="66" charset="0"/>
              </a:rPr>
              <a:t>- Ser ordenado(a).</a:t>
            </a:r>
            <a:endParaRPr lang="en-US" sz="2800" dirty="0">
              <a:latin typeface="Lucida Calligraphy" panose="03010101010101010101" pitchFamily="66" charset="0"/>
            </a:endParaRPr>
          </a:p>
        </p:txBody>
      </p:sp>
      <p:pic>
        <p:nvPicPr>
          <p:cNvPr id="4" name="Marcador de contenido 3" descr="Resultado de imagen de children FOTOGRAFO dibujo | Caricaturas de ...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-992" b="6985"/>
          <a:stretch/>
        </p:blipFill>
        <p:spPr bwMode="auto">
          <a:xfrm>
            <a:off x="1176512" y="1690687"/>
            <a:ext cx="2813597" cy="3061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31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 autoevalúo: Reflexiono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46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¿Qué propiedad reconozco con mayor facilidad?: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P. ____________________</a:t>
            </a:r>
            <a:endParaRPr lang="en-U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5463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/>
              <a:t>¿Qué propiedad me costó comprender más?</a:t>
            </a:r>
          </a:p>
          <a:p>
            <a:endParaRPr lang="es-ES" dirty="0"/>
          </a:p>
          <a:p>
            <a:r>
              <a:rPr lang="es-ES" dirty="0"/>
              <a:t>P. ____________________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47725" y="1690687"/>
            <a:ext cx="100393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43025" y="1317625"/>
            <a:ext cx="168317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Imagen 19" descr="40 Imágenes de Pikachu: Tiernas, Kawaii, para colorear, con Fra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08" y="4506912"/>
            <a:ext cx="1495584" cy="1714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29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2600" y="636588"/>
            <a:ext cx="7035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s-CL" altLang="es-CL" sz="2400" dirty="0">
              <a:latin typeface="+mn-lt"/>
            </a:endParaRPr>
          </a:p>
          <a:p>
            <a:pPr>
              <a:defRPr/>
            </a:pPr>
            <a:endParaRPr lang="es-CL" altLang="es-CL" sz="24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2600" y="8419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                                          </a:t>
            </a:r>
            <a:r>
              <a:rPr lang="es-CL" b="1" dirty="0">
                <a:latin typeface="Lucida Calligraphy" panose="03010101010101010101" pitchFamily="66" charset="0"/>
              </a:rPr>
              <a:t>¡¡Hasta pronto queridos(as)!!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71146" y="1467585"/>
            <a:ext cx="6061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¡¡Excelente trabajo!!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Imagen 8" descr="Mili Koey - Blog: Dibujo Orla 2ºBACH A (8ºParte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77" y="2390915"/>
            <a:ext cx="2076450" cy="264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30" t="23089" r="19057" b="15870"/>
          <a:stretch/>
        </p:blipFill>
        <p:spPr>
          <a:xfrm>
            <a:off x="725241" y="729570"/>
            <a:ext cx="10764361" cy="54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561109" y="1039091"/>
            <a:ext cx="10383982" cy="468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s-CL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Seguimos en la Unidad 1 </a:t>
            </a:r>
            <a:r>
              <a:rPr lang="es-CL" altLang="en-US" sz="4000" b="1" dirty="0">
                <a:latin typeface="Lucida Calligraphy" panose="03010101010101010101" pitchFamily="66" charset="0"/>
              </a:rPr>
              <a:t>: </a:t>
            </a:r>
          </a:p>
          <a:p>
            <a:endParaRPr lang="es-CL" altLang="en-US" sz="4000" b="1" dirty="0">
              <a:latin typeface="Lucida Calligraphy" panose="03010101010101010101" pitchFamily="66" charset="0"/>
            </a:endParaRPr>
          </a:p>
          <a:p>
            <a:r>
              <a:rPr lang="es-CL" altLang="en-US" sz="2800" b="1" dirty="0">
                <a:latin typeface="Lucida Calligraphy" panose="03010101010101010101" pitchFamily="66" charset="0"/>
              </a:rPr>
              <a:t>“</a:t>
            </a:r>
            <a:r>
              <a:rPr lang="es-CL" altLang="en-US" sz="2800" b="1" u="sng" dirty="0">
                <a:latin typeface="Lucida Calligraphy" panose="03010101010101010101" pitchFamily="66" charset="0"/>
              </a:rPr>
              <a:t>Los números naturales</a:t>
            </a:r>
            <a:r>
              <a:rPr lang="es-CL" altLang="en-US" sz="2800" b="1" dirty="0">
                <a:latin typeface="Lucida Calligraphy" panose="03010101010101010101" pitchFamily="66" charset="0"/>
              </a:rPr>
              <a:t>”</a:t>
            </a:r>
          </a:p>
          <a:p>
            <a:endParaRPr lang="es-CL" altLang="en-US" sz="2800" b="1" dirty="0">
              <a:latin typeface="Lucida Calligraphy" panose="03010101010101010101" pitchFamily="66" charset="0"/>
            </a:endParaRPr>
          </a:p>
          <a:p>
            <a:r>
              <a:rPr lang="es-CL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Contenido de la clase</a:t>
            </a:r>
            <a:r>
              <a:rPr lang="es-CL" altLang="en-US" sz="2800" b="1" dirty="0">
                <a:latin typeface="Lucida Calligraphy" panose="03010101010101010101" pitchFamily="66" charset="0"/>
              </a:rPr>
              <a:t>: “</a:t>
            </a:r>
            <a:r>
              <a:rPr lang="es-CL" altLang="en-US" sz="2800" b="1" u="sng" dirty="0">
                <a:latin typeface="Lucida Calligraphy" panose="03010101010101010101" pitchFamily="66" charset="0"/>
              </a:rPr>
              <a:t>Propiedades de la multiplicación” </a:t>
            </a:r>
          </a:p>
          <a:p>
            <a:endParaRPr lang="es-CL" altLang="en-US" sz="2800" b="1" u="sng" dirty="0">
              <a:latin typeface="Lucida Calligraphy" panose="03010101010101010101" pitchFamily="66" charset="0"/>
            </a:endParaRPr>
          </a:p>
          <a:p>
            <a:r>
              <a:rPr lang="es-CL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Objetivo</a:t>
            </a:r>
            <a:r>
              <a:rPr lang="es-CL" altLang="en-US" sz="2000" b="1" dirty="0">
                <a:latin typeface="Lucida Calligraphy" panose="03010101010101010101" pitchFamily="66" charset="0"/>
              </a:rPr>
              <a:t>: Comprender y aplicar las propiedades de la multiplicación en los números naturales y el cero.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Propiedades de la multiplicación en </a:t>
            </a:r>
            <a:r>
              <a:rPr lang="es-CL" dirty="0" err="1"/>
              <a:t>IN</a:t>
            </a:r>
            <a:r>
              <a:rPr lang="es-CL" sz="2400" dirty="0" err="1"/>
              <a:t>o</a:t>
            </a:r>
            <a:endParaRPr lang="en-U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700" y="1690688"/>
            <a:ext cx="11319163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8" name="Imagen 29" descr="Mili Koey - Blog: Dibujo Orla 2ºBACH A (8ºPar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01" y="1616075"/>
            <a:ext cx="1938051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rectangular redondeada 31"/>
          <p:cNvSpPr>
            <a:spLocks noChangeArrowheads="1"/>
          </p:cNvSpPr>
          <p:nvPr/>
        </p:nvSpPr>
        <p:spPr bwMode="auto">
          <a:xfrm>
            <a:off x="1832263" y="1885950"/>
            <a:ext cx="7033927" cy="3667125"/>
          </a:xfrm>
          <a:prstGeom prst="wedgeRoundRectCallout">
            <a:avLst>
              <a:gd name="adj1" fmla="val 64905"/>
              <a:gd name="adj2" fmla="val -15042"/>
              <a:gd name="adj3" fmla="val 16667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n-US" sz="2800" i="0" u="none" strike="noStrike" cap="none" normalizeH="0" baseline="0" dirty="0">
                <a:ln>
                  <a:noFill/>
                </a:ln>
                <a:latin typeface="Comic Sans MS" panose="030F0702030302020204" pitchFamily="66" charset="0"/>
              </a:rPr>
              <a:t>Si recuerdas bien … la clase pasada nos dedicamos a trabajar con las propiedades de la adición …hoy veremos</a:t>
            </a:r>
            <a:r>
              <a:rPr kumimoji="0" lang="es-CL" altLang="en-US" sz="2800" i="0" u="none" strike="noStrike" cap="none" normalizeH="0" dirty="0">
                <a:ln>
                  <a:noFill/>
                </a:ln>
                <a:latin typeface="Comic Sans MS" panose="030F0702030302020204" pitchFamily="66" charset="0"/>
              </a:rPr>
              <a:t> las </a:t>
            </a:r>
            <a:r>
              <a:rPr kumimoji="0" lang="es-CL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propiedades de la multiplicación: Conmutativa, Asociativa, Distributiva, Elemento Neutro(1), y del 0.</a:t>
            </a:r>
            <a:endParaRPr kumimoji="0" lang="es-CL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22763" y="1428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22763" y="1885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Este recuadro aparece en tu texto página 30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56379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b="1" dirty="0"/>
              <a:t>P. Conmutativa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37152" t="42117" r="38419" b="28491"/>
          <a:stretch/>
        </p:blipFill>
        <p:spPr bwMode="auto">
          <a:xfrm>
            <a:off x="4675909" y="1514475"/>
            <a:ext cx="6172200" cy="4249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errar llave 4"/>
          <p:cNvSpPr/>
          <p:nvPr/>
        </p:nvSpPr>
        <p:spPr>
          <a:xfrm flipH="1">
            <a:off x="3837710" y="1368096"/>
            <a:ext cx="838199" cy="4645027"/>
          </a:xfrm>
          <a:prstGeom prst="rightBrace">
            <a:avLst>
              <a:gd name="adj1" fmla="val 22369"/>
              <a:gd name="adj2" fmla="val 480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002214" y="4791624"/>
            <a:ext cx="259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800" b="1" dirty="0">
                <a:latin typeface="+mn-lt"/>
              </a:rPr>
              <a:t>P. Asociativa</a:t>
            </a:r>
          </a:p>
        </p:txBody>
      </p:sp>
    </p:spTree>
    <p:extLst>
      <p:ext uri="{BB962C8B-B14F-4D97-AF65-F5344CB8AC3E}">
        <p14:creationId xmlns:p14="http://schemas.microsoft.com/office/powerpoint/2010/main" val="418930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Ejemplos: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Conmutativa</a:t>
            </a:r>
            <a:r>
              <a:rPr lang="es-CL" dirty="0"/>
              <a:t>: 6 x 7 = 7 x 6</a:t>
            </a:r>
          </a:p>
          <a:p>
            <a:pPr marL="0" indent="0">
              <a:buNone/>
            </a:pPr>
            <a:r>
              <a:rPr lang="es-CL" dirty="0"/>
              <a:t>                                              42 = 42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Asociativa</a:t>
            </a:r>
            <a:r>
              <a:rPr lang="es-CL" dirty="0"/>
              <a:t>: </a:t>
            </a:r>
            <a:r>
              <a:rPr lang="es-CL" u="sng" dirty="0">
                <a:solidFill>
                  <a:srgbClr val="FF0000"/>
                </a:solidFill>
              </a:rPr>
              <a:t>(5 x 2)</a:t>
            </a: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/>
              <a:t>x 4 = 5 x </a:t>
            </a:r>
            <a:r>
              <a:rPr lang="es-CL" u="sng" dirty="0">
                <a:solidFill>
                  <a:srgbClr val="FF0000"/>
                </a:solidFill>
              </a:rPr>
              <a:t>(2 x 4)</a:t>
            </a:r>
          </a:p>
          <a:p>
            <a:pPr marL="0" indent="0">
              <a:buNone/>
            </a:pPr>
            <a:r>
              <a:rPr lang="es-CL" dirty="0"/>
              <a:t>                                          10  x  4  = 5 x  8</a:t>
            </a:r>
          </a:p>
          <a:p>
            <a:pPr marL="0" indent="0">
              <a:buNone/>
            </a:pPr>
            <a:r>
              <a:rPr lang="es-CL" dirty="0"/>
              <a:t>                                                40    =   40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6261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Distributiva: </a:t>
            </a:r>
            <a:r>
              <a:rPr lang="es-CL" dirty="0"/>
              <a:t>La suma de dos números por un tercero es igual a la suma de cada sumando por el tercer número</a:t>
            </a:r>
            <a:endParaRPr lang="en-US" dirty="0"/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0" t="50411" r="42973" b="14269"/>
          <a:stretch/>
        </p:blipFill>
        <p:spPr bwMode="auto">
          <a:xfrm>
            <a:off x="3048000" y="2250786"/>
            <a:ext cx="5389418" cy="2673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3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Elemento Neutro: </a:t>
            </a:r>
            <a:r>
              <a:rPr lang="es-CL" dirty="0"/>
              <a:t>543 x 1 = 543</a:t>
            </a:r>
          </a:p>
          <a:p>
            <a:endParaRPr lang="es-CL" dirty="0"/>
          </a:p>
          <a:p>
            <a:endParaRPr lang="es-CL" dirty="0"/>
          </a:p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Propiedad del 0 :  </a:t>
            </a:r>
            <a:r>
              <a:rPr lang="es-CL" dirty="0"/>
              <a:t>245 x 0 = 0 </a:t>
            </a:r>
            <a:endParaRPr lang="en-US" dirty="0"/>
          </a:p>
        </p:txBody>
      </p:sp>
      <p:pic>
        <p:nvPicPr>
          <p:cNvPr id="4" name="Imagen 3" descr="Imágenes, fotos de stock y vectores sobre Let Go | Shutterstock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254644" y="3144982"/>
            <a:ext cx="3642447" cy="2327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9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evaluada: </a:t>
            </a:r>
            <a:r>
              <a:rPr lang="es-ES" sz="2800" dirty="0"/>
              <a:t>Recuerda ser ordenado(a)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7364" y="1412080"/>
            <a:ext cx="10515600" cy="2508755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Resuelve los siguientes ejercicios utilizando las propiedades que se indica. </a:t>
            </a:r>
          </a:p>
          <a:p>
            <a:pPr marL="0" indent="0">
              <a:buNone/>
            </a:pPr>
            <a:r>
              <a:rPr lang="es-ES" sz="2400" b="1" dirty="0"/>
              <a:t>Copia los ejercicios en tu cuaderno y resuelve . Sigue los ejemplos.</a:t>
            </a:r>
          </a:p>
          <a:p>
            <a:pPr marL="0" indent="0">
              <a:buNone/>
            </a:pPr>
            <a:endParaRPr lang="es-ES" b="1" dirty="0"/>
          </a:p>
          <a:p>
            <a:pPr marL="514350" indent="-514350">
              <a:buAutoNum type="arabicParenR"/>
            </a:pPr>
            <a:r>
              <a:rPr lang="es-ES" b="1" dirty="0"/>
              <a:t>P. Conmutativa  </a:t>
            </a:r>
            <a:r>
              <a:rPr lang="es-ES" sz="2000" dirty="0">
                <a:solidFill>
                  <a:srgbClr val="FF0000"/>
                </a:solidFill>
              </a:rPr>
              <a:t>Ej. 3 x 4 =  4 x 3 </a:t>
            </a:r>
          </a:p>
          <a:p>
            <a:pPr marL="0" indent="0">
              <a:buNone/>
            </a:pPr>
            <a:r>
              <a:rPr lang="es-ES" sz="2000" dirty="0">
                <a:solidFill>
                  <a:srgbClr val="FF0000"/>
                </a:solidFill>
              </a:rPr>
              <a:t>                                                      12   =  12</a:t>
            </a:r>
          </a:p>
          <a:p>
            <a:pPr marL="0" indent="0">
              <a:buNone/>
            </a:pPr>
            <a:endParaRPr lang="es-E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099" t="27148" r="25146" b="50196"/>
          <a:stretch/>
        </p:blipFill>
        <p:spPr>
          <a:xfrm>
            <a:off x="727365" y="3819524"/>
            <a:ext cx="9802090" cy="21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9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469</Words>
  <Application>Microsoft Macintosh PowerPoint</Application>
  <PresentationFormat>Panorámica</PresentationFormat>
  <Paragraphs>63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Lucida Calligraphy</vt:lpstr>
      <vt:lpstr>Times New Roman</vt:lpstr>
      <vt:lpstr>Wingdings</vt:lpstr>
      <vt:lpstr>Tema de Office</vt:lpstr>
      <vt:lpstr>  Matemática  Quintos Básicos A - B - C PPT4</vt:lpstr>
      <vt:lpstr>Presentación de PowerPoint</vt:lpstr>
      <vt:lpstr>Presentación de PowerPoint</vt:lpstr>
      <vt:lpstr>Propiedades de la multiplicación en INo</vt:lpstr>
      <vt:lpstr>Este recuadro aparece en tu texto página 30</vt:lpstr>
      <vt:lpstr>Ejemplos:</vt:lpstr>
      <vt:lpstr>Presentación de PowerPoint</vt:lpstr>
      <vt:lpstr>Presentación de PowerPoint</vt:lpstr>
      <vt:lpstr>Actividad evaluada: Recuerda ser ordenado(a)</vt:lpstr>
      <vt:lpstr>Presentación de PowerPoint</vt:lpstr>
      <vt:lpstr>Presentación de PowerPoint</vt:lpstr>
      <vt:lpstr>Presentación de PowerPoint</vt:lpstr>
      <vt:lpstr>Para recordar:  - No olvides sacar una foto (clarita) a las respuestas de tu cuaderno y enviarlas al correo que corresponda.   ymoscoso@cldv.cl     5ºA - 5°C  bsantander@cldv.cl   5ºB  - Ser ordenado(a).</vt:lpstr>
      <vt:lpstr>Me autoevalúo: Reflexiono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  PADRES Y APODERADOS MARZO 2020</dc:title>
  <dc:creator>Usuario de Microsoft Office</dc:creator>
  <cp:lastModifiedBy>Usuario de Microsoft Office</cp:lastModifiedBy>
  <cp:revision>108</cp:revision>
  <dcterms:created xsi:type="dcterms:W3CDTF">2020-03-03T11:41:36Z</dcterms:created>
  <dcterms:modified xsi:type="dcterms:W3CDTF">2020-04-06T22:30:05Z</dcterms:modified>
</cp:coreProperties>
</file>