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47" r:id="rId2"/>
    <p:sldId id="444" r:id="rId3"/>
    <p:sldId id="446" r:id="rId4"/>
    <p:sldId id="352" r:id="rId5"/>
    <p:sldId id="447" r:id="rId6"/>
    <p:sldId id="443" r:id="rId7"/>
    <p:sldId id="437" r:id="rId8"/>
    <p:sldId id="438" r:id="rId9"/>
    <p:sldId id="459" r:id="rId10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8" autoAdjust="0"/>
    <p:restoredTop sz="94906"/>
  </p:normalViewPr>
  <p:slideViewPr>
    <p:cSldViewPr snapToGrid="0" snapToObjects="1">
      <p:cViewPr varScale="1">
        <p:scale>
          <a:sx n="69" d="100"/>
          <a:sy n="69" d="100"/>
        </p:scale>
        <p:origin x="90" y="96"/>
      </p:cViewPr>
      <p:guideLst>
        <p:guide orient="horz" pos="2160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5AF046-608A-4D48-B88F-EC30E202BC8D}" type="datetimeFigureOut">
              <a:rPr lang="es-CL"/>
              <a:pPr/>
              <a:t>08-04-2020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FB4BBB-1C0A-CC4F-96CE-8E8E006515F3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4646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>
              <a:latin typeface="Calibri" charset="0"/>
            </a:endParaRPr>
          </a:p>
        </p:txBody>
      </p:sp>
      <p:sp>
        <p:nvSpPr>
          <p:cNvPr id="1331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EDC08E7-9F5A-8344-8BB3-01AC6E892778}" type="slidenum">
              <a:rPr lang="es-CL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759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>
              <a:latin typeface="Calibri" charset="0"/>
            </a:endParaRPr>
          </a:p>
        </p:txBody>
      </p:sp>
      <p:sp>
        <p:nvSpPr>
          <p:cNvPr id="1843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1ACDFA2-8A22-B249-9F65-A4872E65CB3D}" type="slidenum">
              <a:rPr lang="es-CL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071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22A6BA-39F2-0C44-94B0-B5C91583F98C}" type="datetimeFigureOut">
              <a:rPr lang="es-CL"/>
              <a:pPr/>
              <a:t>08-04-2020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0F1C7-2221-3D4A-8FF2-581880EF84AD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197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24EE4-D24A-944F-9D5B-FCA4E685EA6C}" type="datetimeFigureOut">
              <a:rPr lang="es-CL"/>
              <a:pPr/>
              <a:t>08-04-2020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7C73D-5353-C545-A6B6-69944FAEFE94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202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EB38E-615E-7B46-8CF3-0E8E2A40E8B9}" type="datetimeFigureOut">
              <a:rPr lang="es-CL"/>
              <a:pPr/>
              <a:t>08-04-2020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E00AE-4101-4B42-A47D-CF5A63FB11E1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7056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04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9AC80B-4F6D-6D4E-98E9-9B4945A2E50B}" type="datetimeFigureOut">
              <a:rPr lang="es-CL"/>
              <a:pPr/>
              <a:t>08-04-2020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35493-4176-304E-B727-270967AD6D20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41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6CC53D-9180-EF48-B2DF-EAA00EEDABF1}" type="datetimeFigureOut">
              <a:rPr lang="es-CL"/>
              <a:pPr/>
              <a:t>08-04-2020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ABAAE-21FE-9F4C-B84E-36F80F0453F4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380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C9753E-0B18-A248-9870-90F90FE19BBA}" type="datetimeFigureOut">
              <a:rPr lang="es-CL"/>
              <a:pPr/>
              <a:t>08-04-2020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15C0C-0183-B04A-B86A-F6F9AFAA5395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02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1AAE39-D7BE-C248-9FC2-54B56E1F8964}" type="datetimeFigureOut">
              <a:rPr lang="es-CL"/>
              <a:pPr/>
              <a:t>08-04-2020</a:t>
            </a:fld>
            <a:endParaRPr lang="es-C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59D85-7EBF-7E4C-9509-1EFD0CBC4B84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709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99C3FE-2F48-0C40-AC81-4C2E93D7C542}" type="datetimeFigureOut">
              <a:rPr lang="es-CL"/>
              <a:pPr/>
              <a:t>08-04-2020</a:t>
            </a:fld>
            <a:endParaRPr lang="es-C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35A8D-44B3-D044-88AB-8D580FA15B9B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063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BEE3CE-3C3C-FF4C-B52F-68B384BA8153}" type="datetimeFigureOut">
              <a:rPr lang="es-CL"/>
              <a:pPr/>
              <a:t>08-04-2020</a:t>
            </a:fld>
            <a:endParaRPr lang="es-C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DA961-B0F3-064B-A12B-09FDED976323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223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0DE970-7101-7045-8ADC-F18012891212}" type="datetimeFigureOut">
              <a:rPr lang="es-CL"/>
              <a:pPr/>
              <a:t>08-04-2020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DAA90-FF80-034E-9D5D-AC3F6C32F3DF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518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557FD-65B3-4548-BB13-DE306A005ED9}" type="datetimeFigureOut">
              <a:rPr lang="es-CL"/>
              <a:pPr/>
              <a:t>08-04-2020</a:t>
            </a:fld>
            <a:endParaRPr 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AEF53-B086-6A43-8100-ABCBD88770E8}" type="slidenum">
              <a:rPr lang="es-CL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675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027" name="Marcador de tex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F21CB293-874B-6D4B-ACE9-131E3C5874E2}" type="datetimeFigureOut">
              <a:rPr lang="es-CL"/>
              <a:pPr/>
              <a:t>08-04-2020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BF075FF-1857-2542-806C-6C8033754BBA}" type="slidenum">
              <a:rPr lang="es-CL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youtube.com/watch?v=KUIDbs-wlig&amp;t=4s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 noChangeArrowheads="1"/>
          </p:cNvSpPr>
          <p:nvPr>
            <p:ph type="ctrTitle"/>
          </p:nvPr>
        </p:nvSpPr>
        <p:spPr>
          <a:xfrm>
            <a:off x="1476375" y="2409825"/>
            <a:ext cx="8626475" cy="2038350"/>
          </a:xfrm>
        </p:spPr>
        <p:txBody>
          <a:bodyPr/>
          <a:lstStyle/>
          <a:p>
            <a:r>
              <a:rPr lang="es-CL" sz="5400">
                <a:latin typeface="Arial" charset="0"/>
              </a:rPr>
              <a:t/>
            </a:r>
            <a:br>
              <a:rPr lang="es-CL" sz="5400">
                <a:latin typeface="Arial" charset="0"/>
              </a:rPr>
            </a:br>
            <a:endParaRPr lang="es-CL" sz="5400">
              <a:latin typeface="Arial" charset="0"/>
            </a:endParaRPr>
          </a:p>
        </p:txBody>
      </p:sp>
      <p:sp>
        <p:nvSpPr>
          <p:cNvPr id="6147" name="Título 1"/>
          <p:cNvSpPr txBox="1">
            <a:spLocks noChangeArrowheads="1"/>
          </p:cNvSpPr>
          <p:nvPr/>
        </p:nvSpPr>
        <p:spPr bwMode="auto">
          <a:xfrm>
            <a:off x="722313" y="2409825"/>
            <a:ext cx="9936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s-CL" dirty="0"/>
          </a:p>
          <a:p>
            <a:pPr algn="ctr">
              <a:lnSpc>
                <a:spcPct val="90000"/>
              </a:lnSpc>
            </a:pPr>
            <a:endParaRPr lang="es-CL" dirty="0"/>
          </a:p>
          <a:p>
            <a:pPr algn="ctr">
              <a:lnSpc>
                <a:spcPct val="90000"/>
              </a:lnSpc>
            </a:pPr>
            <a:endParaRPr lang="es-CL" dirty="0"/>
          </a:p>
          <a:p>
            <a:pPr algn="ctr">
              <a:lnSpc>
                <a:spcPct val="90000"/>
              </a:lnSpc>
            </a:pPr>
            <a:r>
              <a:rPr lang="es-CL" sz="4800" dirty="0"/>
              <a:t>MATERIAL DE APOYO N°3</a:t>
            </a:r>
          </a:p>
          <a:p>
            <a:pPr>
              <a:lnSpc>
                <a:spcPct val="90000"/>
              </a:lnSpc>
            </a:pPr>
            <a:endParaRPr lang="es-CL" dirty="0"/>
          </a:p>
          <a:p>
            <a:pPr>
              <a:lnSpc>
                <a:spcPct val="90000"/>
              </a:lnSpc>
            </a:pPr>
            <a:endParaRPr lang="es-CL" dirty="0"/>
          </a:p>
          <a:p>
            <a:pPr algn="ctr">
              <a:lnSpc>
                <a:spcPct val="90000"/>
              </a:lnSpc>
            </a:pPr>
            <a:r>
              <a:rPr lang="es-CL" dirty="0"/>
              <a:t>Unidad N°1: ¡Celebremos en familia!</a:t>
            </a:r>
          </a:p>
        </p:txBody>
      </p:sp>
      <p:sp>
        <p:nvSpPr>
          <p:cNvPr id="6148" name="Subtítulo 2"/>
          <p:cNvSpPr txBox="1">
            <a:spLocks noChangeArrowheads="1"/>
          </p:cNvSpPr>
          <p:nvPr/>
        </p:nvSpPr>
        <p:spPr bwMode="auto">
          <a:xfrm>
            <a:off x="361950" y="3913188"/>
            <a:ext cx="11468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s-CL" sz="2400" b="1" dirty="0"/>
              <a:t>Nivel: Medio Mayor A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s-CL" sz="2400" dirty="0"/>
              <a:t> Educadora de Párvulos: Maylen Rojo Cortés.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6"/>
          <p:cNvSpPr>
            <a:spLocks noChangeArrowheads="1"/>
          </p:cNvSpPr>
          <p:nvPr/>
        </p:nvSpPr>
        <p:spPr bwMode="auto">
          <a:xfrm>
            <a:off x="71438" y="458788"/>
            <a:ext cx="5329237" cy="11757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eaLnBrk="1" hangingPunct="1"/>
            <a:r>
              <a:rPr lang="es-CL" dirty="0">
                <a:solidFill>
                  <a:srgbClr val="000000"/>
                </a:solidFill>
                <a:latin typeface="Cambria" charset="0"/>
                <a:cs typeface="Arial" charset="0"/>
              </a:rPr>
              <a:t>Querida Familia.</a:t>
            </a:r>
          </a:p>
          <a:p>
            <a:pPr algn="just" eaLnBrk="1" hangingPunct="1"/>
            <a:endParaRPr lang="es-CL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/>
            <a:r>
              <a:rPr lang="es-CL" sz="1600" dirty="0">
                <a:solidFill>
                  <a:srgbClr val="000000"/>
                </a:solidFill>
                <a:latin typeface="Cambria" charset="0"/>
                <a:cs typeface="Arial" charset="0"/>
              </a:rPr>
              <a:t>En este material de apoyo N°3 queremos invitarlos a continuar trabajando en conjunto desde el hogar, mientras persista esta emergencia a nivel nacional. Además recordaremos algunos aspectos generales:</a:t>
            </a:r>
          </a:p>
          <a:p>
            <a:pPr algn="just" eaLnBrk="1" hangingPunct="1"/>
            <a:endParaRPr lang="es-CL" sz="1600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>
              <a:buFont typeface="Arial" charset="0"/>
              <a:buAutoNum type="arabicParenR"/>
            </a:pPr>
            <a:r>
              <a:rPr lang="es-CL" sz="1600" dirty="0">
                <a:solidFill>
                  <a:srgbClr val="000000"/>
                </a:solidFill>
                <a:latin typeface="Cambria" charset="0"/>
                <a:cs typeface="Arial" charset="0"/>
              </a:rPr>
              <a:t>Las  video cápsulas que se encuentran en nuestra página web, corresponden al proceso de nivelación del PPN°1 y PPN°2.</a:t>
            </a:r>
          </a:p>
          <a:p>
            <a:pPr algn="just" eaLnBrk="1" hangingPunct="1">
              <a:buFont typeface="Arial" charset="0"/>
              <a:buAutoNum type="arabicParenR"/>
            </a:pPr>
            <a:r>
              <a:rPr lang="es-CL" sz="1600" dirty="0">
                <a:solidFill>
                  <a:srgbClr val="000000"/>
                </a:solidFill>
                <a:latin typeface="Cambria" charset="0"/>
                <a:cs typeface="Arial" charset="0"/>
              </a:rPr>
              <a:t>Las video cápsulas explicativas que corresponden al PPT N°3  de la I Unidad denominado: ¡Celebremos en familia!, estarán  disponibles para su consulta en la página web  a partir del día lunes 06/04/2020.</a:t>
            </a:r>
          </a:p>
          <a:p>
            <a:pPr algn="just" eaLnBrk="1" hangingPunct="1">
              <a:buFont typeface="Arial" charset="0"/>
              <a:buAutoNum type="arabicParenR"/>
            </a:pPr>
            <a:r>
              <a:rPr lang="es-CL" sz="1600" dirty="0">
                <a:solidFill>
                  <a:srgbClr val="000000"/>
                </a:solidFill>
                <a:latin typeface="Cambria" charset="0"/>
                <a:cs typeface="Arial" charset="0"/>
              </a:rPr>
              <a:t>Solicitamos enviar el registro de las actividades del </a:t>
            </a:r>
            <a:r>
              <a:rPr lang="es-CL" sz="1600" b="1" dirty="0">
                <a:latin typeface="Cambria" charset="0"/>
                <a:cs typeface="Arial" charset="0"/>
              </a:rPr>
              <a:t>PPT N°1 y N°2 el día jueves 09/04/2020, </a:t>
            </a:r>
            <a:r>
              <a:rPr lang="es-CL" sz="1600" dirty="0">
                <a:solidFill>
                  <a:srgbClr val="000000"/>
                </a:solidFill>
                <a:latin typeface="Cambria" charset="0"/>
                <a:cs typeface="Arial" charset="0"/>
              </a:rPr>
              <a:t>para efectuar la retroalimentación del proceso de avance. Para la retroalimentación debe seguir los siguientes pasos:</a:t>
            </a:r>
          </a:p>
          <a:p>
            <a:pPr algn="just" eaLnBrk="1" hangingPunct="1">
              <a:buFont typeface="Wingdings" charset="0"/>
              <a:buChar char="Ø"/>
            </a:pPr>
            <a:r>
              <a:rPr lang="es-CL" sz="1600" dirty="0">
                <a:solidFill>
                  <a:srgbClr val="000000"/>
                </a:solidFill>
                <a:latin typeface="Cambria" charset="0"/>
                <a:cs typeface="Arial" charset="0"/>
              </a:rPr>
              <a:t> Tomar una fotografía  de  la página del texto trabajado o escanearla.</a:t>
            </a:r>
          </a:p>
          <a:p>
            <a:pPr algn="just" eaLnBrk="1" hangingPunct="1">
              <a:buFont typeface="Arial" charset="0"/>
              <a:buAutoNum type="arabicParenR"/>
            </a:pPr>
            <a:endParaRPr lang="es-CL" sz="1600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>
              <a:buFont typeface="Arial" charset="0"/>
              <a:buAutoNum type="arabicParenR"/>
            </a:pPr>
            <a:endParaRPr lang="es-CL" sz="1600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es-CL" sz="1600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>
              <a:buFont typeface="Wingdings" charset="0"/>
              <a:buChar char="Ø"/>
            </a:pPr>
            <a:endParaRPr lang="es-CL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>
              <a:buFont typeface="Wingdings" charset="0"/>
              <a:buChar char="Ø"/>
            </a:pPr>
            <a:endParaRPr lang="es-CL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>
              <a:buFont typeface="Wingdings" charset="0"/>
              <a:buChar char="Ø"/>
            </a:pPr>
            <a:endParaRPr lang="es-CL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>
              <a:buFont typeface="Wingdings" charset="0"/>
              <a:buChar char="Ø"/>
            </a:pPr>
            <a:endParaRPr lang="es-CL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>
              <a:buFont typeface="Wingdings" charset="0"/>
              <a:buChar char="Ø"/>
            </a:pPr>
            <a:endParaRPr lang="es-CL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es-CL" sz="2000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>
              <a:buFont typeface="Arial" charset="0"/>
              <a:buAutoNum type="arabicParenR"/>
            </a:pPr>
            <a:endParaRPr lang="es-CL" sz="2000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/>
            <a:endParaRPr lang="es-CL" sz="2000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/>
            <a:r>
              <a:rPr lang="es-CL" sz="2000" dirty="0">
                <a:solidFill>
                  <a:srgbClr val="000000"/>
                </a:solidFill>
                <a:latin typeface="Cambria" charset="0"/>
                <a:cs typeface="Arial" charset="0"/>
              </a:rPr>
              <a:t> </a:t>
            </a:r>
          </a:p>
          <a:p>
            <a:pPr algn="just" eaLnBrk="1" hangingPunct="1"/>
            <a:endParaRPr lang="es-CL" sz="2000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/>
            <a:endParaRPr lang="es-CL" sz="2000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/>
            <a:endParaRPr lang="es-CL" sz="2000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/>
            <a:endParaRPr lang="es-CL" sz="2000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/>
            <a:endParaRPr lang="es-CL" sz="2000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/>
            <a:endParaRPr lang="es-CL" sz="2000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/>
            <a:endParaRPr lang="es-CL" sz="2000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/>
            <a:endParaRPr lang="es-CL" sz="2000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/>
            <a:endParaRPr lang="es-CL" sz="2000" dirty="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/>
            <a:endParaRPr lang="es-CL" sz="2000" dirty="0">
              <a:solidFill>
                <a:srgbClr val="000000"/>
              </a:solidFill>
              <a:latin typeface="Cambria" charset="0"/>
              <a:cs typeface="Arial" charset="0"/>
            </a:endParaRPr>
          </a:p>
        </p:txBody>
      </p:sp>
      <p:sp>
        <p:nvSpPr>
          <p:cNvPr id="7171" name="Título 1"/>
          <p:cNvSpPr>
            <a:spLocks noGrp="1" noChangeArrowheads="1"/>
          </p:cNvSpPr>
          <p:nvPr>
            <p:ph type="title"/>
          </p:nvPr>
        </p:nvSpPr>
        <p:spPr>
          <a:xfrm>
            <a:off x="969963" y="168275"/>
            <a:ext cx="10820400" cy="581025"/>
          </a:xfrm>
        </p:spPr>
        <p:txBody>
          <a:bodyPr/>
          <a:lstStyle/>
          <a:p>
            <a:pPr algn="ctr"/>
            <a:r>
              <a:rPr lang="es-CL" sz="2400" b="1">
                <a:latin typeface="Cambria" charset="0"/>
                <a:cs typeface="Cambria" charset="0"/>
              </a:rPr>
              <a:t>INVITACIÓN A NUESTROS APODERADOS (AS)</a:t>
            </a:r>
            <a:r>
              <a:rPr lang="es-CL" sz="1800" b="1">
                <a:latin typeface="Cambria" charset="0"/>
                <a:cs typeface="Cambria" charset="0"/>
              </a:rPr>
              <a:t/>
            </a:r>
            <a:br>
              <a:rPr lang="es-CL" sz="1800" b="1">
                <a:latin typeface="Cambria" charset="0"/>
                <a:cs typeface="Cambria" charset="0"/>
              </a:rPr>
            </a:br>
            <a:r>
              <a:rPr lang="es-CL" sz="1800" b="1">
                <a:latin typeface="Cambria" charset="0"/>
                <a:cs typeface="Cambria" charset="0"/>
              </a:rPr>
              <a:t/>
            </a:r>
            <a:br>
              <a:rPr lang="es-CL" sz="1800" b="1">
                <a:latin typeface="Cambria" charset="0"/>
                <a:cs typeface="Cambria" charset="0"/>
              </a:rPr>
            </a:br>
            <a:endParaRPr lang="es-CL" sz="1800" b="1">
              <a:latin typeface="Cambria" charset="0"/>
              <a:cs typeface="Cambria" charset="0"/>
            </a:endParaRPr>
          </a:p>
        </p:txBody>
      </p:sp>
      <p:pic>
        <p:nvPicPr>
          <p:cNvPr id="7172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5556250"/>
            <a:ext cx="14684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n 6" descr="5 aplicaciones para tomar mejores fotos con tu i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1" t="16327" r="33807" b="19643"/>
          <a:stretch>
            <a:fillRect/>
          </a:stretch>
        </p:blipFill>
        <p:spPr bwMode="auto">
          <a:xfrm>
            <a:off x="1917700" y="5505450"/>
            <a:ext cx="73818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echa derecha 1"/>
          <p:cNvSpPr/>
          <p:nvPr/>
        </p:nvSpPr>
        <p:spPr>
          <a:xfrm>
            <a:off x="2913063" y="5908675"/>
            <a:ext cx="804862" cy="3460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686425" y="749300"/>
            <a:ext cx="6361113" cy="7816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/>
            <a:endParaRPr lang="es-CL" sz="160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>
              <a:buFont typeface="Wingdings" charset="0"/>
              <a:buChar char="Ø"/>
            </a:pPr>
            <a:r>
              <a:rPr lang="es-CL" sz="1600">
                <a:solidFill>
                  <a:srgbClr val="000000"/>
                </a:solidFill>
                <a:latin typeface="Cambria" charset="0"/>
                <a:cs typeface="Arial" charset="0"/>
              </a:rPr>
              <a:t>Pegar en una hoja formato Word, adjuntar el archivo y enviar a correo electrónico institucional de la Educadora de Párvulos de su nivel. </a:t>
            </a:r>
          </a:p>
          <a:p>
            <a:pPr algn="just" eaLnBrk="1" hangingPunct="1">
              <a:buFont typeface="Wingdings" charset="0"/>
              <a:buChar char="Ø"/>
            </a:pPr>
            <a:r>
              <a:rPr lang="es-CL" sz="1600">
                <a:solidFill>
                  <a:srgbClr val="000000"/>
                </a:solidFill>
                <a:latin typeface="Cambria" charset="0"/>
                <a:cs typeface="Arial" charset="0"/>
              </a:rPr>
              <a:t>La Educadora de Párvulos , enviará la retroalimentación  al correo electrónico de nuestros apoderados (as).</a:t>
            </a:r>
          </a:p>
          <a:p>
            <a:pPr algn="just" eaLnBrk="1" hangingPunct="1">
              <a:buFont typeface="Wingdings" charset="0"/>
              <a:buChar char="Ø"/>
            </a:pPr>
            <a:r>
              <a:rPr lang="es-CL" sz="1600">
                <a:solidFill>
                  <a:srgbClr val="000000"/>
                </a:solidFill>
                <a:latin typeface="Cambria" charset="0"/>
                <a:cs typeface="Arial" charset="0"/>
              </a:rPr>
              <a:t>Es muy importante tener la evidencia del proceso de avance de cada estudiante.</a:t>
            </a:r>
          </a:p>
          <a:p>
            <a:pPr algn="just" eaLnBrk="1" hangingPunct="1"/>
            <a:r>
              <a:rPr lang="es-CL" sz="1600">
                <a:solidFill>
                  <a:srgbClr val="000000"/>
                </a:solidFill>
                <a:latin typeface="Cambria" charset="0"/>
                <a:cs typeface="Arial" charset="0"/>
              </a:rPr>
              <a:t>4) Tenemos la completa convicción que si continuamos trabajando en conjunto lograremos a corto plazo los objetivos planteados al inicio del año escolar.</a:t>
            </a:r>
          </a:p>
          <a:p>
            <a:pPr algn="just" eaLnBrk="1" hangingPunct="1"/>
            <a:endParaRPr lang="es-CL" sz="160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/>
            <a:r>
              <a:rPr lang="es-CL" sz="1600">
                <a:solidFill>
                  <a:srgbClr val="000000"/>
                </a:solidFill>
                <a:latin typeface="Cambria" charset="0"/>
                <a:cs typeface="Arial" charset="0"/>
              </a:rPr>
              <a:t>5) Queremos  reiterar que ante cualquier inquietud del avance escolar de sus hijos e hijas no dude en escribirnos y tendrá pronta respuesta de acuerdo a las necesidades presentadas en el hogar.</a:t>
            </a:r>
          </a:p>
          <a:p>
            <a:pPr algn="just" eaLnBrk="1" hangingPunct="1"/>
            <a:endParaRPr lang="es-CL" sz="1600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/>
            <a:r>
              <a:rPr lang="es-CL" sz="1600">
                <a:solidFill>
                  <a:srgbClr val="000000"/>
                </a:solidFill>
                <a:latin typeface="Cambria" charset="0"/>
                <a:cs typeface="Arial" charset="0"/>
              </a:rPr>
              <a:t>Un fuerte abrazo y gracias por confiar una vez más en nuestra institución.</a:t>
            </a:r>
          </a:p>
          <a:p>
            <a:pPr algn="just" eaLnBrk="1" hangingPunct="1"/>
            <a:endParaRPr lang="es-CL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>
              <a:buFont typeface="Wingdings" charset="0"/>
              <a:buChar char="Ø"/>
            </a:pPr>
            <a:endParaRPr lang="es-CL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>
              <a:buFont typeface="Wingdings" charset="0"/>
              <a:buChar char="Ø"/>
            </a:pPr>
            <a:endParaRPr lang="es-CL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>
              <a:buFont typeface="Wingdings" charset="0"/>
              <a:buChar char="Ø"/>
            </a:pPr>
            <a:endParaRPr lang="es-CL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>
              <a:buFont typeface="Wingdings" charset="0"/>
              <a:buChar char="Ø"/>
            </a:pPr>
            <a:endParaRPr lang="es-CL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>
              <a:buFont typeface="Wingdings" charset="0"/>
              <a:buChar char="Ø"/>
            </a:pPr>
            <a:endParaRPr lang="es-CL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>
              <a:buFont typeface="Wingdings" charset="0"/>
              <a:buChar char="Ø"/>
            </a:pPr>
            <a:endParaRPr lang="es-CL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>
              <a:buFont typeface="Wingdings" charset="0"/>
              <a:buChar char="Ø"/>
            </a:pPr>
            <a:endParaRPr lang="es-CL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>
              <a:buFont typeface="Wingdings" charset="0"/>
              <a:buChar char="Ø"/>
            </a:pPr>
            <a:endParaRPr lang="es-CL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>
              <a:buFont typeface="Wingdings" charset="0"/>
              <a:buChar char="Ø"/>
            </a:pPr>
            <a:endParaRPr lang="es-CL">
              <a:solidFill>
                <a:srgbClr val="000000"/>
              </a:solidFill>
              <a:latin typeface="Cambria" charset="0"/>
              <a:cs typeface="Arial" charset="0"/>
            </a:endParaRPr>
          </a:p>
          <a:p>
            <a:pPr algn="just" eaLnBrk="1" hangingPunct="1">
              <a:buFont typeface="Wingdings" charset="0"/>
              <a:buChar char="Ø"/>
            </a:pPr>
            <a:endParaRPr lang="es-CL">
              <a:solidFill>
                <a:srgbClr val="000000"/>
              </a:solidFill>
              <a:latin typeface="Cambria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2"/>
          <p:cNvSpPr>
            <a:spLocks noGrp="1" noChangeArrowheads="1"/>
          </p:cNvSpPr>
          <p:nvPr>
            <p:ph type="title"/>
          </p:nvPr>
        </p:nvSpPr>
        <p:spPr>
          <a:xfrm>
            <a:off x="228600" y="26988"/>
            <a:ext cx="6092825" cy="969962"/>
          </a:xfrm>
        </p:spPr>
        <p:txBody>
          <a:bodyPr/>
          <a:lstStyle/>
          <a:p>
            <a:r>
              <a:rPr lang="es-CL" sz="1800" b="1">
                <a:latin typeface="Arial" charset="0"/>
              </a:rPr>
              <a:t>Objetivos de aprendizajes Nivel Medio Mayor A.</a:t>
            </a:r>
            <a:br>
              <a:rPr lang="es-CL" sz="1800" b="1">
                <a:latin typeface="Arial" charset="0"/>
              </a:rPr>
            </a:br>
            <a:r>
              <a:rPr lang="es-CL" sz="1800" b="1">
                <a:latin typeface="Arial" charset="0"/>
              </a:rPr>
              <a:t>Unidad N°1: ¡Celebremos en familia!.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184150" y="827088"/>
            <a:ext cx="6019800" cy="5292725"/>
          </a:xfrm>
        </p:spPr>
        <p:txBody>
          <a:bodyPr/>
          <a:lstStyle/>
          <a:p>
            <a:pPr>
              <a:buFont typeface="Wingdings" charset="0"/>
              <a:buChar char="Ø"/>
            </a:pPr>
            <a:r>
              <a:rPr lang="es-CL" sz="2000" dirty="0">
                <a:latin typeface="Cambria" charset="0"/>
                <a:cs typeface="Cambria" charset="0"/>
              </a:rPr>
              <a:t> </a:t>
            </a:r>
            <a:r>
              <a:rPr lang="es-CL" sz="1600" b="1" dirty="0">
                <a:latin typeface="Cambria" charset="0"/>
                <a:cs typeface="Cambria" charset="0"/>
              </a:rPr>
              <a:t>Ámbito: Desarrollo Personal y Social</a:t>
            </a:r>
            <a:r>
              <a:rPr lang="es-CL" sz="1600" dirty="0" smtClean="0">
                <a:latin typeface="Cambria" charset="0"/>
                <a:cs typeface="Cambria" charset="0"/>
              </a:rPr>
              <a:t>.</a:t>
            </a:r>
            <a:endParaRPr lang="es-CL" sz="1600" dirty="0">
              <a:latin typeface="Cambria" charset="0"/>
              <a:cs typeface="Cambria" charset="0"/>
            </a:endParaRPr>
          </a:p>
          <a:p>
            <a:pPr algn="just">
              <a:buFont typeface="Arial" charset="0"/>
              <a:buAutoNum type="arabicParenR"/>
            </a:pPr>
            <a:r>
              <a:rPr lang="es-CL" sz="1600" dirty="0" smtClean="0">
                <a:latin typeface="Cambria" charset="0"/>
                <a:cs typeface="Cambria" charset="0"/>
              </a:rPr>
              <a:t>Reforzar </a:t>
            </a:r>
            <a:r>
              <a:rPr lang="es-CL" sz="1600" dirty="0">
                <a:latin typeface="Cambria" charset="0"/>
                <a:cs typeface="Cambria" charset="0"/>
              </a:rPr>
              <a:t>rutina de higiene personal y hábitos de vida saludable.</a:t>
            </a:r>
          </a:p>
          <a:p>
            <a:pPr algn="just">
              <a:buFont typeface="Arial" charset="0"/>
              <a:buAutoNum type="arabicParenR"/>
            </a:pPr>
            <a:r>
              <a:rPr lang="es-CL" sz="1600" dirty="0">
                <a:latin typeface="Cambria" charset="0"/>
                <a:cs typeface="Cambria" charset="0"/>
              </a:rPr>
              <a:t>Identificar emociones</a:t>
            </a:r>
            <a:r>
              <a:rPr lang="es-CL" sz="1600" dirty="0" smtClean="0">
                <a:latin typeface="Cambria" charset="0"/>
                <a:cs typeface="Cambria" charset="0"/>
              </a:rPr>
              <a:t>.</a:t>
            </a:r>
          </a:p>
          <a:p>
            <a:pPr algn="just">
              <a:buFont typeface="Arial" charset="0"/>
              <a:buAutoNum type="arabicParenR"/>
            </a:pPr>
            <a:r>
              <a:rPr lang="es-CL" sz="1600" dirty="0" smtClean="0">
                <a:latin typeface="Cambria" charset="0"/>
                <a:cs typeface="Cambria" charset="0"/>
              </a:rPr>
              <a:t>Incorporar el valor de la perseverancia.</a:t>
            </a:r>
          </a:p>
          <a:p>
            <a:pPr algn="just">
              <a:buFont typeface="Arial" charset="0"/>
              <a:buAutoNum type="arabicParenR"/>
            </a:pPr>
            <a:endParaRPr lang="es-CL" sz="1600" dirty="0" smtClean="0">
              <a:latin typeface="Cambria" charset="0"/>
              <a:cs typeface="Cambria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sz="1600" b="1" dirty="0" smtClean="0">
                <a:latin typeface="Cambria" charset="0"/>
                <a:cs typeface="Cambria" charset="0"/>
              </a:rPr>
              <a:t>Ámbito</a:t>
            </a:r>
            <a:r>
              <a:rPr lang="es-CL" sz="1600" b="1" dirty="0">
                <a:latin typeface="Cambria" charset="0"/>
                <a:cs typeface="Cambria" charset="0"/>
              </a:rPr>
              <a:t>: Comunicación Integral</a:t>
            </a:r>
            <a:r>
              <a:rPr lang="es-CL" sz="1600" dirty="0">
                <a:latin typeface="Cambria" charset="0"/>
                <a:cs typeface="Cambria" charset="0"/>
              </a:rPr>
              <a:t>.</a:t>
            </a:r>
          </a:p>
          <a:p>
            <a:pPr algn="just">
              <a:buFont typeface="Arial" charset="0"/>
              <a:buAutoNum type="arabicParenR"/>
            </a:pPr>
            <a:r>
              <a:rPr lang="es-CL" sz="1600" dirty="0" smtClean="0">
                <a:latin typeface="Cambria" charset="0"/>
                <a:cs typeface="Cambria" charset="0"/>
              </a:rPr>
              <a:t>Incrementar vocabulario.</a:t>
            </a:r>
            <a:endParaRPr lang="es-CL" sz="1600" dirty="0">
              <a:latin typeface="Cambria" charset="0"/>
              <a:cs typeface="Cambria" charset="0"/>
            </a:endParaRPr>
          </a:p>
          <a:p>
            <a:pPr algn="just">
              <a:buFont typeface="Arial" charset="0"/>
              <a:buNone/>
            </a:pPr>
            <a:r>
              <a:rPr lang="es-CL" sz="1600" dirty="0">
                <a:latin typeface="Cambria" charset="0"/>
                <a:cs typeface="Cambria" charset="0"/>
              </a:rPr>
              <a:t>2) Distinguir Acciones que producen sonidos fuertes y suaves.</a:t>
            </a:r>
          </a:p>
          <a:p>
            <a:pPr algn="just">
              <a:buFont typeface="Arial" charset="0"/>
              <a:buNone/>
            </a:pPr>
            <a:r>
              <a:rPr lang="es-CL" sz="1600" dirty="0">
                <a:latin typeface="Cambria" charset="0"/>
                <a:cs typeface="Cambria" charset="0"/>
              </a:rPr>
              <a:t>3) Reconocer auditivamente el sonido inicial de las </a:t>
            </a:r>
            <a:r>
              <a:rPr lang="es-CL" sz="1600" dirty="0" smtClean="0">
                <a:latin typeface="Cambria" charset="0"/>
                <a:cs typeface="Cambria" charset="0"/>
              </a:rPr>
              <a:t>vocal E</a:t>
            </a:r>
            <a:r>
              <a:rPr lang="es-CL" sz="1600" dirty="0">
                <a:latin typeface="Cambria" charset="0"/>
                <a:cs typeface="Cambria" charset="0"/>
              </a:rPr>
              <a:t>.</a:t>
            </a:r>
            <a:endParaRPr lang="es-CL" sz="1600" b="1" dirty="0">
              <a:latin typeface="Cambria" charset="0"/>
              <a:cs typeface="Cambria" charset="0"/>
            </a:endParaRPr>
          </a:p>
          <a:p>
            <a:pPr marL="0" indent="0">
              <a:buNone/>
            </a:pPr>
            <a:endParaRPr lang="es-CL" sz="1600" b="1" dirty="0" smtClean="0">
              <a:latin typeface="Cambria" charset="0"/>
              <a:cs typeface="Cambria" charset="0"/>
            </a:endParaRPr>
          </a:p>
          <a:p>
            <a:pPr>
              <a:buFont typeface="Wingdings" charset="0"/>
              <a:buChar char="Ø"/>
            </a:pPr>
            <a:r>
              <a:rPr lang="es-CL" sz="1600" b="1" dirty="0" smtClean="0">
                <a:latin typeface="Cambria" charset="0"/>
                <a:cs typeface="Cambria" charset="0"/>
              </a:rPr>
              <a:t>Ámbito</a:t>
            </a:r>
            <a:r>
              <a:rPr lang="es-CL" sz="1600" b="1" dirty="0">
                <a:latin typeface="Cambria" charset="0"/>
                <a:cs typeface="Cambria" charset="0"/>
              </a:rPr>
              <a:t>: Interacción y comprensión del entorno</a:t>
            </a:r>
            <a:r>
              <a:rPr lang="es-CL" sz="1600" dirty="0">
                <a:latin typeface="Cambria" charset="0"/>
                <a:cs typeface="Cambria" charset="0"/>
              </a:rPr>
              <a:t>.</a:t>
            </a:r>
          </a:p>
          <a:p>
            <a:pPr algn="just">
              <a:buFont typeface="Arial" charset="0"/>
              <a:buAutoNum type="arabicParenR"/>
            </a:pPr>
            <a:r>
              <a:rPr lang="es-CL" sz="1600" dirty="0">
                <a:latin typeface="Cambria" charset="0"/>
                <a:cs typeface="Cambria" charset="0"/>
              </a:rPr>
              <a:t>Manifestar interés en fenómenos del entorno natural.</a:t>
            </a:r>
          </a:p>
          <a:p>
            <a:pPr algn="just">
              <a:buFont typeface="Arial" charset="0"/>
              <a:buAutoNum type="arabicParenR"/>
            </a:pPr>
            <a:r>
              <a:rPr lang="es-CL" sz="1600" dirty="0">
                <a:latin typeface="Cambria" charset="0"/>
                <a:cs typeface="Cambria" charset="0"/>
              </a:rPr>
              <a:t>Identificar objetos, según una determina clave.</a:t>
            </a:r>
          </a:p>
          <a:p>
            <a:pPr algn="just">
              <a:buFont typeface="Arial" charset="0"/>
              <a:buAutoNum type="arabicParenR"/>
            </a:pPr>
            <a:r>
              <a:rPr lang="es-CL" sz="1600" dirty="0">
                <a:latin typeface="Cambria" charset="0"/>
                <a:cs typeface="Cambria" charset="0"/>
              </a:rPr>
              <a:t>Incorporar conceptos temporales: ayer, hoy y mañana</a:t>
            </a:r>
            <a:r>
              <a:rPr lang="es-CL" sz="1600" dirty="0" smtClean="0">
                <a:latin typeface="Cambria" charset="0"/>
                <a:cs typeface="Cambria" charset="0"/>
              </a:rPr>
              <a:t>., días de la semana.</a:t>
            </a:r>
            <a:endParaRPr lang="es-CL" sz="1600" dirty="0">
              <a:latin typeface="Cambria" charset="0"/>
              <a:cs typeface="Cambria" charset="0"/>
            </a:endParaRPr>
          </a:p>
          <a:p>
            <a:pPr algn="just">
              <a:buFont typeface="Arial" charset="0"/>
              <a:buAutoNum type="arabicParenR"/>
            </a:pPr>
            <a:endParaRPr lang="es-CL" sz="1600" dirty="0">
              <a:latin typeface="Cambria" charset="0"/>
              <a:cs typeface="Cambria" charset="0"/>
            </a:endParaRPr>
          </a:p>
          <a:p>
            <a:pPr algn="just">
              <a:buFont typeface="Arial" charset="0"/>
              <a:buAutoNum type="arabicParenR"/>
            </a:pPr>
            <a:endParaRPr lang="es-CL" sz="1600" dirty="0">
              <a:latin typeface="Cambria" charset="0"/>
              <a:cs typeface="Cambria" charset="0"/>
            </a:endParaRPr>
          </a:p>
          <a:p>
            <a:pPr>
              <a:buFont typeface="Arial" charset="0"/>
              <a:buNone/>
            </a:pPr>
            <a:endParaRPr lang="es-CL" sz="2000" dirty="0">
              <a:latin typeface="Cambria" charset="0"/>
              <a:cs typeface="Cambria" charset="0"/>
            </a:endParaRPr>
          </a:p>
          <a:p>
            <a:pPr>
              <a:buFont typeface="Arial" charset="0"/>
              <a:buAutoNum type="arabicParenR"/>
            </a:pPr>
            <a:endParaRPr lang="es-CL" sz="2000" dirty="0">
              <a:latin typeface="Cambria" charset="0"/>
              <a:cs typeface="Cambria" charset="0"/>
            </a:endParaRPr>
          </a:p>
          <a:p>
            <a:pPr>
              <a:buFont typeface="Arial" charset="0"/>
              <a:buAutoNum type="arabicParenR"/>
            </a:pPr>
            <a:endParaRPr lang="es-CL" sz="2000" dirty="0">
              <a:latin typeface="Cambria" charset="0"/>
              <a:cs typeface="Cambria" charset="0"/>
            </a:endParaRPr>
          </a:p>
        </p:txBody>
      </p:sp>
      <p:sp>
        <p:nvSpPr>
          <p:cNvPr id="13" name="Marcador de contenido 4"/>
          <p:cNvSpPr>
            <a:spLocks noGrp="1"/>
          </p:cNvSpPr>
          <p:nvPr>
            <p:ph sz="half" idx="2"/>
          </p:nvPr>
        </p:nvSpPr>
        <p:spPr>
          <a:xfrm>
            <a:off x="6321425" y="1176338"/>
            <a:ext cx="5459413" cy="5292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endParaRPr lang="es-CL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arenR"/>
              <a:defRPr/>
            </a:pPr>
            <a:endParaRPr lang="es-CL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arenR"/>
              <a:defRPr/>
            </a:pPr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arenR"/>
              <a:defRPr/>
            </a:pPr>
            <a:endParaRPr lang="es-C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97" name="Marcador de texto 2"/>
          <p:cNvSpPr>
            <a:spLocks noGrp="1" noChangeArrowheads="1"/>
          </p:cNvSpPr>
          <p:nvPr>
            <p:ph type="body" idx="1"/>
          </p:nvPr>
        </p:nvSpPr>
        <p:spPr>
          <a:xfrm>
            <a:off x="7202488" y="152400"/>
            <a:ext cx="5157787" cy="476250"/>
          </a:xfrm>
        </p:spPr>
        <p:txBody>
          <a:bodyPr/>
          <a:lstStyle/>
          <a:p>
            <a:r>
              <a:rPr lang="es-CL" sz="1800">
                <a:latin typeface="Arial" charset="0"/>
              </a:rPr>
              <a:t>Recursos para el aprendizaje.</a:t>
            </a:r>
          </a:p>
        </p:txBody>
      </p:sp>
      <p:sp>
        <p:nvSpPr>
          <p:cNvPr id="8198" name="Marcador de contenido 3"/>
          <p:cNvSpPr>
            <a:spLocks noGrp="1" noChangeArrowheads="1"/>
          </p:cNvSpPr>
          <p:nvPr>
            <p:ph sz="half" idx="2"/>
          </p:nvPr>
        </p:nvSpPr>
        <p:spPr>
          <a:xfrm>
            <a:off x="6732588" y="1038225"/>
            <a:ext cx="5048250" cy="3265488"/>
          </a:xfrm>
        </p:spPr>
        <p:txBody>
          <a:bodyPr/>
          <a:lstStyle/>
          <a:p>
            <a:pPr marL="457200" indent="-457200" algn="just">
              <a:buFont typeface="Arial" charset="0"/>
              <a:buAutoNum type="arabicParenR"/>
            </a:pPr>
            <a:r>
              <a:rPr lang="es-CL" sz="1600" dirty="0">
                <a:latin typeface="Cambria" charset="0"/>
                <a:cs typeface="Cambria" charset="0"/>
              </a:rPr>
              <a:t>Video cápsulas de PPT N°3.</a:t>
            </a:r>
          </a:p>
          <a:p>
            <a:pPr marL="457200" indent="-457200" algn="just">
              <a:buFont typeface="Arial" charset="0"/>
              <a:buAutoNum type="arabicParenR"/>
            </a:pPr>
            <a:r>
              <a:rPr lang="es-CL" sz="1600" dirty="0">
                <a:latin typeface="Cambria" charset="0"/>
                <a:cs typeface="Cambria" charset="0"/>
              </a:rPr>
              <a:t>Recursos Tics.</a:t>
            </a:r>
          </a:p>
          <a:p>
            <a:pPr marL="457200" indent="-457200" algn="just">
              <a:buFont typeface="Arial" charset="0"/>
              <a:buAutoNum type="arabicParenR"/>
            </a:pPr>
            <a:r>
              <a:rPr lang="es-CL" sz="1600" dirty="0">
                <a:latin typeface="Cambria" charset="0"/>
                <a:cs typeface="Cambria" charset="0"/>
              </a:rPr>
              <a:t>Útiles escolares tales como: lápices de colores.</a:t>
            </a:r>
          </a:p>
          <a:p>
            <a:pPr marL="457200" indent="-457200" algn="just">
              <a:buFont typeface="Arial" charset="0"/>
              <a:buAutoNum type="arabicParenR"/>
            </a:pPr>
            <a:r>
              <a:rPr lang="es-CL" sz="1600" dirty="0">
                <a:latin typeface="Cambria" charset="0"/>
                <a:cs typeface="Cambria" charset="0"/>
              </a:rPr>
              <a:t>Texto SonRisas.</a:t>
            </a:r>
          </a:p>
          <a:p>
            <a:pPr marL="457200" indent="-457200" algn="just">
              <a:buFont typeface="Arial" charset="0"/>
              <a:buAutoNum type="arabicParenR"/>
            </a:pPr>
            <a:r>
              <a:rPr lang="es-CL" sz="1600" dirty="0">
                <a:latin typeface="Cambria" charset="0"/>
                <a:cs typeface="Cambria" charset="0"/>
              </a:rPr>
              <a:t>Cuadernillo de adhesivos.</a:t>
            </a:r>
          </a:p>
          <a:p>
            <a:pPr marL="457200" indent="-457200" algn="just">
              <a:buFont typeface="Arial" charset="0"/>
              <a:buAutoNum type="arabicParenR"/>
            </a:pPr>
            <a:r>
              <a:rPr lang="es-CL" sz="1600" dirty="0">
                <a:latin typeface="Cambria" charset="0"/>
                <a:cs typeface="Cambria" charset="0"/>
              </a:rPr>
              <a:t>Canciones mimadas y lúdicas.</a:t>
            </a:r>
          </a:p>
          <a:p>
            <a:pPr marL="457200" indent="-457200" algn="just">
              <a:buFont typeface="Arial" charset="0"/>
              <a:buAutoNum type="arabicParenR"/>
            </a:pPr>
            <a:r>
              <a:rPr lang="es-CL" sz="1600" dirty="0">
                <a:latin typeface="Cambria" charset="0"/>
                <a:cs typeface="Cambria" charset="0"/>
              </a:rPr>
              <a:t>Diversos textos escritos: </a:t>
            </a:r>
          </a:p>
          <a:p>
            <a:pPr marL="457200" indent="-457200" algn="just">
              <a:buFont typeface="Wingdings" charset="0"/>
              <a:buChar char="Ø"/>
            </a:pPr>
            <a:r>
              <a:rPr lang="es-CL" sz="1600" dirty="0">
                <a:latin typeface="Cambria" charset="0"/>
                <a:cs typeface="Cambria" charset="0"/>
              </a:rPr>
              <a:t> Adivinanza, rima, cuento, poesía.</a:t>
            </a:r>
          </a:p>
          <a:p>
            <a:pPr marL="457200" indent="-457200">
              <a:buFont typeface="Arial" charset="0"/>
              <a:buAutoNum type="arabicParenR"/>
            </a:pPr>
            <a:endParaRPr lang="es-CL" sz="2000" dirty="0">
              <a:latin typeface="Arial" charset="0"/>
            </a:endParaRPr>
          </a:p>
        </p:txBody>
      </p:sp>
      <p:graphicFrame>
        <p:nvGraphicFramePr>
          <p:cNvPr id="16" name="Marcador de contenido 5"/>
          <p:cNvGraphicFramePr>
            <a:graphicFrameLocks noGrp="1"/>
          </p:cNvGraphicFramePr>
          <p:nvPr>
            <p:ph idx="1"/>
          </p:nvPr>
        </p:nvGraphicFramePr>
        <p:xfrm>
          <a:off x="6732588" y="4713288"/>
          <a:ext cx="5194300" cy="1406525"/>
        </p:xfrm>
        <a:graphic>
          <a:graphicData uri="http://schemas.openxmlformats.org/drawingml/2006/table">
            <a:tbl>
              <a:tblPr/>
              <a:tblGrid>
                <a:gridCol w="1917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 a 3 años </a:t>
                      </a:r>
                    </a:p>
                  </a:txBody>
                  <a:tcPr marL="91454" marR="91454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 a 4 años</a:t>
                      </a:r>
                    </a:p>
                  </a:txBody>
                  <a:tcPr marL="91454" marR="91454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 a 5 años </a:t>
                      </a:r>
                    </a:p>
                  </a:txBody>
                  <a:tcPr marL="91454" marR="91454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54" marR="91454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54" marR="91454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454" marR="91454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13" name="Título 1"/>
          <p:cNvSpPr txBox="1">
            <a:spLocks/>
          </p:cNvSpPr>
          <p:nvPr/>
        </p:nvSpPr>
        <p:spPr bwMode="auto">
          <a:xfrm>
            <a:off x="6840538" y="4302125"/>
            <a:ext cx="4533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CL" sz="1600" b="1"/>
              <a:t>Progresión de adquisición de acto prensor</a:t>
            </a:r>
            <a:endParaRPr lang="es-CL" sz="3200" b="1"/>
          </a:p>
        </p:txBody>
      </p:sp>
      <p:pic>
        <p:nvPicPr>
          <p:cNvPr id="8214" name="Imagen 17" descr="Desarrollo del lápiz - efisiopediat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5" r="56551" b="42168"/>
          <a:stretch>
            <a:fillRect/>
          </a:stretch>
        </p:blipFill>
        <p:spPr bwMode="auto">
          <a:xfrm>
            <a:off x="7172325" y="5205413"/>
            <a:ext cx="1136650" cy="8842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15" name="Imagen 18" descr="Desarrollo del lápiz - efisiopediat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0" t="13252" r="27869" b="31927"/>
          <a:stretch>
            <a:fillRect/>
          </a:stretch>
        </p:blipFill>
        <p:spPr bwMode="auto">
          <a:xfrm>
            <a:off x="8866188" y="5149850"/>
            <a:ext cx="1104900" cy="900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Imagen 19" descr="Desarrollo del lápiz - efisiopediatr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6" t="32921" b="16174"/>
          <a:stretch>
            <a:fillRect/>
          </a:stretch>
        </p:blipFill>
        <p:spPr bwMode="auto">
          <a:xfrm>
            <a:off x="10556875" y="5149850"/>
            <a:ext cx="1081088" cy="889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Marcador de texto 4"/>
          <p:cNvSpPr>
            <a:spLocks noGrp="1" noChangeArrowheads="1"/>
          </p:cNvSpPr>
          <p:nvPr>
            <p:ph type="body" sz="half" idx="2"/>
          </p:nvPr>
        </p:nvSpPr>
        <p:spPr>
          <a:xfrm>
            <a:off x="433456" y="1807603"/>
            <a:ext cx="3779837" cy="1596846"/>
          </a:xfrm>
          <a:ln w="19050"/>
        </p:spPr>
        <p:txBody>
          <a:bodyPr/>
          <a:lstStyle/>
          <a:p>
            <a:pPr algn="ctr"/>
            <a:r>
              <a:rPr lang="es-CL" sz="24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Llega el otoño y me abrigo un poco,</a:t>
            </a:r>
          </a:p>
          <a:p>
            <a:pPr algn="ctr"/>
            <a:r>
              <a:rPr lang="es-CL" sz="24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m</a:t>
            </a:r>
            <a:r>
              <a:rPr lang="es-CL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ientras </a:t>
            </a:r>
            <a:r>
              <a:rPr lang="es-CL" sz="24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las hojas caen poco a poco</a:t>
            </a:r>
            <a:r>
              <a:rPr lang="es-CL" sz="2400" dirty="0">
                <a:latin typeface="Arial" charset="0"/>
              </a:rPr>
              <a:t>.</a:t>
            </a:r>
          </a:p>
          <a:p>
            <a:pPr algn="ctr"/>
            <a:endParaRPr lang="es-CL" sz="2400" dirty="0">
              <a:latin typeface="Arial" charset="0"/>
            </a:endParaRPr>
          </a:p>
        </p:txBody>
      </p:sp>
      <p:sp>
        <p:nvSpPr>
          <p:cNvPr id="9221" name="Rectángulo 2"/>
          <p:cNvSpPr>
            <a:spLocks noChangeArrowheads="1"/>
          </p:cNvSpPr>
          <p:nvPr/>
        </p:nvSpPr>
        <p:spPr bwMode="auto">
          <a:xfrm>
            <a:off x="312738" y="179388"/>
            <a:ext cx="4106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dirty="0"/>
              <a:t>Primera actividad.</a:t>
            </a:r>
          </a:p>
          <a:p>
            <a:r>
              <a:rPr lang="es-CL" dirty="0"/>
              <a:t>Lenguaje Verbal.</a:t>
            </a:r>
          </a:p>
          <a:p>
            <a:r>
              <a:rPr lang="es-CL" b="1" dirty="0"/>
              <a:t>Fecha: Lunes 06/04/2020.</a:t>
            </a:r>
          </a:p>
          <a:p>
            <a:r>
              <a:rPr lang="es-CL" dirty="0"/>
              <a:t>Tiempo sugerido: 20 minutos.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066444" y="421682"/>
            <a:ext cx="512555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+mn-ea"/>
              </a:rPr>
              <a:t>ADIVINA</a:t>
            </a:r>
          </a:p>
          <a:p>
            <a:pPr algn="ctr">
              <a:defRPr/>
            </a:pPr>
            <a:r>
              <a:rPr lang="es-E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ea typeface="+mn-ea"/>
              </a:rPr>
              <a:t>    … ADIVINANZA …</a:t>
            </a:r>
          </a:p>
        </p:txBody>
      </p:sp>
      <p:sp>
        <p:nvSpPr>
          <p:cNvPr id="14" name="Marcador de contenido 3"/>
          <p:cNvSpPr txBox="1">
            <a:spLocks/>
          </p:cNvSpPr>
          <p:nvPr/>
        </p:nvSpPr>
        <p:spPr bwMode="auto">
          <a:xfrm>
            <a:off x="8313817" y="1619524"/>
            <a:ext cx="3196564" cy="25836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L" sz="2400" dirty="0"/>
              <a:t>Siempre quietas, </a:t>
            </a:r>
          </a:p>
          <a:p>
            <a:pPr>
              <a:defRPr/>
            </a:pPr>
            <a:r>
              <a:rPr lang="es-CL" sz="2400" dirty="0"/>
              <a:t>s</a:t>
            </a:r>
            <a:r>
              <a:rPr lang="es-CL" sz="2400" dirty="0" smtClean="0"/>
              <a:t>iempre </a:t>
            </a:r>
            <a:r>
              <a:rPr lang="es-CL" sz="2400" dirty="0"/>
              <a:t>inquietas,</a:t>
            </a:r>
          </a:p>
          <a:p>
            <a:pPr>
              <a:defRPr/>
            </a:pPr>
            <a:r>
              <a:rPr lang="es-CL" sz="2400" dirty="0"/>
              <a:t>d</a:t>
            </a:r>
            <a:r>
              <a:rPr lang="es-CL" sz="2400" dirty="0" smtClean="0"/>
              <a:t>urmiendo </a:t>
            </a:r>
            <a:r>
              <a:rPr lang="es-CL" sz="2400" dirty="0"/>
              <a:t>de </a:t>
            </a:r>
            <a:r>
              <a:rPr lang="es-CL" sz="2400" dirty="0" smtClean="0"/>
              <a:t>día, y de </a:t>
            </a:r>
            <a:r>
              <a:rPr lang="es-CL" sz="2400" dirty="0"/>
              <a:t>noche despiertas.</a:t>
            </a:r>
          </a:p>
          <a:p>
            <a:pPr>
              <a:defRPr/>
            </a:pPr>
            <a:r>
              <a:rPr lang="es-CL" sz="2400" dirty="0"/>
              <a:t>      Las estrellas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75" y="3771082"/>
            <a:ext cx="3676518" cy="2643984"/>
          </a:xfrm>
          <a:prstGeom prst="rect">
            <a:avLst/>
          </a:prstGeom>
        </p:spPr>
      </p:pic>
      <p:sp>
        <p:nvSpPr>
          <p:cNvPr id="18" name="Marcador de contenido 3"/>
          <p:cNvSpPr txBox="1">
            <a:spLocks/>
          </p:cNvSpPr>
          <p:nvPr/>
        </p:nvSpPr>
        <p:spPr bwMode="auto">
          <a:xfrm>
            <a:off x="433456" y="3587765"/>
            <a:ext cx="3986144" cy="29543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L" sz="2400" dirty="0"/>
          </a:p>
        </p:txBody>
      </p:sp>
      <p:pic>
        <p:nvPicPr>
          <p:cNvPr id="19" name="Imagen 18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" b="100000" l="0" r="991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54" y="4348633"/>
            <a:ext cx="1524000" cy="17335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3726873" y="321584"/>
            <a:ext cx="495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¡</a:t>
            </a:r>
            <a:r>
              <a:rPr lang="es-E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Bienvenido otoño</a:t>
            </a:r>
            <a:r>
              <a:rPr lang="es-E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400" y="1619524"/>
            <a:ext cx="3456310" cy="32157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60074" y="242480"/>
            <a:ext cx="46185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+mn-ea"/>
              </a:rPr>
              <a:t>EL NIÑO CUANDO SIENTE FRIO                DICE ¡EEE</a:t>
            </a:r>
            <a:r>
              <a:rPr lang="is-I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+mn-ea"/>
              </a:rPr>
              <a:t>…!</a:t>
            </a:r>
          </a:p>
          <a:p>
            <a:pPr>
              <a:defRPr/>
            </a:pPr>
            <a:r>
              <a:rPr lang="is-I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+mn-ea"/>
              </a:rPr>
              <a:t>REPITE EL SONIDO QUE HACE EL NIÑO: ¡EEE...!</a:t>
            </a:r>
          </a:p>
          <a:p>
            <a:pPr>
              <a:defRPr/>
            </a:pPr>
            <a:endParaRPr lang="es-ES" sz="2400" dirty="0">
              <a:ln w="22225">
                <a:solidFill>
                  <a:schemeClr val="accent2"/>
                </a:solidFill>
                <a:prstDash val="solid"/>
              </a:ln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203950" y="242479"/>
            <a:ext cx="6043877" cy="60016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s-ES" sz="2400" dirty="0">
              <a:ln w="22225">
                <a:solidFill>
                  <a:schemeClr val="accent2"/>
                </a:solidFill>
                <a:prstDash val="solid"/>
              </a:ln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endParaRPr lang="es-ES" sz="2400" dirty="0">
              <a:ln w="22225">
                <a:solidFill>
                  <a:schemeClr val="accent2"/>
                </a:solidFill>
                <a:prstDash val="solid"/>
              </a:ln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endParaRPr lang="es-ES" sz="2400" dirty="0">
              <a:ln w="22225">
                <a:solidFill>
                  <a:schemeClr val="accent2"/>
                </a:solidFill>
                <a:prstDash val="solid"/>
              </a:ln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endParaRPr lang="es-ES" sz="2400" dirty="0">
              <a:ln w="22225">
                <a:solidFill>
                  <a:schemeClr val="accent2"/>
                </a:solidFill>
                <a:prstDash val="solid"/>
              </a:ln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endParaRPr lang="es-ES" sz="2400" dirty="0">
              <a:ln w="22225">
                <a:solidFill>
                  <a:schemeClr val="accent2"/>
                </a:solidFill>
                <a:prstDash val="solid"/>
              </a:ln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endParaRPr lang="es-ES" sz="2400" dirty="0">
              <a:ln w="22225">
                <a:solidFill>
                  <a:schemeClr val="accent2"/>
                </a:solidFill>
                <a:prstDash val="solid"/>
              </a:ln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endParaRPr lang="es-ES" sz="2400" dirty="0">
              <a:ln w="22225">
                <a:solidFill>
                  <a:schemeClr val="accent2"/>
                </a:solidFill>
                <a:prstDash val="solid"/>
              </a:ln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endParaRPr lang="es-ES" sz="2400" dirty="0">
              <a:ln w="22225">
                <a:solidFill>
                  <a:schemeClr val="accent2"/>
                </a:solidFill>
                <a:prstDash val="solid"/>
              </a:ln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endParaRPr lang="es-ES" sz="2400" dirty="0">
              <a:ln w="22225">
                <a:solidFill>
                  <a:schemeClr val="accent2"/>
                </a:solidFill>
                <a:prstDash val="solid"/>
              </a:ln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endParaRPr lang="es-ES" sz="2400" dirty="0">
              <a:ln w="22225">
                <a:solidFill>
                  <a:schemeClr val="accent2"/>
                </a:solidFill>
                <a:prstDash val="solid"/>
              </a:ln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endParaRPr lang="es-ES" sz="2400" dirty="0">
              <a:ln w="22225">
                <a:solidFill>
                  <a:schemeClr val="accent2"/>
                </a:solidFill>
                <a:prstDash val="solid"/>
              </a:ln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endParaRPr lang="es-ES" sz="2400" dirty="0">
              <a:ln w="22225">
                <a:solidFill>
                  <a:schemeClr val="accent2"/>
                </a:solidFill>
                <a:prstDash val="solid"/>
              </a:ln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endParaRPr lang="es-ES" sz="2400" dirty="0">
              <a:ln w="22225">
                <a:solidFill>
                  <a:schemeClr val="accent2"/>
                </a:solidFill>
                <a:prstDash val="solid"/>
              </a:ln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endParaRPr lang="es-ES" sz="2400" dirty="0">
              <a:ln w="22225">
                <a:solidFill>
                  <a:schemeClr val="accent2"/>
                </a:solidFill>
                <a:prstDash val="solid"/>
              </a:ln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endParaRPr lang="es-ES" sz="2400" dirty="0">
              <a:ln w="22225">
                <a:solidFill>
                  <a:schemeClr val="accent2"/>
                </a:solidFill>
                <a:prstDash val="solid"/>
              </a:ln>
              <a:latin typeface="Calibri" panose="020F0502020204030204" pitchFamily="34" charset="0"/>
              <a:ea typeface="+mn-ea"/>
            </a:endParaRPr>
          </a:p>
          <a:p>
            <a:pPr>
              <a:defRPr/>
            </a:pPr>
            <a:endParaRPr lang="es-ES" sz="2400" dirty="0">
              <a:ln w="22225">
                <a:solidFill>
                  <a:schemeClr val="accent2"/>
                </a:solidFill>
                <a:prstDash val="solid"/>
              </a:ln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0273" name="Rectángulo 20"/>
          <p:cNvSpPr>
            <a:spLocks noChangeArrowheads="1"/>
          </p:cNvSpPr>
          <p:nvPr/>
        </p:nvSpPr>
        <p:spPr bwMode="auto">
          <a:xfrm>
            <a:off x="5967413" y="1152525"/>
            <a:ext cx="56943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s-CL" sz="2400"/>
          </a:p>
          <a:p>
            <a:pPr algn="ctr"/>
            <a:endParaRPr lang="es-CL" sz="2400"/>
          </a:p>
          <a:p>
            <a:pPr algn="ctr"/>
            <a:endParaRPr lang="es-CL" sz="2400"/>
          </a:p>
          <a:p>
            <a:pPr algn="ctr"/>
            <a:endParaRPr lang="es-CL" sz="2400"/>
          </a:p>
          <a:p>
            <a:pPr algn="ctr"/>
            <a:endParaRPr lang="es-CL" sz="2400"/>
          </a:p>
          <a:p>
            <a:pPr algn="ctr"/>
            <a:endParaRPr lang="es-CL" sz="2400"/>
          </a:p>
          <a:p>
            <a:pPr algn="ctr"/>
            <a:endParaRPr lang="es-CL" sz="2400"/>
          </a:p>
        </p:txBody>
      </p:sp>
      <p:pic>
        <p:nvPicPr>
          <p:cNvPr id="20" name="Imagen 1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3" b="7382"/>
          <a:stretch/>
        </p:blipFill>
        <p:spPr bwMode="auto">
          <a:xfrm>
            <a:off x="471315" y="2190679"/>
            <a:ext cx="1898351" cy="3739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1" name="Marcador de contenido 3"/>
          <p:cNvSpPr txBox="1">
            <a:spLocks/>
          </p:cNvSpPr>
          <p:nvPr/>
        </p:nvSpPr>
        <p:spPr bwMode="auto">
          <a:xfrm>
            <a:off x="352327" y="1898635"/>
            <a:ext cx="3601481" cy="43387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L" sz="2400" dirty="0"/>
          </a:p>
        </p:txBody>
      </p:sp>
      <p:sp>
        <p:nvSpPr>
          <p:cNvPr id="5" name="Llamada ovalada 4"/>
          <p:cNvSpPr/>
          <p:nvPr/>
        </p:nvSpPr>
        <p:spPr>
          <a:xfrm>
            <a:off x="2120918" y="2034312"/>
            <a:ext cx="1701970" cy="1505813"/>
          </a:xfrm>
          <a:prstGeom prst="wedgeEllipse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¡</a:t>
            </a:r>
            <a:r>
              <a:rPr lang="es-ES" sz="3200" dirty="0"/>
              <a:t>EEE!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680393" y="437895"/>
            <a:ext cx="5457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Te invitamos a nombrar o señalar  objetos que comienzan con sonido inicial vocálico E.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Marcador de contenido 3"/>
          <p:cNvSpPr txBox="1">
            <a:spLocks/>
          </p:cNvSpPr>
          <p:nvPr/>
        </p:nvSpPr>
        <p:spPr bwMode="auto">
          <a:xfrm>
            <a:off x="6203950" y="1423898"/>
            <a:ext cx="5565830" cy="46998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CL" sz="2400" dirty="0"/>
          </a:p>
        </p:txBody>
      </p:sp>
      <p:pic>
        <p:nvPicPr>
          <p:cNvPr id="30" name="Imagen 2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65766" r="51337" b="2921"/>
          <a:stretch/>
        </p:blipFill>
        <p:spPr bwMode="auto">
          <a:xfrm>
            <a:off x="8348722" y="3865111"/>
            <a:ext cx="2710725" cy="1993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1" name="Imagen 3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8" t="24151" r="17397" b="15929"/>
          <a:stretch/>
        </p:blipFill>
        <p:spPr bwMode="auto">
          <a:xfrm>
            <a:off x="6446407" y="1685387"/>
            <a:ext cx="2089629" cy="41768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922" y="2457600"/>
            <a:ext cx="1961466" cy="2607410"/>
          </a:xfrm>
          <a:prstGeom prst="rect">
            <a:avLst/>
          </a:prstGeom>
        </p:spPr>
      </p:pic>
      <p:sp>
        <p:nvSpPr>
          <p:cNvPr id="3" name="Estrella de 5 puntas 2"/>
          <p:cNvSpPr/>
          <p:nvPr/>
        </p:nvSpPr>
        <p:spPr>
          <a:xfrm>
            <a:off x="9008861" y="1588227"/>
            <a:ext cx="1804611" cy="1738745"/>
          </a:xfrm>
          <a:prstGeom prst="star5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Imagen 16" descr="Amazon.com: GI Mickey y Minnie Combo calcomanía vinilo | Mickey ...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5" t="7958" r="3258" b="8637"/>
          <a:stretch/>
        </p:blipFill>
        <p:spPr bwMode="auto">
          <a:xfrm>
            <a:off x="4632815" y="208006"/>
            <a:ext cx="1845015" cy="104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ángulo 1"/>
          <p:cNvSpPr>
            <a:spLocks noChangeArrowheads="1"/>
          </p:cNvSpPr>
          <p:nvPr/>
        </p:nvSpPr>
        <p:spPr bwMode="auto">
          <a:xfrm>
            <a:off x="279400" y="101600"/>
            <a:ext cx="6096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dirty="0"/>
              <a:t>Segunda actividad.</a:t>
            </a:r>
          </a:p>
          <a:p>
            <a:r>
              <a:rPr lang="es-CL" dirty="0"/>
              <a:t>Texto SonRisas. </a:t>
            </a:r>
          </a:p>
          <a:p>
            <a:r>
              <a:rPr lang="es-CL" dirty="0"/>
              <a:t>Página Nº 15.</a:t>
            </a:r>
          </a:p>
          <a:p>
            <a:r>
              <a:rPr lang="es-CL" b="1" dirty="0"/>
              <a:t>Fecha: Martes 07/04/2020.</a:t>
            </a:r>
          </a:p>
          <a:p>
            <a:r>
              <a:rPr lang="es-CL" dirty="0"/>
              <a:t>Tiempo sugerido: 15 minutos. </a:t>
            </a:r>
          </a:p>
          <a:p>
            <a:endParaRPr lang="es-CL" dirty="0"/>
          </a:p>
        </p:txBody>
      </p:sp>
      <p:sp>
        <p:nvSpPr>
          <p:cNvPr id="7" name="Rectángulo 6"/>
          <p:cNvSpPr/>
          <p:nvPr/>
        </p:nvSpPr>
        <p:spPr>
          <a:xfrm>
            <a:off x="484188" y="1827213"/>
            <a:ext cx="39671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s-CL" sz="1600" dirty="0">
                <a:latin typeface="Cambria" charset="0"/>
                <a:ea typeface="Cambria" charset="0"/>
                <a:cs typeface="Calibri" charset="0"/>
              </a:rPr>
              <a:t>Para trabajar la página N° 15 sugerimos lo siguiente:</a:t>
            </a:r>
          </a:p>
          <a:p>
            <a:pPr>
              <a:buFont typeface="Arial" charset="0"/>
              <a:buNone/>
            </a:pPr>
            <a:endParaRPr lang="es-CL" sz="1600" dirty="0">
              <a:latin typeface="Cambria" charset="0"/>
              <a:ea typeface="Cambria" charset="0"/>
              <a:cs typeface="Calibri" charset="0"/>
            </a:endParaRPr>
          </a:p>
          <a:p>
            <a:pPr algn="just">
              <a:buFont typeface="Arial" charset="0"/>
              <a:buAutoNum type="arabicParenR"/>
            </a:pPr>
            <a:r>
              <a:rPr lang="es-CL" sz="1600" dirty="0">
                <a:latin typeface="Cambria" charset="0"/>
                <a:ea typeface="Cambria" charset="0"/>
                <a:cs typeface="Calibri" charset="0"/>
              </a:rPr>
              <a:t> Utilizar el cuadernillo  de adhesivos.</a:t>
            </a:r>
          </a:p>
          <a:p>
            <a:pPr algn="just"/>
            <a:endParaRPr lang="es-CL" sz="1600" dirty="0">
              <a:latin typeface="Cambria" charset="0"/>
              <a:ea typeface="Cambria" charset="0"/>
              <a:cs typeface="Calibri" charset="0"/>
            </a:endParaRPr>
          </a:p>
          <a:p>
            <a:pPr algn="just">
              <a:buFont typeface="Arial" charset="0"/>
              <a:buAutoNum type="arabicParenR"/>
            </a:pPr>
            <a:r>
              <a:rPr lang="es-CL" sz="1600" dirty="0">
                <a:latin typeface="Cambria" charset="0"/>
                <a:ea typeface="Cambria" charset="0"/>
                <a:cs typeface="Calibri" charset="0"/>
              </a:rPr>
              <a:t> Se sugiere </a:t>
            </a:r>
            <a:r>
              <a:rPr lang="es-CL" sz="1600" dirty="0" smtClean="0">
                <a:latin typeface="Cambria" charset="0"/>
                <a:ea typeface="Cambria" charset="0"/>
                <a:cs typeface="Calibri" charset="0"/>
              </a:rPr>
              <a:t>el apoyo  </a:t>
            </a:r>
            <a:r>
              <a:rPr lang="es-CL" sz="1600" dirty="0">
                <a:latin typeface="Cambria" charset="0"/>
                <a:ea typeface="Cambria" charset="0"/>
                <a:cs typeface="Calibri" charset="0"/>
              </a:rPr>
              <a:t>del </a:t>
            </a:r>
            <a:r>
              <a:rPr lang="es-CL" sz="1600" dirty="0" smtClean="0">
                <a:latin typeface="Cambria" charset="0"/>
                <a:ea typeface="Cambria" charset="0"/>
                <a:cs typeface="Calibri" charset="0"/>
              </a:rPr>
              <a:t>adulto </a:t>
            </a:r>
            <a:r>
              <a:rPr lang="es-CL" sz="1600" dirty="0">
                <a:latin typeface="Cambria" charset="0"/>
                <a:ea typeface="Cambria" charset="0"/>
                <a:cs typeface="Calibri" charset="0"/>
              </a:rPr>
              <a:t>para facilitar  </a:t>
            </a:r>
            <a:r>
              <a:rPr lang="es-CL" sz="1600" dirty="0" smtClean="0">
                <a:latin typeface="Cambria" charset="0"/>
                <a:ea typeface="Cambria" charset="0"/>
                <a:cs typeface="Calibri" charset="0"/>
              </a:rPr>
              <a:t>a nuestro </a:t>
            </a:r>
            <a:r>
              <a:rPr lang="es-CL" sz="1600" dirty="0">
                <a:latin typeface="Cambria" charset="0"/>
                <a:ea typeface="Cambria" charset="0"/>
                <a:cs typeface="Calibri" charset="0"/>
              </a:rPr>
              <a:t>estudiante  desprender los adhesivos que se encuentra en el cuadernillo de color rojo en la página nº 1.</a:t>
            </a:r>
          </a:p>
          <a:p>
            <a:pPr algn="just">
              <a:buFont typeface="Arial" charset="0"/>
              <a:buAutoNum type="arabicParenR"/>
            </a:pPr>
            <a:endParaRPr lang="es-CL" sz="1600" dirty="0">
              <a:latin typeface="Cambria" charset="0"/>
              <a:ea typeface="Cambria" charset="0"/>
              <a:cs typeface="Calibri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549" y="3634222"/>
            <a:ext cx="2215843" cy="243806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Imagen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t="12008" r="17937" b="6812"/>
          <a:stretch/>
        </p:blipFill>
        <p:spPr bwMode="auto">
          <a:xfrm>
            <a:off x="7286059" y="1265490"/>
            <a:ext cx="4621504" cy="35877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9" name="Imagen 28" descr="Pj Masks: super-héroes en pijamas | Sonríe Mam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31" y="252141"/>
            <a:ext cx="2236236" cy="145469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886434" y="426117"/>
            <a:ext cx="505572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600" dirty="0">
              <a:latin typeface="Cambria" charset="0"/>
              <a:ea typeface="Cambria" charset="0"/>
              <a:cs typeface="Calibri" charset="0"/>
            </a:endParaRPr>
          </a:p>
          <a:p>
            <a:pPr marL="285750" indent="-285750">
              <a:buFont typeface="Wingdings" charset="2"/>
              <a:buChar char="v"/>
            </a:pPr>
            <a:r>
              <a:rPr lang="es-CL" sz="1600" dirty="0">
                <a:latin typeface="Cambria" charset="0"/>
                <a:ea typeface="Cambria" charset="0"/>
                <a:cs typeface="Calibri" charset="0"/>
              </a:rPr>
              <a:t>Posteriormente al terminar el video solicitamos </a:t>
            </a:r>
            <a:r>
              <a:rPr lang="es-CL" sz="1600" dirty="0" smtClean="0">
                <a:latin typeface="Cambria" charset="0"/>
                <a:ea typeface="Cambria" charset="0"/>
                <a:cs typeface="Calibri" charset="0"/>
              </a:rPr>
              <a:t>del apoyo del adulto para  </a:t>
            </a:r>
            <a:r>
              <a:rPr lang="es-CL" sz="1600" dirty="0">
                <a:latin typeface="Cambria" charset="0"/>
                <a:ea typeface="Cambria" charset="0"/>
                <a:cs typeface="Calibri" charset="0"/>
              </a:rPr>
              <a:t>realizar un ejercicio simple de relajación, para esto invitar al estudiante a sentarse en el suelo con piernas cruzadas o como se sienta más  </a:t>
            </a:r>
            <a:r>
              <a:rPr lang="es-CL" sz="1600" dirty="0" smtClean="0">
                <a:latin typeface="Cambria" charset="0"/>
                <a:ea typeface="Cambria" charset="0"/>
                <a:cs typeface="Calibri" charset="0"/>
              </a:rPr>
              <a:t>cómodo</a:t>
            </a:r>
            <a:r>
              <a:rPr lang="es-CL" sz="1600" dirty="0">
                <a:latin typeface="Cambria" charset="0"/>
                <a:ea typeface="Cambria" charset="0"/>
                <a:cs typeface="Calibri" charset="0"/>
              </a:rPr>
              <a:t>.</a:t>
            </a:r>
            <a:endParaRPr lang="es-CL" sz="1600" dirty="0" smtClean="0">
              <a:latin typeface="Cambria" charset="0"/>
              <a:ea typeface="Cambria" charset="0"/>
              <a:cs typeface="Calibri" charset="0"/>
            </a:endParaRPr>
          </a:p>
          <a:p>
            <a:pPr marL="285750" indent="-285750">
              <a:buFont typeface="Wingdings" charset="2"/>
              <a:buChar char="v"/>
            </a:pPr>
            <a:r>
              <a:rPr lang="es-CL" sz="1600" dirty="0" smtClean="0">
                <a:latin typeface="Cambria" charset="0"/>
                <a:ea typeface="Cambria" charset="0"/>
                <a:cs typeface="Calibri" charset="0"/>
              </a:rPr>
              <a:t>Pasos a seguir:</a:t>
            </a:r>
            <a:endParaRPr lang="es-CL" sz="1600" dirty="0">
              <a:latin typeface="Cambria" charset="0"/>
              <a:ea typeface="Cambria" charset="0"/>
              <a:cs typeface="Calibri" charset="0"/>
            </a:endParaRPr>
          </a:p>
          <a:p>
            <a:pPr marL="285750" indent="-285750">
              <a:buFontTx/>
              <a:buChar char="-"/>
            </a:pPr>
            <a:r>
              <a:rPr lang="es-CL" sz="1600" dirty="0">
                <a:latin typeface="Cambria" charset="0"/>
                <a:ea typeface="Cambria" charset="0"/>
                <a:cs typeface="Calibri" charset="0"/>
              </a:rPr>
              <a:t>Inspirar </a:t>
            </a:r>
            <a:r>
              <a:rPr lang="es-CL" sz="1600" dirty="0" smtClean="0">
                <a:latin typeface="Cambria" charset="0"/>
                <a:ea typeface="Cambria" charset="0"/>
                <a:cs typeface="Calibri" charset="0"/>
              </a:rPr>
              <a:t>profundamente aire por la nariz.</a:t>
            </a:r>
            <a:endParaRPr lang="es-CL" sz="1600" dirty="0">
              <a:latin typeface="Cambria" charset="0"/>
              <a:ea typeface="Cambria" charset="0"/>
              <a:cs typeface="Calibri" charset="0"/>
            </a:endParaRPr>
          </a:p>
          <a:p>
            <a:pPr marL="285750" indent="-285750">
              <a:buFontTx/>
              <a:buChar char="-"/>
            </a:pPr>
            <a:r>
              <a:rPr lang="es-CL" sz="1600" dirty="0">
                <a:latin typeface="Cambria" charset="0"/>
                <a:ea typeface="Cambria" charset="0"/>
                <a:cs typeface="Calibri" charset="0"/>
              </a:rPr>
              <a:t>Exhalar poco a poco por </a:t>
            </a:r>
            <a:r>
              <a:rPr lang="es-CL" sz="1600" dirty="0" smtClean="0">
                <a:latin typeface="Cambria" charset="0"/>
                <a:ea typeface="Cambria" charset="0"/>
                <a:cs typeface="Calibri" charset="0"/>
              </a:rPr>
              <a:t> el aire por la </a:t>
            </a:r>
            <a:r>
              <a:rPr lang="es-CL" sz="1600" dirty="0">
                <a:latin typeface="Cambria" charset="0"/>
                <a:ea typeface="Cambria" charset="0"/>
                <a:cs typeface="Calibri" charset="0"/>
              </a:rPr>
              <a:t>boca.</a:t>
            </a:r>
          </a:p>
          <a:p>
            <a:pPr marL="285750" indent="-285750">
              <a:buFontTx/>
              <a:buChar char="-"/>
            </a:pPr>
            <a:r>
              <a:rPr lang="es-CL" sz="1600" dirty="0">
                <a:latin typeface="Cambria" charset="0"/>
                <a:ea typeface="Cambria" charset="0"/>
                <a:cs typeface="Calibri" charset="0"/>
              </a:rPr>
              <a:t>Extirar los brazos frente a ti.</a:t>
            </a:r>
          </a:p>
          <a:p>
            <a:pPr marL="285750" indent="-285750">
              <a:buFontTx/>
              <a:buChar char="-"/>
            </a:pPr>
            <a:r>
              <a:rPr lang="es-CL" sz="1600" dirty="0">
                <a:latin typeface="Cambria" charset="0"/>
                <a:ea typeface="Cambria" charset="0"/>
                <a:cs typeface="Calibri" charset="0"/>
              </a:rPr>
              <a:t>Levantar los brazos sobre la cabeza.</a:t>
            </a:r>
          </a:p>
          <a:p>
            <a:pPr marL="285750" indent="-285750">
              <a:buFontTx/>
              <a:buChar char="-"/>
            </a:pPr>
            <a:r>
              <a:rPr lang="es-CL" sz="1600" dirty="0">
                <a:latin typeface="Cambria" charset="0"/>
                <a:ea typeface="Cambria" charset="0"/>
                <a:cs typeface="Calibri" charset="0"/>
              </a:rPr>
              <a:t>Ahora dejar caer los brazos lentamente hasta el suelo.</a:t>
            </a:r>
          </a:p>
          <a:p>
            <a:pPr marL="285750" indent="-285750">
              <a:buFontTx/>
              <a:buChar char="-"/>
            </a:pPr>
            <a:r>
              <a:rPr lang="es-CL" sz="1600" dirty="0" smtClean="0">
                <a:latin typeface="Cambria" charset="0"/>
                <a:ea typeface="Cambria" charset="0"/>
                <a:cs typeface="Calibri" charset="0"/>
              </a:rPr>
              <a:t>Finalmente, nos levantamos del suelo lentamente.</a:t>
            </a:r>
            <a:endParaRPr lang="es-CL" sz="1600" dirty="0">
              <a:latin typeface="Cambria" charset="0"/>
              <a:ea typeface="Cambria" charset="0"/>
              <a:cs typeface="Calibri" charset="0"/>
            </a:endParaRPr>
          </a:p>
          <a:p>
            <a:endParaRPr lang="es-CL" sz="1600" dirty="0">
              <a:solidFill>
                <a:srgbClr val="0070C0"/>
              </a:solidFill>
              <a:latin typeface="Cambria" charset="0"/>
              <a:ea typeface="Cambria" charset="0"/>
              <a:cs typeface="Calibri" charset="0"/>
            </a:endParaRPr>
          </a:p>
          <a:p>
            <a:pPr algn="just"/>
            <a:endParaRPr lang="es-CL" sz="1600" dirty="0">
              <a:latin typeface="Cambria" charset="0"/>
              <a:cs typeface="Cambria" charset="0"/>
            </a:endParaRPr>
          </a:p>
        </p:txBody>
      </p:sp>
      <p:sp>
        <p:nvSpPr>
          <p:cNvPr id="12293" name="Rectángulo 1"/>
          <p:cNvSpPr>
            <a:spLocks noChangeArrowheads="1"/>
          </p:cNvSpPr>
          <p:nvPr/>
        </p:nvSpPr>
        <p:spPr bwMode="auto">
          <a:xfrm>
            <a:off x="279400" y="101600"/>
            <a:ext cx="6096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dirty="0"/>
              <a:t>Tercera actividad.</a:t>
            </a:r>
          </a:p>
          <a:p>
            <a:r>
              <a:rPr lang="es-CL" dirty="0"/>
              <a:t>Corporalidad y movimiento.</a:t>
            </a:r>
          </a:p>
          <a:p>
            <a:r>
              <a:rPr lang="es-CL" b="1" dirty="0"/>
              <a:t>Fecha: Miércoles  08/04/2020.</a:t>
            </a:r>
          </a:p>
          <a:p>
            <a:r>
              <a:rPr lang="es-CL" dirty="0"/>
              <a:t>Tiempo sugerido: 20 minutos. </a:t>
            </a:r>
          </a:p>
          <a:p>
            <a:endParaRPr lang="es-CL" dirty="0"/>
          </a:p>
        </p:txBody>
      </p:sp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36" y="4006803"/>
            <a:ext cx="2341420" cy="2227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12446" b="13379"/>
          <a:stretch/>
        </p:blipFill>
        <p:spPr>
          <a:xfrm>
            <a:off x="413090" y="4006803"/>
            <a:ext cx="4959953" cy="23259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9400" y="1953260"/>
            <a:ext cx="5924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1)En </a:t>
            </a:r>
            <a:r>
              <a:rPr lang="es-ES" dirty="0"/>
              <a:t>la siguiente actividad de corporalidad y movimiento, sugerimos invitar </a:t>
            </a:r>
            <a:r>
              <a:rPr lang="es-ES" dirty="0" smtClean="0"/>
              <a:t>a nuestro estudiante </a:t>
            </a:r>
            <a:r>
              <a:rPr lang="es-ES" dirty="0"/>
              <a:t>a realizar los movimientos corporales </a:t>
            </a:r>
            <a:r>
              <a:rPr lang="es-ES" dirty="0" smtClean="0"/>
              <a:t>del siguiente video motivacional</a:t>
            </a:r>
            <a:endParaRPr lang="es-ES" dirty="0"/>
          </a:p>
          <a:p>
            <a:pPr marL="285750" indent="-285750">
              <a:buFont typeface="Wingdings" charset="2"/>
              <a:buChar char="v"/>
            </a:pPr>
            <a:endParaRPr lang="es-ES" dirty="0"/>
          </a:p>
          <a:p>
            <a:r>
              <a:rPr lang="es-CL" dirty="0" smtClean="0">
                <a:hlinkClick r:id="rId5"/>
              </a:rPr>
              <a:t> https</a:t>
            </a:r>
            <a:r>
              <a:rPr lang="es-CL" dirty="0">
                <a:hlinkClick r:id="rId5"/>
              </a:rPr>
              <a:t>://</a:t>
            </a:r>
            <a:r>
              <a:rPr lang="es-CL" dirty="0" smtClean="0">
                <a:hlinkClick r:id="rId5"/>
              </a:rPr>
              <a:t>www.youtube.com/watch?v=KUIDbs-wlig&amp;t=4s</a:t>
            </a:r>
            <a:r>
              <a:rPr lang="es-CL" dirty="0" smtClean="0"/>
              <a:t> (usted debe copiar el enlace en su computador).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755" y="141108"/>
            <a:ext cx="1526988" cy="152698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ángulo 1"/>
          <p:cNvSpPr>
            <a:spLocks noChangeArrowheads="1"/>
          </p:cNvSpPr>
          <p:nvPr/>
        </p:nvSpPr>
        <p:spPr bwMode="auto">
          <a:xfrm>
            <a:off x="432039" y="-861"/>
            <a:ext cx="64751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CL" sz="1600" dirty="0">
                <a:latin typeface="Cambria" charset="0"/>
                <a:cs typeface="Cambria" charset="0"/>
              </a:rPr>
              <a:t>Cuarta  actividad.</a:t>
            </a:r>
            <a:br>
              <a:rPr lang="es-CL" sz="1600" dirty="0">
                <a:latin typeface="Cambria" charset="0"/>
                <a:cs typeface="Cambria" charset="0"/>
              </a:rPr>
            </a:br>
            <a:r>
              <a:rPr lang="es-CL" sz="1600" dirty="0">
                <a:latin typeface="Cambria" charset="0"/>
                <a:cs typeface="Cambria" charset="0"/>
              </a:rPr>
              <a:t>Texto SonRisas.</a:t>
            </a:r>
            <a:br>
              <a:rPr lang="es-CL" sz="1600" dirty="0">
                <a:latin typeface="Cambria" charset="0"/>
                <a:cs typeface="Cambria" charset="0"/>
              </a:rPr>
            </a:br>
            <a:r>
              <a:rPr lang="es-CL" sz="1600" dirty="0">
                <a:latin typeface="Cambria" charset="0"/>
                <a:cs typeface="Cambria" charset="0"/>
              </a:rPr>
              <a:t>Página Nº16.</a:t>
            </a:r>
          </a:p>
          <a:p>
            <a:r>
              <a:rPr lang="es-CL" sz="1600" b="1" dirty="0">
                <a:latin typeface="Cambria" charset="0"/>
                <a:cs typeface="Cambria" charset="0"/>
              </a:rPr>
              <a:t>Fecha: Jueves 09/04/2020.</a:t>
            </a:r>
            <a:r>
              <a:rPr lang="es-CL" sz="1600" dirty="0">
                <a:latin typeface="Cambria" charset="0"/>
                <a:cs typeface="Cambria" charset="0"/>
              </a:rPr>
              <a:t/>
            </a:r>
            <a:br>
              <a:rPr lang="es-CL" sz="1600" dirty="0">
                <a:latin typeface="Cambria" charset="0"/>
                <a:cs typeface="Cambria" charset="0"/>
              </a:rPr>
            </a:br>
            <a:r>
              <a:rPr lang="es-CL" sz="1600" dirty="0">
                <a:latin typeface="Cambria" charset="0"/>
                <a:cs typeface="Cambria" charset="0"/>
              </a:rPr>
              <a:t>Tiempo sugerido: 20  minutos.</a:t>
            </a:r>
            <a:endParaRPr lang="es-CL" sz="1600" dirty="0"/>
          </a:p>
        </p:txBody>
      </p:sp>
      <p:sp>
        <p:nvSpPr>
          <p:cNvPr id="5" name="Rectángulo 4"/>
          <p:cNvSpPr/>
          <p:nvPr/>
        </p:nvSpPr>
        <p:spPr>
          <a:xfrm>
            <a:off x="153988" y="1304823"/>
            <a:ext cx="67532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s-CL" sz="1600" dirty="0">
                <a:latin typeface="Cambria" charset="0"/>
                <a:ea typeface="Cambria" charset="0"/>
                <a:cs typeface="Calibri" charset="0"/>
              </a:rPr>
              <a:t>Para trabajar la página N°16 sugerimos lo siguiente:</a:t>
            </a:r>
          </a:p>
          <a:p>
            <a:pPr>
              <a:buFont typeface="Arial" charset="0"/>
              <a:buNone/>
            </a:pPr>
            <a:endParaRPr lang="es-CL" sz="1600" dirty="0">
              <a:latin typeface="Cambria" charset="0"/>
              <a:ea typeface="Cambria" charset="0"/>
              <a:cs typeface="Calibri" charset="0"/>
            </a:endParaRPr>
          </a:p>
          <a:p>
            <a:r>
              <a:rPr lang="es-CL" sz="1600" dirty="0" smtClean="0">
                <a:latin typeface="Cambria" charset="0"/>
                <a:ea typeface="Cambria" charset="0"/>
                <a:cs typeface="Calibri" charset="0"/>
              </a:rPr>
              <a:t>1) Invitar   a nuestro estudiante </a:t>
            </a:r>
            <a:r>
              <a:rPr lang="es-CL" sz="1600" dirty="0">
                <a:latin typeface="Cambria" charset="0"/>
                <a:ea typeface="Cambria" charset="0"/>
                <a:cs typeface="Calibri" charset="0"/>
              </a:rPr>
              <a:t>a escuchar </a:t>
            </a:r>
            <a:r>
              <a:rPr lang="es-CL" sz="1600" dirty="0" smtClean="0">
                <a:latin typeface="Cambria" charset="0"/>
                <a:ea typeface="Cambria" charset="0"/>
                <a:cs typeface="Calibri" charset="0"/>
              </a:rPr>
              <a:t>una pieza </a:t>
            </a:r>
            <a:r>
              <a:rPr lang="es-CL" sz="1600" dirty="0">
                <a:latin typeface="Cambria" charset="0"/>
                <a:ea typeface="Cambria" charset="0"/>
                <a:cs typeface="Calibri" charset="0"/>
              </a:rPr>
              <a:t>musical de cueca y preguntar ¿ </a:t>
            </a:r>
            <a:r>
              <a:rPr lang="es-CL" sz="1600" dirty="0" smtClean="0">
                <a:latin typeface="Cambria" charset="0"/>
                <a:ea typeface="Cambria" charset="0"/>
                <a:cs typeface="Calibri" charset="0"/>
              </a:rPr>
              <a:t>Qué </a:t>
            </a:r>
            <a:r>
              <a:rPr lang="es-CL" sz="1600" dirty="0">
                <a:latin typeface="Cambria" charset="0"/>
                <a:ea typeface="Cambria" charset="0"/>
                <a:cs typeface="Calibri" charset="0"/>
              </a:rPr>
              <a:t>música escuchamos</a:t>
            </a:r>
            <a:r>
              <a:rPr lang="es-CL" sz="1600" dirty="0" smtClean="0">
                <a:latin typeface="Cambria" charset="0"/>
                <a:ea typeface="Cambria" charset="0"/>
                <a:cs typeface="Calibri" charset="0"/>
              </a:rPr>
              <a:t>?.</a:t>
            </a:r>
          </a:p>
          <a:p>
            <a:r>
              <a:rPr lang="es-CL" sz="1600" dirty="0" smtClean="0">
                <a:latin typeface="Cambria" charset="0"/>
                <a:ea typeface="Cambria" charset="0"/>
                <a:cs typeface="Calibri" charset="0"/>
              </a:rPr>
              <a:t> 2) Complementar la actividad con las indicaciones del texto</a:t>
            </a:r>
            <a:endParaRPr lang="es-CL" sz="1600" dirty="0">
              <a:latin typeface="Cambria" charset="0"/>
              <a:ea typeface="Cambria" charset="0"/>
              <a:cs typeface="Calibri" charset="0"/>
            </a:endParaRPr>
          </a:p>
          <a:p>
            <a:endParaRPr lang="es-CL" sz="1600" dirty="0">
              <a:latin typeface="Cambria" charset="0"/>
              <a:ea typeface="Cambria" charset="0"/>
              <a:cs typeface="Calibri" charset="0"/>
            </a:endParaRPr>
          </a:p>
          <a:p>
            <a:pPr marL="285750" indent="-285750">
              <a:buFont typeface="Wingdings" charset="2"/>
              <a:buChar char="v"/>
            </a:pPr>
            <a:endParaRPr lang="es-CL" sz="1600" dirty="0">
              <a:latin typeface="Cambria" charset="0"/>
              <a:ea typeface="Cambria" charset="0"/>
              <a:cs typeface="Calibri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076" y="3586983"/>
            <a:ext cx="1929748" cy="212328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24" name="Imagen 2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 t="10929" r="18061" b="6752"/>
          <a:stretch/>
        </p:blipFill>
        <p:spPr bwMode="auto">
          <a:xfrm>
            <a:off x="7775105" y="413739"/>
            <a:ext cx="3587212" cy="35980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" name="Imagen 5" descr="Los 5 mejores filmes de la saga de “Toy Story” | El Diario NY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1"/>
          <a:stretch/>
        </p:blipFill>
        <p:spPr bwMode="auto">
          <a:xfrm>
            <a:off x="1247128" y="2899033"/>
            <a:ext cx="3023755" cy="281123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Marcador de contenido 7"/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" t="12646" r="64305" b="784"/>
          <a:stretch>
            <a:fillRect/>
          </a:stretch>
        </p:blipFill>
        <p:spPr>
          <a:xfrm>
            <a:off x="6588125" y="593725"/>
            <a:ext cx="1654175" cy="1147763"/>
          </a:xfrm>
        </p:spPr>
      </p:pic>
      <p:sp>
        <p:nvSpPr>
          <p:cNvPr id="17411" name="Marcador de texto 4"/>
          <p:cNvSpPr txBox="1">
            <a:spLocks/>
          </p:cNvSpPr>
          <p:nvPr/>
        </p:nvSpPr>
        <p:spPr bwMode="auto">
          <a:xfrm>
            <a:off x="6483350" y="679450"/>
            <a:ext cx="5037138" cy="1249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s-CL"/>
              <a:t>                     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s-CL" sz="2000"/>
              <a:t>               </a:t>
            </a:r>
            <a:r>
              <a:rPr lang="es-CL" sz="2000">
                <a:latin typeface="Cambria" charset="0"/>
                <a:cs typeface="Cambria" charset="0"/>
              </a:rPr>
              <a:t>Me siento feliz</a:t>
            </a:r>
            <a:r>
              <a:rPr lang="es-CL" sz="2000"/>
              <a:t>.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357188" y="1095375"/>
            <a:ext cx="5767387" cy="55213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s-CL" sz="1800">
                <a:latin typeface="Cambria" charset="0"/>
                <a:cs typeface="Cambria" charset="0"/>
              </a:rPr>
              <a:t>Indica con tú dedo la expresión con la que te sientes identificado (a).</a:t>
            </a:r>
          </a:p>
          <a:p>
            <a:pPr marL="0" indent="0">
              <a:buFont typeface="Arial" charset="0"/>
              <a:buAutoNum type="arabicParenR"/>
            </a:pPr>
            <a:r>
              <a:rPr lang="es-CL" sz="1800">
                <a:latin typeface="Cambria" charset="0"/>
                <a:cs typeface="Cambria" charset="0"/>
              </a:rPr>
              <a:t>¿Escuché las indicaciones de la video cápsulas?.</a:t>
            </a:r>
          </a:p>
          <a:p>
            <a:pPr marL="0" indent="0">
              <a:buFont typeface="Arial" charset="0"/>
              <a:buNone/>
            </a:pPr>
            <a:endParaRPr lang="es-CL" sz="1800">
              <a:latin typeface="Cambria" charset="0"/>
              <a:cs typeface="Cambria" charset="0"/>
            </a:endParaRPr>
          </a:p>
          <a:p>
            <a:pPr marL="0" indent="0">
              <a:buFont typeface="Arial" charset="0"/>
              <a:buNone/>
            </a:pPr>
            <a:endParaRPr lang="es-CL" sz="1800">
              <a:latin typeface="Cambria" charset="0"/>
              <a:cs typeface="Cambria" charset="0"/>
            </a:endParaRPr>
          </a:p>
          <a:p>
            <a:pPr marL="0" indent="0">
              <a:buFont typeface="Arial" charset="0"/>
              <a:buNone/>
            </a:pPr>
            <a:endParaRPr lang="es-CL" sz="1800">
              <a:latin typeface="Cambria" charset="0"/>
              <a:cs typeface="Cambria" charset="0"/>
            </a:endParaRPr>
          </a:p>
          <a:p>
            <a:pPr marL="0" indent="0">
              <a:buFont typeface="Arial" charset="0"/>
              <a:buNone/>
            </a:pPr>
            <a:r>
              <a:rPr lang="es-CL" sz="1800">
                <a:latin typeface="Cambria" charset="0"/>
                <a:cs typeface="Cambria" charset="0"/>
              </a:rPr>
              <a:t>2) ¿Respondí todas las actividades del texto?.</a:t>
            </a:r>
          </a:p>
          <a:p>
            <a:pPr marL="0" indent="0">
              <a:buFont typeface="Arial" charset="0"/>
              <a:buNone/>
            </a:pPr>
            <a:endParaRPr lang="es-CL" sz="1800">
              <a:latin typeface="Cambria" charset="0"/>
              <a:cs typeface="Cambria" charset="0"/>
            </a:endParaRPr>
          </a:p>
          <a:p>
            <a:pPr marL="0" indent="0">
              <a:buFont typeface="Arial" charset="0"/>
              <a:buNone/>
            </a:pPr>
            <a:endParaRPr lang="es-CL" sz="1800">
              <a:latin typeface="Cambria" charset="0"/>
              <a:cs typeface="Cambria" charset="0"/>
            </a:endParaRPr>
          </a:p>
          <a:p>
            <a:pPr marL="0" indent="0">
              <a:buFont typeface="Arial" charset="0"/>
              <a:buNone/>
            </a:pPr>
            <a:endParaRPr lang="es-CL" sz="1800">
              <a:latin typeface="Cambria" charset="0"/>
              <a:cs typeface="Cambria" charset="0"/>
            </a:endParaRPr>
          </a:p>
          <a:p>
            <a:pPr marL="0" indent="0">
              <a:buFont typeface="Arial" charset="0"/>
              <a:buNone/>
            </a:pPr>
            <a:r>
              <a:rPr lang="es-CL" sz="1800">
                <a:latin typeface="Cambria" charset="0"/>
                <a:cs typeface="Cambria" charset="0"/>
              </a:rPr>
              <a:t>3) ¿Cómo te sientes con las actividades de esta semana?</a:t>
            </a:r>
          </a:p>
          <a:p>
            <a:pPr marL="0" indent="0">
              <a:buFont typeface="Arial" charset="0"/>
              <a:buAutoNum type="arabicParenR"/>
            </a:pPr>
            <a:endParaRPr lang="es-CL" sz="1800">
              <a:latin typeface="Cambria" charset="0"/>
              <a:cs typeface="Cambria" charset="0"/>
            </a:endParaRPr>
          </a:p>
          <a:p>
            <a:pPr marL="0" indent="0">
              <a:buFont typeface="Arial" charset="0"/>
              <a:buNone/>
            </a:pPr>
            <a:endParaRPr lang="es-CL" sz="1800">
              <a:latin typeface="Cambria" charset="0"/>
              <a:cs typeface="Cambria" charset="0"/>
            </a:endParaRPr>
          </a:p>
          <a:p>
            <a:pPr marL="0" indent="0">
              <a:buFont typeface="Arial" charset="0"/>
              <a:buNone/>
            </a:pPr>
            <a:endParaRPr lang="es-CL" sz="2000">
              <a:latin typeface="Arial" charset="0"/>
            </a:endParaRPr>
          </a:p>
          <a:p>
            <a:pPr marL="0" indent="0">
              <a:buFont typeface="Arial" charset="0"/>
              <a:buAutoNum type="arabicParenR"/>
            </a:pPr>
            <a:endParaRPr lang="es-CL" sz="2000">
              <a:latin typeface="Arial" charset="0"/>
            </a:endParaRPr>
          </a:p>
        </p:txBody>
      </p:sp>
      <p:pic>
        <p:nvPicPr>
          <p:cNvPr id="17413" name="Imagen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1"/>
          <a:stretch>
            <a:fillRect/>
          </a:stretch>
        </p:blipFill>
        <p:spPr bwMode="auto">
          <a:xfrm>
            <a:off x="1089025" y="5040313"/>
            <a:ext cx="45132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Marcador de texto 4"/>
          <p:cNvSpPr txBox="1">
            <a:spLocks/>
          </p:cNvSpPr>
          <p:nvPr/>
        </p:nvSpPr>
        <p:spPr bwMode="auto">
          <a:xfrm>
            <a:off x="3830638" y="185738"/>
            <a:ext cx="6091237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s-CL" sz="2000">
                <a:latin typeface="Cambria" charset="0"/>
                <a:cs typeface="Cambria" charset="0"/>
              </a:rPr>
              <a:t>Autoevaluación ¿Cómo lo hice?</a:t>
            </a:r>
          </a:p>
        </p:txBody>
      </p:sp>
      <p:sp>
        <p:nvSpPr>
          <p:cNvPr id="17415" name="Marcador de texto 4"/>
          <p:cNvSpPr txBox="1">
            <a:spLocks/>
          </p:cNvSpPr>
          <p:nvPr/>
        </p:nvSpPr>
        <p:spPr bwMode="auto">
          <a:xfrm>
            <a:off x="6483350" y="2035175"/>
            <a:ext cx="4989513" cy="12493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s-CL"/>
              <a:t>                     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s-CL"/>
              <a:t>              </a:t>
            </a:r>
            <a:r>
              <a:rPr lang="es-CL" sz="2000">
                <a:latin typeface="Cambria" charset="0"/>
                <a:cs typeface="Cambria" charset="0"/>
              </a:rPr>
              <a:t>Me siento cansada (o).</a:t>
            </a:r>
          </a:p>
        </p:txBody>
      </p:sp>
      <p:pic>
        <p:nvPicPr>
          <p:cNvPr id="17416" name="Imagen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6" t="13431" r="33344"/>
          <a:stretch>
            <a:fillRect/>
          </a:stretch>
        </p:blipFill>
        <p:spPr bwMode="auto">
          <a:xfrm>
            <a:off x="6624638" y="2105025"/>
            <a:ext cx="1408112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Marcador de texto 4"/>
          <p:cNvSpPr txBox="1">
            <a:spLocks/>
          </p:cNvSpPr>
          <p:nvPr/>
        </p:nvSpPr>
        <p:spPr bwMode="auto">
          <a:xfrm>
            <a:off x="6483350" y="3473450"/>
            <a:ext cx="4989513" cy="1249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s-CL"/>
              <a:t>                     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s-CL" sz="2400">
                <a:latin typeface="Cambria" charset="0"/>
                <a:cs typeface="Cambria" charset="0"/>
              </a:rPr>
              <a:t>               </a:t>
            </a:r>
            <a:r>
              <a:rPr lang="es-CL" sz="2000">
                <a:latin typeface="Cambria" charset="0"/>
                <a:cs typeface="Cambria" charset="0"/>
              </a:rPr>
              <a:t>Me siento  asombrado (a).</a:t>
            </a:r>
          </a:p>
        </p:txBody>
      </p:sp>
      <p:pic>
        <p:nvPicPr>
          <p:cNvPr id="17418" name="Imagen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6" t="13431"/>
          <a:stretch>
            <a:fillRect/>
          </a:stretch>
        </p:blipFill>
        <p:spPr bwMode="auto">
          <a:xfrm>
            <a:off x="6719888" y="3576638"/>
            <a:ext cx="13128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Imagen 20" descr="Pulgar Hacia Arriba Y Hacia Abajo Stock de ilustració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r="49695" b="28796"/>
          <a:stretch>
            <a:fillRect/>
          </a:stretch>
        </p:blipFill>
        <p:spPr bwMode="auto">
          <a:xfrm>
            <a:off x="1638300" y="2044700"/>
            <a:ext cx="11017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Imagen 21" descr="Pulgar Hacia Arriba Y Hacia Abajo Stock de ilustració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4" t="11626" r="4596" b="17921"/>
          <a:stretch>
            <a:fillRect/>
          </a:stretch>
        </p:blipFill>
        <p:spPr bwMode="auto">
          <a:xfrm>
            <a:off x="4851400" y="2341563"/>
            <a:ext cx="7397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Imagen 22" descr="Pulgar Hacia Arriba Y Hacia Abajo Stock de ilustració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r="49695" b="28796"/>
          <a:stretch>
            <a:fillRect/>
          </a:stretch>
        </p:blipFill>
        <p:spPr bwMode="auto">
          <a:xfrm>
            <a:off x="1638300" y="3576638"/>
            <a:ext cx="8763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Imagen 23" descr="Pulgar Hacia Arriba Y Hacia Abajo Stock de ilustració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4" t="11626" r="4596" b="17921"/>
          <a:stretch>
            <a:fillRect/>
          </a:stretch>
        </p:blipFill>
        <p:spPr bwMode="auto">
          <a:xfrm>
            <a:off x="4899025" y="3668713"/>
            <a:ext cx="7413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Imagen 24" descr="Pulgar Hacia Arriba Y Hacia Abajo Stock de ilustració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r="49695" b="28796"/>
          <a:stretch>
            <a:fillRect/>
          </a:stretch>
        </p:blipFill>
        <p:spPr bwMode="auto">
          <a:xfrm>
            <a:off x="6540500" y="4879975"/>
            <a:ext cx="1236663" cy="12176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24" name="Rectángulo 25"/>
          <p:cNvSpPr>
            <a:spLocks noChangeArrowheads="1"/>
          </p:cNvSpPr>
          <p:nvPr/>
        </p:nvSpPr>
        <p:spPr bwMode="auto">
          <a:xfrm>
            <a:off x="6958013" y="5973763"/>
            <a:ext cx="6588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3600">
                <a:ea typeface="Calibri" charset="0"/>
                <a:cs typeface="Times New Roman" charset="0"/>
              </a:rPr>
              <a:t>si</a:t>
            </a:r>
          </a:p>
        </p:txBody>
      </p:sp>
      <p:pic>
        <p:nvPicPr>
          <p:cNvPr id="17425" name="Imagen 26" descr="Pulgar Hacia Arriba Y Hacia Abajo Stock de ilustració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4" t="11626" r="4596" b="17921"/>
          <a:stretch>
            <a:fillRect/>
          </a:stretch>
        </p:blipFill>
        <p:spPr bwMode="auto">
          <a:xfrm>
            <a:off x="10683875" y="4979988"/>
            <a:ext cx="1230313" cy="11096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26" name="Rectángulo 27"/>
          <p:cNvSpPr>
            <a:spLocks noChangeArrowheads="1"/>
          </p:cNvSpPr>
          <p:nvPr/>
        </p:nvSpPr>
        <p:spPr bwMode="auto">
          <a:xfrm>
            <a:off x="10936288" y="6043613"/>
            <a:ext cx="7239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400" b="1">
                <a:ea typeface="Calibri" charset="0"/>
                <a:cs typeface="Times New Roman" charset="0"/>
              </a:rPr>
              <a:t>NO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913</Words>
  <Application>Microsoft Office PowerPoint</Application>
  <PresentationFormat>Panorámica</PresentationFormat>
  <Paragraphs>182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Cambria</vt:lpstr>
      <vt:lpstr>Times New Roman</vt:lpstr>
      <vt:lpstr>Wingdings</vt:lpstr>
      <vt:lpstr>Tema de Office</vt:lpstr>
      <vt:lpstr> </vt:lpstr>
      <vt:lpstr>INVITACIÓN A NUESTROS APODERADOS (AS)  </vt:lpstr>
      <vt:lpstr>Objetivos de aprendizajes Nivel Medio Mayor A. Unidad N°1: ¡Celebremos en familia!.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  PADRES Y APODERADOS MARZO 2020</dc:title>
  <dc:creator>Usuario de Microsoft Office</dc:creator>
  <cp:lastModifiedBy>Asus</cp:lastModifiedBy>
  <cp:revision>162</cp:revision>
  <dcterms:created xsi:type="dcterms:W3CDTF">2020-03-03T11:41:36Z</dcterms:created>
  <dcterms:modified xsi:type="dcterms:W3CDTF">2020-04-08T17:40:17Z</dcterms:modified>
</cp:coreProperties>
</file>