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47" r:id="rId2"/>
    <p:sldId id="453" r:id="rId3"/>
    <p:sldId id="435" r:id="rId4"/>
    <p:sldId id="420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45" r:id="rId13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48"/>
    <p:restoredTop sz="94753"/>
  </p:normalViewPr>
  <p:slideViewPr>
    <p:cSldViewPr snapToGrid="0" snapToObjects="1">
      <p:cViewPr varScale="1">
        <p:scale>
          <a:sx n="81" d="100"/>
          <a:sy n="81" d="100"/>
        </p:scale>
        <p:origin x="208" y="720"/>
      </p:cViewPr>
      <p:guideLst>
        <p:guide orient="horz" pos="2160"/>
        <p:guide pos="3863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A074DA-952C-4B70-85BD-070D245BE094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C831069-E980-4303-AD7C-67FC9040717E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DBFB-FC4A-4E56-82AF-30D5DF35BF01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BF603-7019-44EB-B893-3595F24EE55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0596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DE87-0F6E-4F89-BDA2-62C17EA656D4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6CCB-5A84-43A3-BAD5-0C8E4A46695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8096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958C-D488-4E13-BD2E-111ABFE51BD4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07B0-2527-464B-95A3-B18A1844E46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9065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93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D7EA-2112-494A-893A-0AA702C4D1B4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583E8C-9397-4B18-89F4-567FC764063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2827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6CDE-EAFE-43DF-B5E2-2B3C15F1043D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1A55-8C48-43C1-9CAD-4B48532B4BC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5257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07B3-B30F-4D3B-B904-E4765E8579C5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C822-83CE-40D6-ABD2-01429730E3A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5312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9EEE-657C-4654-98C8-4EA8C8E193FC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8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900-9226-44FE-B85F-F0308D1AA85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240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273F-C4E7-497E-AED2-83249BCB8F9E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4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0B66-1E1D-477D-9081-9987A3C9A67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5935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B709-1D18-4223-97D9-ED308B4D184E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3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E045-3877-45DF-8C65-B8DA0F88864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9675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5D18-534B-4506-962A-58DB527A3AF5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DB26-DFAC-4115-A6B5-CA65BC5A124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4696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9889-3DC0-4C84-96AA-4AF8D425AFCF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BD59-8AC0-48F0-8C50-E9B07C7E413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2543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484A92-51CB-42BA-AB50-4DD5CA202EFD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40FDB1-BF6C-459F-9BCF-F3C108EF870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moscoso@cldv.c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santander@cldv.c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santander@cldv.cl" TargetMode="External"/><Relationship Id="rId2" Type="http://schemas.openxmlformats.org/officeDocument/2006/relationships/hyperlink" Target="mailto:ymoscoso@cldv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ítulo 1"/>
          <p:cNvSpPr>
            <a:spLocks noGrp="1" noChangeArrowheads="1"/>
          </p:cNvSpPr>
          <p:nvPr>
            <p:ph type="ctrTitle"/>
          </p:nvPr>
        </p:nvSpPr>
        <p:spPr>
          <a:xfrm>
            <a:off x="1779588" y="1835150"/>
            <a:ext cx="8626475" cy="2038350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s-CL" altLang="es-CL" sz="5400" dirty="0"/>
            </a:br>
            <a:br>
              <a:rPr lang="es-CL" altLang="es-CL" sz="5400" dirty="0"/>
            </a:br>
            <a:r>
              <a:rPr lang="es-CL" altLang="es-CL" sz="6600" dirty="0"/>
              <a:t>Matemática </a:t>
            </a:r>
            <a:br>
              <a:rPr lang="es-CL" altLang="es-CL" sz="5400" dirty="0"/>
            </a:br>
            <a:r>
              <a:rPr lang="es-CL" altLang="es-CL" sz="4400" dirty="0"/>
              <a:t>Quintos Básicos A - B - C</a:t>
            </a:r>
            <a:br>
              <a:rPr lang="es-CL" altLang="es-CL" sz="4400" dirty="0"/>
            </a:br>
            <a:r>
              <a:rPr lang="es-CL" altLang="es-CL" sz="4400" dirty="0"/>
              <a:t>PPT3</a:t>
            </a:r>
          </a:p>
        </p:txBody>
      </p:sp>
      <p:sp>
        <p:nvSpPr>
          <p:cNvPr id="6148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552450" y="4643438"/>
            <a:ext cx="9936163" cy="609600"/>
          </a:xfrm>
        </p:spPr>
        <p:txBody>
          <a:bodyPr/>
          <a:lstStyle/>
          <a:p>
            <a:pPr algn="just"/>
            <a:r>
              <a:rPr lang="es-CL" altLang="es-CL" dirty="0"/>
              <a:t>Profesoras:     </a:t>
            </a:r>
            <a:r>
              <a:rPr lang="es-CL" altLang="es-CL" dirty="0" err="1"/>
              <a:t>Yanine</a:t>
            </a:r>
            <a:r>
              <a:rPr lang="es-CL" altLang="es-CL" dirty="0"/>
              <a:t> Moscoso 5°A - 5°C   </a:t>
            </a:r>
            <a:r>
              <a:rPr lang="es-CL" altLang="es-CL" dirty="0">
                <a:sym typeface="Wingdings" panose="05000000000000000000" pitchFamily="2" charset="2"/>
              </a:rPr>
              <a:t> </a:t>
            </a:r>
            <a:r>
              <a:rPr lang="es-CL" altLang="es-CL" dirty="0">
                <a:hlinkClick r:id="rId3"/>
              </a:rPr>
              <a:t>ymoscoso@cldv.cl</a:t>
            </a:r>
            <a:endParaRPr lang="es-CL" altLang="es-CL" dirty="0"/>
          </a:p>
          <a:p>
            <a:pPr algn="just"/>
            <a:r>
              <a:rPr lang="es-CL" altLang="es-CL" dirty="0"/>
              <a:t>                        Bárbara Santander 5°B        </a:t>
            </a:r>
            <a:r>
              <a:rPr lang="es-CL" altLang="es-CL" dirty="0">
                <a:sym typeface="Wingdings" panose="05000000000000000000" pitchFamily="2" charset="2"/>
              </a:rPr>
              <a:t> </a:t>
            </a:r>
            <a:r>
              <a:rPr lang="es-CL" altLang="es-CL" dirty="0">
                <a:hlinkClick r:id="rId4"/>
              </a:rPr>
              <a:t>bsantander@cldv.cl</a:t>
            </a:r>
            <a:endParaRPr lang="es-CL" altLang="es-CL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581" y="750815"/>
            <a:ext cx="5867400" cy="4664075"/>
          </a:xfrm>
        </p:spPr>
        <p:txBody>
          <a:bodyPr/>
          <a:lstStyle/>
          <a:p>
            <a:pPr>
              <a:defRPr/>
            </a:pPr>
            <a:r>
              <a:rPr lang="es-CL" sz="2800" b="1" dirty="0">
                <a:latin typeface="Lucida Calligraphy" panose="03010101010101010101" pitchFamily="66" charset="0"/>
              </a:rPr>
              <a:t>Para recordar:</a:t>
            </a:r>
            <a:br>
              <a:rPr lang="es-CL" sz="2800" b="1" dirty="0">
                <a:latin typeface="Lucida Calligraphy" panose="03010101010101010101" pitchFamily="66" charset="0"/>
              </a:rPr>
            </a:br>
            <a:br>
              <a:rPr lang="es-CL" sz="2800" dirty="0">
                <a:latin typeface="Lucida Calligraphy" panose="03010101010101010101" pitchFamily="66" charset="0"/>
              </a:rPr>
            </a:br>
            <a:r>
              <a:rPr lang="es-CL" sz="2800" dirty="0">
                <a:latin typeface="Lucida Calligraphy" panose="03010101010101010101" pitchFamily="66" charset="0"/>
              </a:rPr>
              <a:t>- No olvides sacar una foto (clarita) a tus respuestas y enviarlas al correo que corresponda. </a:t>
            </a:r>
            <a:br>
              <a:rPr lang="es-CL" sz="2800" dirty="0">
                <a:latin typeface="Lucida Calligraphy" panose="03010101010101010101" pitchFamily="66" charset="0"/>
              </a:rPr>
            </a:br>
            <a:br>
              <a:rPr lang="es-CL" sz="2800" dirty="0">
                <a:latin typeface="Lucida Calligraphy" panose="03010101010101010101" pitchFamily="66" charset="0"/>
              </a:rPr>
            </a:br>
            <a:r>
              <a:rPr lang="es-CL" altLang="es-CL" sz="1800" b="1" dirty="0">
                <a:hlinkClick r:id="rId2"/>
              </a:rPr>
              <a:t>ymoscoso@cldv.cl</a:t>
            </a:r>
            <a:r>
              <a:rPr lang="es-CL" altLang="es-CL" sz="1800" dirty="0"/>
              <a:t>     5ºA - 5°C</a:t>
            </a:r>
            <a:br>
              <a:rPr lang="es-CL" altLang="es-CL" sz="1800" dirty="0"/>
            </a:br>
            <a:br>
              <a:rPr lang="es-CL" altLang="es-CL" sz="1800" dirty="0"/>
            </a:br>
            <a:r>
              <a:rPr lang="es-CL" altLang="es-CL" sz="1800" b="1" dirty="0">
                <a:hlinkClick r:id="rId3"/>
              </a:rPr>
              <a:t>bsantander@cldv.cl</a:t>
            </a:r>
            <a:r>
              <a:rPr lang="es-CL" altLang="es-CL" sz="1800" dirty="0"/>
              <a:t>   5ºB</a:t>
            </a:r>
            <a:br>
              <a:rPr lang="es-CL" altLang="es-CL" sz="1800" dirty="0"/>
            </a:br>
            <a:br>
              <a:rPr lang="es-CL" sz="2800" dirty="0">
                <a:latin typeface="Lucida Calligraphy" panose="03010101010101010101" pitchFamily="66" charset="0"/>
              </a:rPr>
            </a:br>
            <a:r>
              <a:rPr lang="es-CL" sz="2800" dirty="0">
                <a:latin typeface="Lucida Calligraphy" panose="03010101010101010101" pitchFamily="66" charset="0"/>
              </a:rPr>
              <a:t>- Ser ordenado(a).</a:t>
            </a:r>
            <a:endParaRPr lang="en-US" sz="2800" dirty="0"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 descr="Resultado de imagen de children FOTOGRAFO dibujo | Caricaturas de ...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-992" b="6985"/>
          <a:stretch/>
        </p:blipFill>
        <p:spPr bwMode="auto">
          <a:xfrm>
            <a:off x="1176512" y="1690687"/>
            <a:ext cx="2813597" cy="3061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631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 autoevalúo:</a:t>
            </a:r>
            <a:endParaRPr lang="en-US" dirty="0"/>
          </a:p>
        </p:txBody>
      </p:sp>
      <p:sp>
        <p:nvSpPr>
          <p:cNvPr id="4" name="Cuadro de texto 51"/>
          <p:cNvSpPr txBox="1">
            <a:spLocks noChangeArrowheads="1"/>
          </p:cNvSpPr>
          <p:nvPr/>
        </p:nvSpPr>
        <p:spPr bwMode="auto">
          <a:xfrm>
            <a:off x="996950" y="1581150"/>
            <a:ext cx="8089900" cy="39338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Pinta la carita que consideres corresponde a tu desempe</a:t>
            </a:r>
            <a:r>
              <a:rPr kumimoji="0" lang="es-CL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CL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o. </a:t>
            </a:r>
            <a:endParaRPr kumimoji="0" lang="es-CL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1) Sigo las instrucciones:   </a:t>
            </a:r>
            <a:endParaRPr kumimoji="0" lang="es-CL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2) Entiendo la P. Conmutativa:  </a:t>
            </a:r>
            <a:endParaRPr kumimoji="0" lang="es-CL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3) Entiendo la P. Asociativa:</a:t>
            </a:r>
            <a:endParaRPr kumimoji="0" lang="es-CL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4) Entiendo la P. Elemento Neutro</a:t>
            </a:r>
            <a:endParaRPr kumimoji="0" lang="es-C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6092" name="Imagen 53" descr="Resultado de imagen de caritas de emoji sin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5898556" y="2312987"/>
            <a:ext cx="77145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Imagen 54" descr="Resultado de imagen de caritas de emoji sin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61" y="2378075"/>
            <a:ext cx="828437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Imagen 52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2262982"/>
            <a:ext cx="881037" cy="63817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pic>
        <p:nvPicPr>
          <p:cNvPr id="46089" name="Imagen 57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173413"/>
            <a:ext cx="881037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Imagen 56" descr="Resultado de imagen de caritas de emoji sin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5910626" y="3220244"/>
            <a:ext cx="8021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Imagen 55" descr="Resultado de imagen de caritas de emoji sin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61" y="3179763"/>
            <a:ext cx="78898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Imagen 60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035425"/>
            <a:ext cx="881037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Imagen 59" descr="Resultado de imagen de caritas de emoji sin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5948835" y="4035425"/>
            <a:ext cx="8021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Imagen 58" descr="Resultado de imagen de caritas de emoji sin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12" y="4033043"/>
            <a:ext cx="828437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Imagen 62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46625"/>
            <a:ext cx="881037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Imagen 63" descr="Resultado de imagen de caritas de emoji sin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5948835" y="4760120"/>
            <a:ext cx="802138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1" name="Imagen 61" descr="Resultado de imagen de caritas de emoji sin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11" y="4737100"/>
            <a:ext cx="828437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343025" y="860425"/>
            <a:ext cx="168317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43025" y="1317625"/>
            <a:ext cx="168317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9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2600" y="636588"/>
            <a:ext cx="7035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CL" altLang="es-CL" sz="2400" dirty="0">
              <a:latin typeface="+mn-lt"/>
            </a:endParaRPr>
          </a:p>
          <a:p>
            <a:pPr>
              <a:defRPr/>
            </a:pPr>
            <a:endParaRPr lang="es-CL" altLang="es-CL" sz="24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2600" y="8419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                              </a:t>
            </a:r>
            <a:r>
              <a:rPr lang="es-CL" b="1" dirty="0">
                <a:latin typeface="Lucida Calligraphy" panose="03010101010101010101" pitchFamily="66" charset="0"/>
              </a:rPr>
              <a:t>¡¡Hasta pronto queridos(as)!!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71146" y="1467585"/>
            <a:ext cx="6061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¡¡Excelente trabajo!!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Imagen 8" descr="Mili Koey - Blog: Dibujo Orla 2ºBACH A (8ºParte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7" y="2390915"/>
            <a:ext cx="2076450" cy="264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93" t="20768" r="19209" b="20009"/>
          <a:stretch/>
        </p:blipFill>
        <p:spPr>
          <a:xfrm>
            <a:off x="471055" y="471056"/>
            <a:ext cx="10584872" cy="5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9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323109" y="889794"/>
            <a:ext cx="8970818" cy="1216097"/>
          </a:xfrm>
        </p:spPr>
        <p:txBody>
          <a:bodyPr/>
          <a:lstStyle/>
          <a:p>
            <a:pPr algn="ctr"/>
            <a:r>
              <a:rPr lang="es-CL" altLang="en-US" sz="4000" b="1" dirty="0">
                <a:latin typeface="Lucida Calligraphy" panose="03010101010101010101" pitchFamily="66" charset="0"/>
              </a:rPr>
              <a:t>¡Vamos avanzando!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561109" y="1801091"/>
            <a:ext cx="10383982" cy="392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CL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Seguimos en la Unidad 1 </a:t>
            </a:r>
            <a:r>
              <a:rPr lang="es-CL" altLang="en-US" sz="4000" b="1" dirty="0">
                <a:latin typeface="Lucida Calligraphy" panose="03010101010101010101" pitchFamily="66" charset="0"/>
              </a:rPr>
              <a:t>: </a:t>
            </a:r>
          </a:p>
          <a:p>
            <a:endParaRPr lang="es-CL" altLang="en-US" sz="4000" b="1" dirty="0">
              <a:latin typeface="Lucida Calligraphy" panose="03010101010101010101" pitchFamily="66" charset="0"/>
            </a:endParaRPr>
          </a:p>
          <a:p>
            <a:r>
              <a:rPr lang="es-CL" altLang="en-US" sz="2800" b="1" dirty="0">
                <a:latin typeface="Lucida Calligraphy" panose="03010101010101010101" pitchFamily="66" charset="0"/>
              </a:rPr>
              <a:t>“</a:t>
            </a:r>
            <a:r>
              <a:rPr lang="es-CL" altLang="en-US" sz="2800" b="1" u="sng" dirty="0">
                <a:latin typeface="Lucida Calligraphy" panose="03010101010101010101" pitchFamily="66" charset="0"/>
              </a:rPr>
              <a:t>Los números naturales</a:t>
            </a:r>
            <a:r>
              <a:rPr lang="es-CL" altLang="en-US" sz="2800" b="1" dirty="0">
                <a:latin typeface="Lucida Calligraphy" panose="03010101010101010101" pitchFamily="66" charset="0"/>
              </a:rPr>
              <a:t>”</a:t>
            </a:r>
          </a:p>
          <a:p>
            <a:endParaRPr lang="es-CL" altLang="en-US" sz="2800" b="1" dirty="0">
              <a:latin typeface="Lucida Calligraphy" panose="03010101010101010101" pitchFamily="66" charset="0"/>
            </a:endParaRPr>
          </a:p>
          <a:p>
            <a:r>
              <a:rPr lang="es-CL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Contenido de la clase</a:t>
            </a:r>
            <a:r>
              <a:rPr lang="es-CL" altLang="en-US" sz="2800" b="1" dirty="0">
                <a:latin typeface="Lucida Calligraphy" panose="03010101010101010101" pitchFamily="66" charset="0"/>
              </a:rPr>
              <a:t>: </a:t>
            </a:r>
            <a:r>
              <a:rPr lang="es-CL" altLang="en-US" sz="2800" b="1" u="sng" dirty="0">
                <a:latin typeface="Lucida Calligraphy" panose="03010101010101010101" pitchFamily="66" charset="0"/>
              </a:rPr>
              <a:t>Propiedades de la adición </a:t>
            </a:r>
          </a:p>
          <a:p>
            <a:endParaRPr lang="es-CL" altLang="en-US" sz="2800" b="1" u="sng" dirty="0">
              <a:latin typeface="Lucida Calligraphy" panose="03010101010101010101" pitchFamily="66" charset="0"/>
            </a:endParaRPr>
          </a:p>
          <a:p>
            <a:r>
              <a:rPr lang="es-CL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Objetivo</a:t>
            </a:r>
            <a:r>
              <a:rPr lang="es-CL" altLang="en-US" sz="2000" b="1" dirty="0">
                <a:latin typeface="Lucida Calligraphy" panose="03010101010101010101" pitchFamily="66" charset="0"/>
              </a:rPr>
              <a:t>: Comprender las propiedades de la adición en los números naturales y el cero.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Propiedades de la adición en </a:t>
            </a:r>
            <a:r>
              <a:rPr lang="es-CL" dirty="0" err="1"/>
              <a:t>IN</a:t>
            </a:r>
            <a:r>
              <a:rPr lang="es-CL" sz="2400" dirty="0" err="1"/>
              <a:t>o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2263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8" name="Imagen 29" descr="Mili Koey - Blog: Dibujo Orla 2ºBACH A (8ºPart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94" y="2384028"/>
            <a:ext cx="1809463" cy="25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rectangular redondeada 31"/>
          <p:cNvSpPr>
            <a:spLocks noChangeArrowheads="1"/>
          </p:cNvSpPr>
          <p:nvPr/>
        </p:nvSpPr>
        <p:spPr bwMode="auto">
          <a:xfrm>
            <a:off x="5143786" y="2343150"/>
            <a:ext cx="6071902" cy="3014663"/>
          </a:xfrm>
          <a:prstGeom prst="wedgeRoundRectCallout">
            <a:avLst>
              <a:gd name="adj1" fmla="val -67071"/>
              <a:gd name="adj2" fmla="val -21843"/>
              <a:gd name="adj3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Bueno queridos hoy nuestro tema se centrar</a:t>
            </a:r>
            <a:r>
              <a:rPr kumimoji="0" lang="es-CL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CL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principalmente en las propiedades de la adici</a:t>
            </a:r>
            <a:r>
              <a:rPr kumimoji="0" lang="es-CL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CL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n: La </a:t>
            </a:r>
            <a:r>
              <a:rPr kumimoji="0" lang="es-CL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conmutatividad</a:t>
            </a:r>
            <a:r>
              <a:rPr kumimoji="0" lang="es-CL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altLang="en-US" sz="2400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CL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s-CL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asociatividad</a:t>
            </a:r>
            <a:r>
              <a:rPr lang="es-CL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altLang="en-US" sz="2400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el </a:t>
            </a:r>
            <a:r>
              <a:rPr lang="es-CL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Elemento Neutro.</a:t>
            </a:r>
            <a:endParaRPr kumimoji="0" lang="es-CL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22763" y="1428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22763" y="1885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Actividades: </a:t>
            </a:r>
            <a:r>
              <a:rPr lang="es-CL" sz="2800" dirty="0"/>
              <a:t>Pág. 26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2044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s-CL" dirty="0"/>
              <a:t>Desarrolla la actividad 1. Realiza muy bien tus cálculos al costado del ejercicio si lo necesitas.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  <a:p>
            <a:pPr marL="0" indent="0">
              <a:buNone/>
            </a:pPr>
            <a:r>
              <a:rPr lang="es-CL" dirty="0"/>
              <a:t>2) Luego, desarrolla las letras a) y b) que se desprenden de la    </a:t>
            </a:r>
          </a:p>
          <a:p>
            <a:pPr marL="0" indent="0">
              <a:buNone/>
            </a:pPr>
            <a:r>
              <a:rPr lang="es-CL" dirty="0"/>
              <a:t>    primera imagen.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0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Este recuadro está en tu texto </a:t>
            </a:r>
            <a:r>
              <a:rPr lang="es-CL" sz="2400" dirty="0"/>
              <a:t>(Pág. 27)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15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Aquí se explican las tres propiedades. Lee con mucha atención.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                                                            </a:t>
            </a:r>
            <a:r>
              <a:rPr lang="es-CL" b="1" dirty="0"/>
              <a:t>P. Conmutativa</a:t>
            </a:r>
          </a:p>
          <a:p>
            <a:pPr marL="0" indent="0">
              <a:buNone/>
            </a:pPr>
            <a:r>
              <a:rPr lang="es-CL" dirty="0"/>
              <a:t>                                                                     </a:t>
            </a:r>
          </a:p>
          <a:p>
            <a:pPr marL="0" indent="0">
              <a:buNone/>
            </a:pPr>
            <a:r>
              <a:rPr lang="es-CL" dirty="0"/>
              <a:t>                                                                        </a:t>
            </a:r>
            <a:r>
              <a:rPr lang="es-CL" b="1" dirty="0"/>
              <a:t>P. Asociativa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                                                            </a:t>
            </a:r>
            <a:r>
              <a:rPr lang="es-CL" b="1" dirty="0"/>
              <a:t>P. Elemento Neutro</a:t>
            </a:r>
            <a:endParaRPr lang="en-US" b="1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5968" t="31999" r="26341" b="7929"/>
          <a:stretch/>
        </p:blipFill>
        <p:spPr bwMode="auto">
          <a:xfrm>
            <a:off x="838200" y="2060546"/>
            <a:ext cx="5534891" cy="3742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errar llave 4"/>
          <p:cNvSpPr/>
          <p:nvPr/>
        </p:nvSpPr>
        <p:spPr>
          <a:xfrm>
            <a:off x="6539346" y="2213754"/>
            <a:ext cx="924790" cy="3435927"/>
          </a:xfrm>
          <a:prstGeom prst="rightBrace">
            <a:avLst>
              <a:gd name="adj1" fmla="val 23867"/>
              <a:gd name="adj2" fmla="val 4838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0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 Conmutativa</a:t>
            </a:r>
            <a:r>
              <a:rPr lang="es-CL" dirty="0"/>
              <a:t>: 324 + 123 = 447</a:t>
            </a:r>
          </a:p>
          <a:p>
            <a:pPr marL="0" indent="0">
              <a:buNone/>
            </a:pPr>
            <a:r>
              <a:rPr lang="es-CL" dirty="0"/>
              <a:t>                                           123 + 324 = 447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 Asociativa</a:t>
            </a:r>
            <a:r>
              <a:rPr lang="es-CL" dirty="0"/>
              <a:t>: </a:t>
            </a:r>
            <a:r>
              <a:rPr lang="es-CL" dirty="0">
                <a:solidFill>
                  <a:srgbClr val="FF0000"/>
                </a:solidFill>
              </a:rPr>
              <a:t>(342 + 141) </a:t>
            </a:r>
            <a:r>
              <a:rPr lang="es-CL" dirty="0"/>
              <a:t>+ 421 = 342 + </a:t>
            </a:r>
            <a:r>
              <a:rPr lang="es-CL" dirty="0">
                <a:solidFill>
                  <a:srgbClr val="FF0000"/>
                </a:solidFill>
              </a:rPr>
              <a:t>(141+ 421)</a:t>
            </a:r>
          </a:p>
          <a:p>
            <a:pPr marL="0" indent="0">
              <a:buNone/>
            </a:pPr>
            <a:r>
              <a:rPr lang="es-CL" dirty="0"/>
              <a:t>                                           483   +   421     = 342 +   562</a:t>
            </a:r>
          </a:p>
          <a:p>
            <a:pPr marL="0" indent="0">
              <a:buNone/>
            </a:pPr>
            <a:r>
              <a:rPr lang="es-CL" dirty="0"/>
              <a:t>                                                  904          =       904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 Neutro</a:t>
            </a:r>
            <a:r>
              <a:rPr lang="es-CL" dirty="0"/>
              <a:t>:     12.345 + 0 = 12.345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1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3" y="586798"/>
            <a:ext cx="10716491" cy="1325563"/>
          </a:xfrm>
        </p:spPr>
        <p:txBody>
          <a:bodyPr/>
          <a:lstStyle/>
          <a:p>
            <a:r>
              <a:rPr lang="es-CL" dirty="0"/>
              <a:t>Actividades </a:t>
            </a:r>
            <a:r>
              <a:rPr lang="es-CL" sz="2400" dirty="0"/>
              <a:t>Pág. 27</a:t>
            </a:r>
            <a:br>
              <a:rPr lang="es-CL" sz="2400" dirty="0"/>
            </a:br>
            <a:r>
              <a:rPr lang="es-CL" sz="2400" dirty="0"/>
              <a:t>Desarrolla los siguientes ejercicios. </a:t>
            </a:r>
            <a:r>
              <a:rPr lang="es-CL" sz="2400" dirty="0">
                <a:solidFill>
                  <a:srgbClr val="FF0000"/>
                </a:solidFill>
              </a:rPr>
              <a:t>Fíjate muy bien ya que tus respuestas tendrán puntaje 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34284" t="46897" r="30921" b="32291"/>
          <a:stretch/>
        </p:blipFill>
        <p:spPr bwMode="auto">
          <a:xfrm>
            <a:off x="498763" y="2134322"/>
            <a:ext cx="5103813" cy="2620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67305" r="30075" b="10646"/>
          <a:stretch/>
        </p:blipFill>
        <p:spPr bwMode="auto">
          <a:xfrm>
            <a:off x="6096000" y="2134322"/>
            <a:ext cx="5389880" cy="2654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318654" y="4823114"/>
            <a:ext cx="10716491" cy="123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CL" sz="2400" dirty="0">
                <a:solidFill>
                  <a:srgbClr val="FF0000"/>
                </a:solidFill>
              </a:rPr>
              <a:t>        </a:t>
            </a:r>
            <a:r>
              <a:rPr lang="es-CL" sz="1800" b="1" dirty="0">
                <a:solidFill>
                  <a:srgbClr val="FF0000"/>
                </a:solidFill>
              </a:rPr>
              <a:t>(1 </a:t>
            </a:r>
            <a:r>
              <a:rPr lang="es-CL" sz="1800" b="1" dirty="0" err="1">
                <a:solidFill>
                  <a:srgbClr val="FF0000"/>
                </a:solidFill>
              </a:rPr>
              <a:t>pto</a:t>
            </a:r>
            <a:r>
              <a:rPr lang="es-CL" sz="1800" b="1" dirty="0">
                <a:solidFill>
                  <a:srgbClr val="FF0000"/>
                </a:solidFill>
              </a:rPr>
              <a:t> c/u = 4 </a:t>
            </a:r>
            <a:r>
              <a:rPr lang="es-CL" sz="1800" b="1" dirty="0" err="1">
                <a:solidFill>
                  <a:srgbClr val="FF0000"/>
                </a:solidFill>
              </a:rPr>
              <a:t>ptos</a:t>
            </a:r>
            <a:r>
              <a:rPr lang="es-CL" sz="1800" b="1" dirty="0">
                <a:solidFill>
                  <a:srgbClr val="FF0000"/>
                </a:solidFill>
              </a:rPr>
              <a:t>)</a:t>
            </a:r>
            <a:r>
              <a:rPr lang="es-CL" sz="2400" dirty="0">
                <a:solidFill>
                  <a:srgbClr val="FF0000"/>
                </a:solidFill>
              </a:rPr>
              <a:t>                                          </a:t>
            </a:r>
            <a:r>
              <a:rPr lang="es-CL" sz="1800" b="1" dirty="0">
                <a:solidFill>
                  <a:srgbClr val="FF0000"/>
                </a:solidFill>
              </a:rPr>
              <a:t>(2 </a:t>
            </a:r>
            <a:r>
              <a:rPr lang="es-CL" sz="1800" b="1" dirty="0" err="1">
                <a:solidFill>
                  <a:srgbClr val="FF0000"/>
                </a:solidFill>
              </a:rPr>
              <a:t>ptos</a:t>
            </a:r>
            <a:r>
              <a:rPr lang="es-CL" sz="1800" b="1" dirty="0">
                <a:solidFill>
                  <a:srgbClr val="FF0000"/>
                </a:solidFill>
              </a:rPr>
              <a:t> c/u= 4 </a:t>
            </a:r>
            <a:r>
              <a:rPr lang="es-CL" sz="1800" b="1" dirty="0" err="1">
                <a:solidFill>
                  <a:srgbClr val="FF0000"/>
                </a:solidFill>
              </a:rPr>
              <a:t>pts</a:t>
            </a:r>
            <a:r>
              <a:rPr lang="es-CL" sz="1800" b="1" dirty="0">
                <a:solidFill>
                  <a:srgbClr val="FF0000"/>
                </a:solidFill>
              </a:rPr>
              <a:t>)</a:t>
            </a:r>
          </a:p>
          <a:p>
            <a:endParaRPr lang="es-CL" sz="1800" b="1" dirty="0">
              <a:solidFill>
                <a:srgbClr val="FF0000"/>
              </a:solidFill>
            </a:endParaRPr>
          </a:p>
          <a:p>
            <a:r>
              <a:rPr lang="es-CL" sz="1800" b="1" i="1" dirty="0"/>
              <a:t>Nota: Desarrolla las actividades con grafito en el mismo texto. Luego saca una foto y envíala al correo de tu profesora Bárbara  o </a:t>
            </a:r>
            <a:r>
              <a:rPr lang="es-CL" sz="1800" b="1" i="1" dirty="0" err="1"/>
              <a:t>Yanine</a:t>
            </a:r>
            <a:r>
              <a:rPr lang="es-CL" sz="1800" b="1" i="1" dirty="0"/>
              <a:t>, según corresponda. 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26430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/>
          <a:lstStyle/>
          <a:p>
            <a:r>
              <a:rPr lang="es-CL" dirty="0"/>
              <a:t>Actividad formativa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85876"/>
            <a:ext cx="10515600" cy="4756150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Responde al costado con la alternativa correcta</a:t>
            </a:r>
            <a:r>
              <a:rPr lang="es-CL"/>
              <a:t>. </a:t>
            </a:r>
            <a:r>
              <a:rPr lang="es-CL">
                <a:solidFill>
                  <a:srgbClr val="FF0000"/>
                </a:solidFill>
              </a:rPr>
              <a:t>(</a:t>
            </a:r>
            <a:r>
              <a:rPr lang="es-CL" sz="1800" b="1">
                <a:solidFill>
                  <a:srgbClr val="FF0000"/>
                </a:solidFill>
              </a:rPr>
              <a:t>1 pto c/u = 4 ptos)</a:t>
            </a:r>
          </a:p>
          <a:p>
            <a:pPr marL="0" indent="0">
              <a:buNone/>
            </a:pPr>
            <a:endParaRPr lang="es-CL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81337" y="2435225"/>
            <a:ext cx="144279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25628" t="40632" r="24304" b="16045"/>
          <a:stretch/>
        </p:blipFill>
        <p:spPr bwMode="auto">
          <a:xfrm>
            <a:off x="585787" y="1792287"/>
            <a:ext cx="8315325" cy="3986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 de texto 17"/>
          <p:cNvSpPr txBox="1"/>
          <p:nvPr/>
        </p:nvSpPr>
        <p:spPr>
          <a:xfrm>
            <a:off x="8901112" y="2206626"/>
            <a:ext cx="1657985" cy="2056766"/>
          </a:xfrm>
          <a:prstGeom prst="rect">
            <a:avLst/>
          </a:prstGeom>
          <a:solidFill>
            <a:schemeClr val="lt1"/>
          </a:solidFill>
          <a:ln w="2857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Responde aquí: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8600" indent="-228600">
              <a:spcAft>
                <a:spcPts val="0"/>
              </a:spcAft>
              <a:buAutoNum type="arabicParenR"/>
            </a:pPr>
            <a:r>
              <a:rPr lang="es-ES" sz="1200" dirty="0">
                <a:latin typeface="+mn-lt"/>
                <a:ea typeface="Times New Roman" panose="02020603050405020304" pitchFamily="18" charset="0"/>
              </a:rPr>
              <a:t>________</a:t>
            </a:r>
          </a:p>
          <a:p>
            <a:pPr marL="228600" indent="-228600">
              <a:spcAft>
                <a:spcPts val="0"/>
              </a:spcAft>
              <a:buAutoNum type="arabicParenR"/>
            </a:pPr>
            <a:endParaRPr lang="es-ES" sz="1200" dirty="0">
              <a:latin typeface="+mn-lt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  <a:buAutoNum type="arabicParenR"/>
            </a:pPr>
            <a:r>
              <a:rPr lang="es-ES" sz="1200" dirty="0">
                <a:latin typeface="+mn-lt"/>
                <a:ea typeface="Times New Roman" panose="02020603050405020304" pitchFamily="18" charset="0"/>
              </a:rPr>
              <a:t>________</a:t>
            </a:r>
          </a:p>
          <a:p>
            <a:pPr marL="228600" indent="-228600">
              <a:spcAft>
                <a:spcPts val="0"/>
              </a:spcAft>
              <a:buAutoNum type="arabicParenR"/>
            </a:pPr>
            <a:endParaRPr lang="es-ES" sz="1200" dirty="0">
              <a:latin typeface="+mn-lt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  <a:buAutoNum type="arabicParenR"/>
            </a:pPr>
            <a:r>
              <a:rPr lang="es-ES" sz="1200" dirty="0">
                <a:latin typeface="+mn-lt"/>
                <a:ea typeface="Times New Roman" panose="02020603050405020304" pitchFamily="18" charset="0"/>
              </a:rPr>
              <a:t>________</a:t>
            </a:r>
          </a:p>
          <a:p>
            <a:pPr marL="228600" indent="-228600">
              <a:spcAft>
                <a:spcPts val="0"/>
              </a:spcAft>
              <a:buAutoNum type="arabicParenR"/>
            </a:pPr>
            <a:endParaRPr lang="es-ES" sz="1200" dirty="0">
              <a:latin typeface="+mn-lt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  <a:buAutoNum type="arabicParenR"/>
            </a:pPr>
            <a:r>
              <a:rPr lang="es-ES" sz="1200" dirty="0">
                <a:latin typeface="+mn-lt"/>
                <a:ea typeface="Times New Roman" panose="02020603050405020304" pitchFamily="18" charset="0"/>
              </a:rPr>
              <a:t>________</a:t>
            </a:r>
            <a:endParaRPr lang="en-US" sz="100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92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456</Words>
  <Application>Microsoft Macintosh PowerPoint</Application>
  <PresentationFormat>Panorámica</PresentationFormat>
  <Paragraphs>79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Lucida Calligraphy</vt:lpstr>
      <vt:lpstr>Times New Roman</vt:lpstr>
      <vt:lpstr>Wingdings</vt:lpstr>
      <vt:lpstr>Tema de Office</vt:lpstr>
      <vt:lpstr>  Matemática  Quintos Básicos A - B - C PPT3</vt:lpstr>
      <vt:lpstr>Presentación de PowerPoint</vt:lpstr>
      <vt:lpstr>¡Vamos avanzando!</vt:lpstr>
      <vt:lpstr>Propiedades de la adición en INo</vt:lpstr>
      <vt:lpstr>Actividades: Pág. 26</vt:lpstr>
      <vt:lpstr>Este recuadro está en tu texto (Pág. 27)</vt:lpstr>
      <vt:lpstr>Ejemplos:</vt:lpstr>
      <vt:lpstr>Actividades Pág. 27 Desarrolla los siguientes ejercicios. Fíjate muy bien ya que tus respuestas tendrán puntaje .</vt:lpstr>
      <vt:lpstr>Actividad formativa</vt:lpstr>
      <vt:lpstr>Para recordar:  - No olvides sacar una foto (clarita) a tus respuestas y enviarlas al correo que corresponda.   ymoscoso@cldv.cl     5ºA - 5°C  bsantander@cldv.cl   5ºB  - Ser ordenado(a).</vt:lpstr>
      <vt:lpstr>Me autoevalúo: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Usuario de Microsoft Office</cp:lastModifiedBy>
  <cp:revision>92</cp:revision>
  <dcterms:created xsi:type="dcterms:W3CDTF">2020-03-03T11:41:36Z</dcterms:created>
  <dcterms:modified xsi:type="dcterms:W3CDTF">2020-04-06T22:29:46Z</dcterms:modified>
</cp:coreProperties>
</file>