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7" r:id="rId2"/>
    <p:sldId id="440" r:id="rId3"/>
    <p:sldId id="435" r:id="rId4"/>
    <p:sldId id="420" r:id="rId5"/>
    <p:sldId id="399" r:id="rId6"/>
    <p:sldId id="436" r:id="rId7"/>
    <p:sldId id="432" r:id="rId8"/>
    <p:sldId id="430" r:id="rId9"/>
    <p:sldId id="437" r:id="rId10"/>
    <p:sldId id="438" r:id="rId11"/>
    <p:sldId id="441" r:id="rId12"/>
    <p:sldId id="439" r:id="rId13"/>
    <p:sldId id="379" r:id="rId14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86" autoAdjust="0"/>
    <p:restoredTop sz="94753"/>
  </p:normalViewPr>
  <p:slideViewPr>
    <p:cSldViewPr snapToGrid="0" snapToObjects="1">
      <p:cViewPr varScale="1">
        <p:scale>
          <a:sx n="87" d="100"/>
          <a:sy n="87" d="100"/>
        </p:scale>
        <p:origin x="22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E0340038-05E1-451D-9CC2-0DA04A0F0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0316DAF-9EAC-42EB-830B-CDEE4704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5CB85-72FB-4041-AD5E-33EA4725D6B5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16F0C09-3DEA-4226-9CB4-D145A6D4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9BF074E-C9D5-4669-823D-1B8C3D69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F19DD-F35D-448E-A689-0F5E7628FBE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6225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93F63A-6A3A-4743-A786-6B30AF91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33B71-3D3F-4F28-A1FF-8BB93076B9F2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775DE3-49E4-4236-99FC-46F39DA4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B3FD5B-9CF9-4298-B87C-367F74F7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53B7-2A0A-42C8-A44F-9F0099CFDA0B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93133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09BA6-C8A3-4A38-964B-2CBFB0A2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29B6E-0F2C-4175-A2C1-60F4923309E7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D66C7-0A63-4D4E-85C4-0653F665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5D6632-65E8-47BF-B9C6-658AEEE2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2E25E-EA95-401B-BDBD-8C4BB302AF2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27416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775524F1-9B04-4EDB-A20B-B8DDEDF6E3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1030F9F-35EA-4986-97DD-9658D65A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411C-D588-497B-9F9B-703899628039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DA70EF2-9B95-4E57-88D9-072E0B67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C804042-FD9C-4369-8F94-D82F696E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E3D88-9E40-4D21-B24C-B828605AF995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5760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1A171B-9D79-4BF2-8D8A-AE9E90B3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4464D-9C09-4704-AD04-2AAA0640A44C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A2B7F7-40A3-4EEC-9AA6-AFAFC57C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CAD25C-5FA6-4FB9-ABFB-0460809F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A2130-1D7C-4DB6-8271-C0B3BED2227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26096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7B534694-6A23-4AC6-BDFE-9A80C3F5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07B5-9C35-4C0B-A10B-1E543C9D6904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5519D1D-9F45-44FB-9735-DD71D6F5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0706458-4F53-469C-B41E-0870539A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8BB2D-DB9E-4CDB-B153-E17704E85572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04763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8D592C9E-6ADD-4E31-AC75-EB0B49E0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29C90-4E08-48B6-AA9A-B46A47FBEF1D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4FA56640-E1B8-43CD-B204-BF52C6EA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F0030E89-7091-4923-AEA7-7C2B28AD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B8258-BBAE-4D71-98F1-FDC6EA52839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77322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2A2C5D9E-4F7A-41D9-8138-2CE43DA0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1AD5D-3160-4961-85EC-26AB7884D668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59AAD5C6-0F78-4456-8067-419484B7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79E1969D-3F5F-4ECA-BFE3-DBEA8C46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A8A6-5886-4F4F-9372-D8AC65FBA8FC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81008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BFBAF28-B777-4E11-A3AC-C2F2F223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73AC-49AF-4F71-A751-EEB4241E8831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5D6097F8-E573-4937-ADB2-72F5B6B7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FA541A07-9AF7-4864-95EB-C29F2ACA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C6049-AFA0-485A-BA99-4963417CC64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5320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692C77D-8ADF-4247-B0EC-502269E9D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74B00-9A4F-4F4E-A9EF-D60C7E3F60FD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06279743-57E0-43BE-AED3-54C1174E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30C7BF9-B063-4C4E-83A1-E85465D9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DAF3D-C2B7-42A6-9E6F-4325DB58653A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2540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123CD8BF-EDB5-4E05-AEF0-F6A3C5E4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7C287-7D82-4646-B5E9-8307473DB37A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A0E67E0-A96E-4188-9FF3-B70C3D54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A1F43C1-49D2-445E-9C5D-0B062C87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B3C12-76E5-4263-AEAB-63B62E413C3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9167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795FEF8B-DD02-4017-926C-2C6434ED7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AC2679E7-CA82-4CF2-8AC1-82EE9B2BE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los estilos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9D8D37-7470-EA47-AA86-00EC0E24B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982141-FC60-477B-99CE-062555B9EED2}" type="datetimeFigureOut">
              <a:rPr lang="es-CL"/>
              <a:pPr>
                <a:defRPr/>
              </a:pPr>
              <a:t>06-04-20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CB2046-9FBE-E149-8F58-9A33ED347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50D8F2-4455-E040-B40D-7A1664CBB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6230BB9-B3EC-4517-B982-BDF036E6255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video" Target="https://www.youtube.com/embed/zWts3pT52g0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ymoscoso@cldv.cl" TargetMode="External"/><Relationship Id="rId5" Type="http://schemas.openxmlformats.org/officeDocument/2006/relationships/hyperlink" Target="mailto:msalinas@cldv.c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8FE163C2-4B2A-44FE-AAAA-0EACDE827A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5763" y="1870075"/>
            <a:ext cx="8626475" cy="2027238"/>
          </a:xfrm>
        </p:spPr>
        <p:txBody>
          <a:bodyPr/>
          <a:lstStyle/>
          <a:p>
            <a:br>
              <a:rPr lang="es-CL" altLang="es-CL" sz="5400" dirty="0"/>
            </a:br>
            <a:br>
              <a:rPr lang="es-CL" altLang="es-CL" sz="5400" dirty="0"/>
            </a:br>
            <a:r>
              <a:rPr lang="es-CL" altLang="es-CL" sz="5400" dirty="0"/>
              <a:t>Historia</a:t>
            </a:r>
            <a:br>
              <a:rPr lang="es-CL" altLang="es-CL" sz="5400" dirty="0"/>
            </a:br>
            <a:r>
              <a:rPr lang="es-CL" altLang="es-CL" sz="5400" dirty="0"/>
              <a:t> Terceros Básicos</a:t>
            </a:r>
            <a:br>
              <a:rPr lang="es-CL" altLang="es-CL" sz="5400" dirty="0"/>
            </a:br>
            <a:endParaRPr lang="es-CL" altLang="es-CL" sz="3200" dirty="0"/>
          </a:p>
        </p:txBody>
      </p:sp>
      <p:sp>
        <p:nvSpPr>
          <p:cNvPr id="5123" name="Subtítulo 2">
            <a:extLst>
              <a:ext uri="{FF2B5EF4-FFF2-40B4-BE49-F238E27FC236}">
                <a16:creationId xmlns:a16="http://schemas.microsoft.com/office/drawing/2014/main" id="{240CE365-E62B-43CB-A410-E2B6284D15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2325" y="5024438"/>
            <a:ext cx="9936163" cy="800100"/>
          </a:xfrm>
        </p:spPr>
        <p:txBody>
          <a:bodyPr/>
          <a:lstStyle/>
          <a:p>
            <a:r>
              <a:rPr lang="es-CL" altLang="es-CL"/>
              <a:t>Prof. Yanine Moscoso – Mariela Salinas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C7EF55-108F-41B0-9780-DFB83E718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contenido 1">
            <a:extLst>
              <a:ext uri="{FF2B5EF4-FFF2-40B4-BE49-F238E27FC236}">
                <a16:creationId xmlns:a16="http://schemas.microsoft.com/office/drawing/2014/main" id="{92719685-C82B-40CC-B68E-09621325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268288"/>
            <a:ext cx="1119981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CL" altLang="es-CL" sz="240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 más importante, es que cada miembro de la familia se comprometa a participar en la superación del problema.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altLang="es-CL" sz="2400">
                <a:solidFill>
                  <a:srgbClr val="00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 lo mismo sucede en los distintos lugares en los que convivimos con más personas; tales como el colegio, academias o grupos de amigos, etc.</a:t>
            </a:r>
          </a:p>
          <a:p>
            <a:pPr>
              <a:buFont typeface="Arial" panose="020B0604020202020204" pitchFamily="34" charset="0"/>
              <a:buNone/>
            </a:pPr>
            <a:endParaRPr lang="es-CL" altLang="es-CL" b="1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buFont typeface="Arial" panose="020B0604020202020204" pitchFamily="34" charset="0"/>
              <a:buNone/>
            </a:pPr>
            <a:endParaRPr lang="es-CL" altLang="es-CL"/>
          </a:p>
        </p:txBody>
      </p:sp>
      <p:pic>
        <p:nvPicPr>
          <p:cNvPr id="13315" name="Picture 4" descr="https://www.inacap.cl/tportal/portales/tp6bfc4475dh338/uploadImg/Image/convivencia_grande_tendencias.png">
            <a:extLst>
              <a:ext uri="{FF2B5EF4-FFF2-40B4-BE49-F238E27FC236}">
                <a16:creationId xmlns:a16="http://schemas.microsoft.com/office/drawing/2014/main" id="{05A49828-1E2B-45DD-B3CA-028802F3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"/>
          <a:stretch>
            <a:fillRect/>
          </a:stretch>
        </p:blipFill>
        <p:spPr bwMode="auto">
          <a:xfrm>
            <a:off x="4176713" y="2141538"/>
            <a:ext cx="6205537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62ADAA-BA6F-4186-B2B3-2A258BCFC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07"/>
    </mc:Choice>
    <mc:Fallback xmlns="">
      <p:transition spd="slow" advTm="5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3EF31-D5D6-44B5-847A-D3E51C801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5400" dirty="0">
                <a:solidFill>
                  <a:srgbClr val="92D050"/>
                </a:solidFill>
                <a:latin typeface="Berlin Sans FB" panose="020E0602020502020306" pitchFamily="34" charset="0"/>
              </a:rPr>
              <a:t>¿Qué tal trabajaste?</a:t>
            </a:r>
          </a:p>
        </p:txBody>
      </p:sp>
      <p:pic>
        <p:nvPicPr>
          <p:cNvPr id="27650" name="Picture 2" descr="Cómo Los Simpson se &quot;adelantaron&quot; al futuro - SFM NEWS">
            <a:extLst>
              <a:ext uri="{FF2B5EF4-FFF2-40B4-BE49-F238E27FC236}">
                <a16:creationId xmlns:a16="http://schemas.microsoft.com/office/drawing/2014/main" id="{D816F6A1-11F6-4271-870C-6AD8C68CCF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1" y="2337804"/>
            <a:ext cx="1927274" cy="14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1EEC668-7DC1-4AD5-A22C-FD14C4A55B49}"/>
              </a:ext>
            </a:extLst>
          </p:cNvPr>
          <p:cNvSpPr/>
          <p:nvPr/>
        </p:nvSpPr>
        <p:spPr>
          <a:xfrm>
            <a:off x="153320" y="3966141"/>
            <a:ext cx="24037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Con </a:t>
            </a:r>
          </a:p>
          <a:p>
            <a:pPr algn="ctr"/>
            <a:r>
              <a:rPr lang="es-E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entusiasmo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AEB49A-B789-43A8-88A4-5F2BCD05802B}"/>
              </a:ext>
            </a:extLst>
          </p:cNvPr>
          <p:cNvSpPr/>
          <p:nvPr/>
        </p:nvSpPr>
        <p:spPr>
          <a:xfrm>
            <a:off x="3322759" y="3975965"/>
            <a:ext cx="3296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Lo realicé, pero</a:t>
            </a:r>
          </a:p>
          <a:p>
            <a:pPr algn="ctr"/>
            <a:r>
              <a:rPr lang="es-E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con pocas ganas.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209141-5FF3-4262-BF5F-E62BF23A2ACD}"/>
              </a:ext>
            </a:extLst>
          </p:cNvPr>
          <p:cNvSpPr/>
          <p:nvPr/>
        </p:nvSpPr>
        <p:spPr>
          <a:xfrm>
            <a:off x="7195767" y="4413930"/>
            <a:ext cx="3296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Preferí no realizarlo.</a:t>
            </a:r>
          </a:p>
        </p:txBody>
      </p:sp>
      <p:pic>
        <p:nvPicPr>
          <p:cNvPr id="27652" name="Picture 4" descr="Aburrida Simpsons GIFs | Tenor">
            <a:extLst>
              <a:ext uri="{FF2B5EF4-FFF2-40B4-BE49-F238E27FC236}">
                <a16:creationId xmlns:a16="http://schemas.microsoft.com/office/drawing/2014/main" id="{FFC480B9-27B5-4865-8568-721B89B42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13" y="2525562"/>
            <a:ext cx="2598410" cy="14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GIF: Bart Simpson está bastante aburrido (Gif #1652)">
            <a:extLst>
              <a:ext uri="{FF2B5EF4-FFF2-40B4-BE49-F238E27FC236}">
                <a16:creationId xmlns:a16="http://schemas.microsoft.com/office/drawing/2014/main" id="{26A1640C-2C44-47AD-ACF5-CE7BC1249F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8" y="2275382"/>
            <a:ext cx="2249952" cy="168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A85D748-7C63-4E65-987F-41421B0CFE26}"/>
              </a:ext>
            </a:extLst>
          </p:cNvPr>
          <p:cNvSpPr/>
          <p:nvPr/>
        </p:nvSpPr>
        <p:spPr>
          <a:xfrm>
            <a:off x="8792593" y="0"/>
            <a:ext cx="3399407" cy="24042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0B9A4-BCDD-4CB5-8855-5C28EBFAB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8"/>
    </mc:Choice>
    <mc:Fallback xmlns="">
      <p:transition spd="slow" advTm="3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9AD084B-AC08-430D-A6BC-137E40B4EF42}"/>
              </a:ext>
            </a:extLst>
          </p:cNvPr>
          <p:cNvSpPr/>
          <p:nvPr/>
        </p:nvSpPr>
        <p:spPr>
          <a:xfrm>
            <a:off x="9410700" y="4160838"/>
            <a:ext cx="2486025" cy="23272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Puedes ver este cortometraje y comentarle a tu familia lo </a:t>
            </a:r>
            <a:r>
              <a:rPr lang="es-CL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 entendiste.</a:t>
            </a:r>
            <a:endParaRPr lang="es-CL" dirty="0">
              <a:solidFill>
                <a:schemeClr val="accent1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Elementos multimedia en línea 3" title="EL VALOR DE APRENDER A CONVIVIR!!">
            <a:hlinkClick r:id="" action="ppaction://media"/>
            <a:extLst>
              <a:ext uri="{FF2B5EF4-FFF2-40B4-BE49-F238E27FC236}">
                <a16:creationId xmlns:a16="http://schemas.microsoft.com/office/drawing/2014/main" id="{D59870C8-D722-4455-A55A-A37BE0E85E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5275" y="1109663"/>
            <a:ext cx="8643938" cy="48625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E4BDD3-C2ED-456F-BBB5-7BDFE9FCC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9"/>
    </mc:Choice>
    <mc:Fallback xmlns="">
      <p:transition spd="slow" advTm="1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>
            <a:extLst>
              <a:ext uri="{FF2B5EF4-FFF2-40B4-BE49-F238E27FC236}">
                <a16:creationId xmlns:a16="http://schemas.microsoft.com/office/drawing/2014/main" id="{A5D88AB7-52BE-4F3D-9926-9C7F6CDDD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9388" y="1274763"/>
            <a:ext cx="7146925" cy="1949450"/>
          </a:xfrm>
        </p:spPr>
        <p:txBody>
          <a:bodyPr/>
          <a:lstStyle/>
          <a:p>
            <a:pPr algn="ctr">
              <a:defRPr/>
            </a:pPr>
            <a:r>
              <a:rPr lang="es-CL" altLang="es-CL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¡¡ Hasta pronto !!</a:t>
            </a:r>
          </a:p>
        </p:txBody>
      </p:sp>
      <p:pic>
        <p:nvPicPr>
          <p:cNvPr id="15363" name="Picture 5" descr="Imagen relacionada">
            <a:extLst>
              <a:ext uri="{FF2B5EF4-FFF2-40B4-BE49-F238E27FC236}">
                <a16:creationId xmlns:a16="http://schemas.microsoft.com/office/drawing/2014/main" id="{CD851AF5-9CC4-41E8-84C5-354F702A72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727325"/>
            <a:ext cx="3219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C0CBAD-E52D-49FE-A53C-5EAF2D611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6"/>
    </mc:Choice>
    <mc:Fallback xmlns="">
      <p:transition spd="slow" advTm="1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43A213-E09F-4F59-87F6-DB6C1853F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69" t="23988" r="26269" b="16702"/>
          <a:stretch/>
        </p:blipFill>
        <p:spPr>
          <a:xfrm>
            <a:off x="0" y="126607"/>
            <a:ext cx="7726524" cy="54864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FD1C587-3C22-479A-A7DA-341E5C840A96}"/>
              </a:ext>
            </a:extLst>
          </p:cNvPr>
          <p:cNvSpPr txBox="1"/>
          <p:nvPr/>
        </p:nvSpPr>
        <p:spPr>
          <a:xfrm>
            <a:off x="7991675" y="126607"/>
            <a:ext cx="4008067" cy="59093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Sr. Apoderado:</a:t>
            </a:r>
          </a:p>
          <a:p>
            <a:r>
              <a:rPr lang="es-CL" dirty="0"/>
              <a:t>Adjuntamos pauta con la que serán evaluadas las páginas realizadas durante esta sesión.</a:t>
            </a:r>
          </a:p>
          <a:p>
            <a:r>
              <a:rPr lang="es-CL" dirty="0"/>
              <a:t>Necesitaremos que envíe un correo con  </a:t>
            </a:r>
            <a:r>
              <a:rPr lang="es-CL" b="1" dirty="0"/>
              <a:t>este mismo archivo, completando las diapositivas 7, 8, 9 </a:t>
            </a:r>
            <a:r>
              <a:rPr lang="es-CL" b="1"/>
              <a:t>y 11, </a:t>
            </a:r>
            <a:r>
              <a:rPr lang="es-CL" dirty="0"/>
              <a:t>a los correos que </a:t>
            </a:r>
            <a:r>
              <a:rPr lang="es-CL"/>
              <a:t>correspondan.</a:t>
            </a:r>
          </a:p>
          <a:p>
            <a:endParaRPr lang="es-CL" dirty="0"/>
          </a:p>
          <a:p>
            <a:r>
              <a:rPr lang="es-CL" dirty="0"/>
              <a:t>3° básico A: </a:t>
            </a:r>
            <a:r>
              <a:rPr lang="es-CL" dirty="0">
                <a:hlinkClick r:id="rId5"/>
              </a:rPr>
              <a:t>msalinas@cldv.cl</a:t>
            </a:r>
            <a:endParaRPr lang="es-CL" dirty="0"/>
          </a:p>
          <a:p>
            <a:r>
              <a:rPr lang="es-CL" dirty="0"/>
              <a:t>3° básico B: </a:t>
            </a:r>
            <a:r>
              <a:rPr lang="es-CL" dirty="0">
                <a:hlinkClick r:id="rId6"/>
              </a:rPr>
              <a:t>ymoscoso@cldv.cl</a:t>
            </a:r>
            <a:endParaRPr lang="es-CL" dirty="0"/>
          </a:p>
          <a:p>
            <a:r>
              <a:rPr lang="es-CL" dirty="0"/>
              <a:t>3° básico C: </a:t>
            </a:r>
            <a:r>
              <a:rPr lang="es-CL" dirty="0">
                <a:hlinkClick r:id="rId5"/>
              </a:rPr>
              <a:t>msalinas@cldv.cl</a:t>
            </a:r>
            <a:endParaRPr lang="es-CL" dirty="0"/>
          </a:p>
          <a:p>
            <a:endParaRPr lang="es-CL" dirty="0"/>
          </a:p>
          <a:p>
            <a:r>
              <a:rPr lang="es-CL" dirty="0"/>
              <a:t>Con esa información enviaremos a usted la retroalimentación y puntaje adquirido.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Gracias por su apoyo.</a:t>
            </a:r>
          </a:p>
          <a:p>
            <a:r>
              <a:rPr lang="es-CL" dirty="0"/>
              <a:t>Saludos cordiales.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902E6B-DFD4-4B53-94CD-DEA259745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>
            <a:extLst>
              <a:ext uri="{FF2B5EF4-FFF2-40B4-BE49-F238E27FC236}">
                <a16:creationId xmlns:a16="http://schemas.microsoft.com/office/drawing/2014/main" id="{09A9BF93-9156-402D-A4CD-7E264981F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10515600" cy="1325563"/>
          </a:xfrm>
        </p:spPr>
        <p:txBody>
          <a:bodyPr/>
          <a:lstStyle/>
          <a:p>
            <a:pPr algn="ctr"/>
            <a:r>
              <a:rPr lang="es-CL" altLang="es-CL" b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Continuamos…</a:t>
            </a:r>
          </a:p>
        </p:txBody>
      </p:sp>
      <p:sp>
        <p:nvSpPr>
          <p:cNvPr id="6147" name="Marcador de contenido 2">
            <a:extLst>
              <a:ext uri="{FF2B5EF4-FFF2-40B4-BE49-F238E27FC236}">
                <a16:creationId xmlns:a16="http://schemas.microsoft.com/office/drawing/2014/main" id="{A8C3CE56-FFB4-419B-8B73-AE8754E74F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43025"/>
            <a:ext cx="94361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s-CL" altLang="es-CL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	Hola niños y niñas: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A continuación te mostraremos las páginas para seguir aprendiendo aún más.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altLang="es-CL"/>
          </a:p>
          <a:p>
            <a:pPr marL="0" indent="0">
              <a:buFont typeface="Arial" panose="020B0604020202020204" pitchFamily="34" charset="0"/>
              <a:buNone/>
            </a:pPr>
            <a:endParaRPr lang="es-CL" altLang="es-CL"/>
          </a:p>
        </p:txBody>
      </p:sp>
      <p:pic>
        <p:nvPicPr>
          <p:cNvPr id="6148" name="Imagen 3" descr="Resultado de imagen de dibujo profesora historia">
            <a:extLst>
              <a:ext uri="{FF2B5EF4-FFF2-40B4-BE49-F238E27FC236}">
                <a16:creationId xmlns:a16="http://schemas.microsoft.com/office/drawing/2014/main" id="{71910071-2EE1-4684-9182-1FB9D327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3606800"/>
            <a:ext cx="162560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D02B7D-0CED-4291-9C1D-83B412D3E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5"/>
    </mc:Choice>
    <mc:Fallback xmlns="">
      <p:transition spd="slow" advTm="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8CF59E76-27D9-41FB-A1F9-498B5B1A4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/>
              <a:t>Unidad 1: </a:t>
            </a:r>
            <a:r>
              <a:rPr lang="es-CL" altLang="es-CL" sz="3200" b="1" i="1"/>
              <a:t>¿Cuál es mi función en la sociedad?</a:t>
            </a:r>
          </a:p>
        </p:txBody>
      </p:sp>
      <p:sp>
        <p:nvSpPr>
          <p:cNvPr id="14338" name="Marcador de contenido 3">
            <a:extLst>
              <a:ext uri="{FF2B5EF4-FFF2-40B4-BE49-F238E27FC236}">
                <a16:creationId xmlns:a16="http://schemas.microsoft.com/office/drawing/2014/main" id="{2986B166-892D-354F-9633-0A38173252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211388"/>
            <a:ext cx="10515600" cy="29400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Contenido : clase 3 (45 min)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s-CL" altLang="es-CL" b="1" dirty="0">
                <a:latin typeface="Cavolini" panose="03000502040302020204" pitchFamily="66" charset="0"/>
                <a:cs typeface="Cavolini" panose="03000502040302020204" pitchFamily="66" charset="0"/>
              </a:rPr>
              <a:t>Participo en mi Escuela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defRPr/>
            </a:pPr>
            <a:r>
              <a:rPr lang="es-CL" altLang="es-CL" b="1" dirty="0">
                <a:latin typeface="Cavolini" panose="03000502040302020204" pitchFamily="66" charset="0"/>
                <a:cs typeface="Cavolini" panose="03000502040302020204" pitchFamily="66" charset="0"/>
              </a:rPr>
              <a:t>Objetivo: </a:t>
            </a: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Describir las actitudes y acciones que ayudan a mejor la convivencia.</a:t>
            </a:r>
            <a:endParaRPr lang="es-CL" altLang="es-CL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172" name="Imagen 3" descr="Resultado de imagen de niño">
            <a:extLst>
              <a:ext uri="{FF2B5EF4-FFF2-40B4-BE49-F238E27FC236}">
                <a16:creationId xmlns:a16="http://schemas.microsoft.com/office/drawing/2014/main" id="{372CFCC5-CAC6-4F8B-954A-FF7E1289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1371600"/>
            <a:ext cx="16875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15CA12-6CE3-4875-8A10-A8B9868B5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82D61555-70F2-4468-B3AB-EEC35CF82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0688" y="1867485"/>
            <a:ext cx="11350625" cy="4856872"/>
          </a:xfrm>
        </p:spPr>
        <p:txBody>
          <a:bodyPr/>
          <a:lstStyle/>
          <a:p>
            <a:r>
              <a:rPr lang="es-CL" altLang="es-CL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Pág. 18.</a:t>
            </a:r>
            <a:br>
              <a:rPr lang="es-CL" altLang="es-CL" sz="3600" b="1" dirty="0"/>
            </a:br>
            <a:br>
              <a:rPr lang="es-CL" altLang="es-CL" sz="3600" b="1" dirty="0"/>
            </a:br>
            <a:r>
              <a:rPr lang="es-CL" altLang="es-CL" sz="3600" b="1" dirty="0"/>
              <a:t> - </a:t>
            </a:r>
            <a:r>
              <a:rPr lang="es-CL" altLang="es-CL" sz="2800" dirty="0">
                <a:latin typeface="Cavolini" panose="03000502040302020204" pitchFamily="66" charset="0"/>
                <a:cs typeface="Cavolini" panose="03000502040302020204" pitchFamily="66" charset="0"/>
              </a:rPr>
              <a:t>En el </a:t>
            </a:r>
            <a:r>
              <a:rPr lang="es-CL" altLang="es-CL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documento 1</a:t>
            </a:r>
            <a:r>
              <a:rPr lang="es-CL" altLang="es-CL" sz="2800" dirty="0"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  <a:br>
              <a:rPr lang="es-CL" altLang="es-CL" sz="28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2800" dirty="0">
                <a:latin typeface="Cavolini" panose="03000502040302020204" pitchFamily="66" charset="0"/>
                <a:cs typeface="Cavolini" panose="03000502040302020204" pitchFamily="66" charset="0"/>
              </a:rPr>
              <a:t>Escribe 6 deberes que tienes como estudiante, cuando estás en el colegio. Puedes anotarlos a continuación:</a:t>
            </a:r>
            <a:br>
              <a:rPr lang="es-CL" altLang="es-CL" sz="28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CL" altLang="es-CL" sz="32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1. </a:t>
            </a:r>
            <a:b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2.</a:t>
            </a:r>
            <a:b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3.</a:t>
            </a:r>
            <a:b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4.</a:t>
            </a:r>
            <a:b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5.</a:t>
            </a:r>
            <a:b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28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6.</a:t>
            </a:r>
            <a:br>
              <a:rPr lang="es-CL" altLang="es-CL" sz="32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CL" altLang="es-CL" sz="3600" dirty="0"/>
            </a:br>
            <a:br>
              <a:rPr lang="es-CL" altLang="es-CL" sz="3600" dirty="0"/>
            </a:br>
            <a:endParaRPr lang="es-CL" altLang="es-CL" sz="3600" dirty="0"/>
          </a:p>
        </p:txBody>
      </p:sp>
      <p:pic>
        <p:nvPicPr>
          <p:cNvPr id="8195" name="Picture 4" descr="Resultado de imagen para que son los deberes">
            <a:extLst>
              <a:ext uri="{FF2B5EF4-FFF2-40B4-BE49-F238E27FC236}">
                <a16:creationId xmlns:a16="http://schemas.microsoft.com/office/drawing/2014/main" id="{2B296E36-7C88-4BB5-BF25-9A73920F5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7"/>
          <a:stretch>
            <a:fillRect/>
          </a:stretch>
        </p:blipFill>
        <p:spPr bwMode="auto">
          <a:xfrm>
            <a:off x="5943014" y="330151"/>
            <a:ext cx="5690968" cy="116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0CFFB2-3F13-4004-AC2E-1DCDB7E1F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3"/>
    </mc:Choice>
    <mc:Fallback xmlns="">
      <p:transition spd="slow" advTm="78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ángulo 3">
            <a:extLst>
              <a:ext uri="{FF2B5EF4-FFF2-40B4-BE49-F238E27FC236}">
                <a16:creationId xmlns:a16="http://schemas.microsoft.com/office/drawing/2014/main" id="{66F1096F-AE5F-459B-BC3B-882AB92FB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57150"/>
            <a:ext cx="100774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s-CL" altLang="es-CL" sz="320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altLang="es-CL" sz="3200">
                <a:latin typeface="Cavolini" panose="03000502040302020204" pitchFamily="66" charset="0"/>
                <a:cs typeface="Cavolini" panose="03000502040302020204" pitchFamily="66" charset="0"/>
              </a:rPr>
              <a:t>2.- En el </a:t>
            </a:r>
            <a:r>
              <a:rPr lang="es-CL" altLang="es-CL" sz="3200" b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documento 2</a:t>
            </a:r>
            <a:r>
              <a:rPr lang="es-CL" altLang="es-CL" sz="3200">
                <a:latin typeface="Cavolini" panose="03000502040302020204" pitchFamily="66" charset="0"/>
                <a:cs typeface="Cavolini" panose="03000502040302020204" pitchFamily="66" charset="0"/>
              </a:rPr>
              <a:t>, vamos a adaptar la entrevista y realizarla a algún miembro de tu familia, para indagar acerca de sus responsabilidades en el trabajo y así completar las preguntas. Para ello, realiza la encuesta que viene a continuación…</a:t>
            </a:r>
          </a:p>
        </p:txBody>
      </p:sp>
      <p:pic>
        <p:nvPicPr>
          <p:cNvPr id="9219" name="Picture 2" descr="Resultado de imagen para niño periodista">
            <a:extLst>
              <a:ext uri="{FF2B5EF4-FFF2-40B4-BE49-F238E27FC236}">
                <a16:creationId xmlns:a16="http://schemas.microsoft.com/office/drawing/2014/main" id="{70F2D91A-BE0B-4275-A349-B795A392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3" b="12418"/>
          <a:stretch>
            <a:fillRect/>
          </a:stretch>
        </p:blipFill>
        <p:spPr bwMode="auto">
          <a:xfrm>
            <a:off x="5568950" y="3727450"/>
            <a:ext cx="39528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029AC8-47C0-4027-A102-4AD8A5244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5"/>
    </mc:Choice>
    <mc:Fallback xmlns="">
      <p:transition spd="slow" advTm="2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contenido 2">
            <a:extLst>
              <a:ext uri="{FF2B5EF4-FFF2-40B4-BE49-F238E27FC236}">
                <a16:creationId xmlns:a16="http://schemas.microsoft.com/office/drawing/2014/main" id="{5C74F37E-7FBD-4EB0-A15C-A32563AA62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8813" y="300038"/>
            <a:ext cx="10874375" cy="8953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CL" altLang="es-CL" b="1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Escoge a un miembro de tu familia y hazle las siguientes preguntas: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altLang="es-CL" sz="2400" i="1"/>
          </a:p>
          <a:p>
            <a:pPr marL="0" indent="0">
              <a:buFont typeface="Arial" panose="020B0604020202020204" pitchFamily="34" charset="0"/>
              <a:buNone/>
            </a:pPr>
            <a:endParaRPr lang="es-CL" altLang="es-CL" sz="2400" i="1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4D92149-81CE-428C-89B8-F1A78C63BD94}"/>
              </a:ext>
            </a:extLst>
          </p:cNvPr>
          <p:cNvGraphicFramePr>
            <a:graphicFrameLocks noGrp="1"/>
          </p:cNvGraphicFramePr>
          <p:nvPr/>
        </p:nvGraphicFramePr>
        <p:xfrm>
          <a:off x="385763" y="1195388"/>
          <a:ext cx="9418637" cy="442753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66198">
                  <a:extLst>
                    <a:ext uri="{9D8B030D-6E8A-4147-A177-3AD203B41FA5}">
                      <a16:colId xmlns:a16="http://schemas.microsoft.com/office/drawing/2014/main" val="3438156328"/>
                    </a:ext>
                  </a:extLst>
                </a:gridCol>
                <a:gridCol w="6752439">
                  <a:extLst>
                    <a:ext uri="{9D8B030D-6E8A-4147-A177-3AD203B41FA5}">
                      <a16:colId xmlns:a16="http://schemas.microsoft.com/office/drawing/2014/main" val="909019018"/>
                    </a:ext>
                  </a:extLst>
                </a:gridCol>
              </a:tblGrid>
              <a:tr h="484573">
                <a:tc>
                  <a:txBody>
                    <a:bodyPr/>
                    <a:lstStyle/>
                    <a:p>
                      <a:pPr algn="ctr"/>
                      <a:r>
                        <a:rPr lang="es-CL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PREGUNTAS</a:t>
                      </a: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RESPUESTAS</a:t>
                      </a: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629228"/>
                  </a:ext>
                </a:extLst>
              </a:tr>
              <a:tr h="836387">
                <a:tc>
                  <a:txBody>
                    <a:bodyPr/>
                    <a:lstStyle/>
                    <a:p>
                      <a:pPr algn="ctr"/>
                      <a:r>
                        <a:rPr lang="es-CL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¿Cuál es su nombre?</a:t>
                      </a: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L" sz="18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167284"/>
                  </a:ext>
                </a:extLst>
              </a:tr>
              <a:tr h="1194838">
                <a:tc>
                  <a:txBody>
                    <a:bodyPr/>
                    <a:lstStyle/>
                    <a:p>
                      <a:pPr algn="ctr"/>
                      <a:r>
                        <a:rPr lang="es-CL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¿En qué lugar estudia o trabaja?</a:t>
                      </a: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L" sz="180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121955"/>
                  </a:ext>
                </a:extLst>
              </a:tr>
              <a:tr h="1911739">
                <a:tc>
                  <a:txBody>
                    <a:bodyPr/>
                    <a:lstStyle/>
                    <a:p>
                      <a:pPr algn="ctr"/>
                      <a:r>
                        <a:rPr lang="es-CL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Nombre dos deberes que debe cumplir en su lugar de trabajo o estudio</a:t>
                      </a: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1800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1.</a:t>
                      </a:r>
                    </a:p>
                    <a:p>
                      <a:endParaRPr lang="es-CL" sz="1800" dirty="0">
                        <a:solidFill>
                          <a:srgbClr val="FF0000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s-CL" sz="1800" dirty="0">
                        <a:solidFill>
                          <a:srgbClr val="FF0000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r>
                        <a:rPr lang="es-CL" sz="1800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2.</a:t>
                      </a:r>
                    </a:p>
                  </a:txBody>
                  <a:tcPr marL="91435" marR="91435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2003"/>
                  </a:ext>
                </a:extLst>
              </a:tr>
            </a:tbl>
          </a:graphicData>
        </a:graphic>
      </p:graphicFrame>
      <p:sp>
        <p:nvSpPr>
          <p:cNvPr id="3" name="Bocadillo: ovalado 2">
            <a:extLst>
              <a:ext uri="{FF2B5EF4-FFF2-40B4-BE49-F238E27FC236}">
                <a16:creationId xmlns:a16="http://schemas.microsoft.com/office/drawing/2014/main" id="{F48269AB-A5C9-4231-A008-95D92DE6129A}"/>
              </a:ext>
            </a:extLst>
          </p:cNvPr>
          <p:cNvSpPr/>
          <p:nvPr/>
        </p:nvSpPr>
        <p:spPr>
          <a:xfrm>
            <a:off x="9847263" y="1814513"/>
            <a:ext cx="2232025" cy="1927225"/>
          </a:xfrm>
          <a:prstGeom prst="wedgeEllipseCallout">
            <a:avLst>
              <a:gd name="adj1" fmla="val -37220"/>
              <a:gd name="adj2" fmla="val 67609"/>
            </a:avLst>
          </a:prstGeom>
          <a:noFill/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Debes </a:t>
            </a:r>
            <a:r>
              <a:rPr lang="es-CL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escribir aquí mismo las respuestas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8FB8C3-90A2-426E-9EB6-6430BEDF5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6"/>
    </mc:Choice>
    <mc:Fallback xmlns="">
      <p:transition spd="slow" advTm="29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contenido 1">
            <a:extLst>
              <a:ext uri="{FF2B5EF4-FFF2-40B4-BE49-F238E27FC236}">
                <a16:creationId xmlns:a16="http://schemas.microsoft.com/office/drawing/2014/main" id="{E5C3E393-A187-4418-AD7F-4A9F696706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8788" y="254000"/>
            <a:ext cx="10515600" cy="914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Escoge a otro miembro de tu familia, y juntos resuelvan la siguiente encuesta.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altLang="es-CL"/>
          </a:p>
        </p:txBody>
      </p:sp>
      <p:pic>
        <p:nvPicPr>
          <p:cNvPr id="11267" name="Picture 4" descr="Resultado de imagen para signos de interrogacion grandes">
            <a:extLst>
              <a:ext uri="{FF2B5EF4-FFF2-40B4-BE49-F238E27FC236}">
                <a16:creationId xmlns:a16="http://schemas.microsoft.com/office/drawing/2014/main" id="{8728F05E-6022-4CD0-ABA8-0A6560F4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6510">
            <a:off x="8982075" y="1141413"/>
            <a:ext cx="1485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FAD250E-706B-466A-8CD9-6FE56194472B}"/>
              </a:ext>
            </a:extLst>
          </p:cNvPr>
          <p:cNvSpPr/>
          <p:nvPr/>
        </p:nvSpPr>
        <p:spPr>
          <a:xfrm>
            <a:off x="1797161" y="1764935"/>
            <a:ext cx="744425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¿Cuál de los siguientes problemas afecta más a la familia?</a:t>
            </a:r>
          </a:p>
        </p:txBody>
      </p:sp>
      <p:sp>
        <p:nvSpPr>
          <p:cNvPr id="3" name="Nube 2">
            <a:extLst>
              <a:ext uri="{FF2B5EF4-FFF2-40B4-BE49-F238E27FC236}">
                <a16:creationId xmlns:a16="http://schemas.microsoft.com/office/drawing/2014/main" id="{E75ABA5B-C199-4643-B64A-04FFFA14179C}"/>
              </a:ext>
            </a:extLst>
          </p:cNvPr>
          <p:cNvSpPr/>
          <p:nvPr/>
        </p:nvSpPr>
        <p:spPr>
          <a:xfrm>
            <a:off x="131763" y="3346450"/>
            <a:ext cx="2089150" cy="1084263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desorden</a:t>
            </a:r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18B8B4F4-C621-42CB-81F9-B9DBCF440726}"/>
              </a:ext>
            </a:extLst>
          </p:cNvPr>
          <p:cNvSpPr/>
          <p:nvPr/>
        </p:nvSpPr>
        <p:spPr>
          <a:xfrm>
            <a:off x="5519738" y="3562350"/>
            <a:ext cx="2982912" cy="1323975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Falta de comunicación</a:t>
            </a:r>
          </a:p>
        </p:txBody>
      </p:sp>
      <p:sp>
        <p:nvSpPr>
          <p:cNvPr id="7" name="Nube 6">
            <a:extLst>
              <a:ext uri="{FF2B5EF4-FFF2-40B4-BE49-F238E27FC236}">
                <a16:creationId xmlns:a16="http://schemas.microsoft.com/office/drawing/2014/main" id="{0449DE56-1E57-4544-A3C2-A498CF326687}"/>
              </a:ext>
            </a:extLst>
          </p:cNvPr>
          <p:cNvSpPr/>
          <p:nvPr/>
        </p:nvSpPr>
        <p:spPr>
          <a:xfrm>
            <a:off x="2220913" y="4027488"/>
            <a:ext cx="2982912" cy="1323975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 cumplimiento de deberes</a:t>
            </a:r>
          </a:p>
        </p:txBody>
      </p:sp>
      <p:sp>
        <p:nvSpPr>
          <p:cNvPr id="4" name="Nube 3">
            <a:extLst>
              <a:ext uri="{FF2B5EF4-FFF2-40B4-BE49-F238E27FC236}">
                <a16:creationId xmlns:a16="http://schemas.microsoft.com/office/drawing/2014/main" id="{3AFCEFC1-7347-4CF9-9B77-2BEE4785EA8E}"/>
              </a:ext>
            </a:extLst>
          </p:cNvPr>
          <p:cNvSpPr/>
          <p:nvPr/>
        </p:nvSpPr>
        <p:spPr>
          <a:xfrm>
            <a:off x="8420100" y="3889375"/>
            <a:ext cx="2554288" cy="167957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60796A-7464-4D93-967A-462567297849}"/>
              </a:ext>
            </a:extLst>
          </p:cNvPr>
          <p:cNvSpPr txBox="1"/>
          <p:nvPr/>
        </p:nvSpPr>
        <p:spPr>
          <a:xfrm>
            <a:off x="10934700" y="2036763"/>
            <a:ext cx="11906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L" sz="1600" dirty="0">
                <a:solidFill>
                  <a:schemeClr val="accent4">
                    <a:lumMod val="75000"/>
                  </a:schemeClr>
                </a:solidFill>
                <a:latin typeface="Bembo" panose="020B0604020202020204" pitchFamily="18" charset="0"/>
              </a:rPr>
              <a:t>Arrastra esta nube para encerrar la opción escogida.</a:t>
            </a: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022DDA5C-9373-45CD-8A30-4E683091D601}"/>
              </a:ext>
            </a:extLst>
          </p:cNvPr>
          <p:cNvSpPr/>
          <p:nvPr/>
        </p:nvSpPr>
        <p:spPr>
          <a:xfrm rot="17892978">
            <a:off x="10682288" y="3429000"/>
            <a:ext cx="508000" cy="27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12FA040-34EE-4FF0-BFBB-458F25669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0"/>
    </mc:Choice>
    <mc:Fallback xmlns="">
      <p:transition spd="slow" advTm="2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contenido 1">
            <a:extLst>
              <a:ext uri="{FF2B5EF4-FFF2-40B4-BE49-F238E27FC236}">
                <a16:creationId xmlns:a16="http://schemas.microsoft.com/office/drawing/2014/main" id="{97AF62E5-543C-446C-9DA9-8E7EB10DEA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8788" y="254000"/>
            <a:ext cx="10515600" cy="914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De acuerdo con la problemática escogida, respondan: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altLang="es-CL"/>
          </a:p>
        </p:txBody>
      </p:sp>
      <p:sp>
        <p:nvSpPr>
          <p:cNvPr id="12291" name="Marcador de contenido 1">
            <a:extLst>
              <a:ext uri="{FF2B5EF4-FFF2-40B4-BE49-F238E27FC236}">
                <a16:creationId xmlns:a16="http://schemas.microsoft.com/office/drawing/2014/main" id="{FBFC3AD1-3478-4FA8-87DB-6693D2446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1516063"/>
            <a:ext cx="10515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CL" altLang="es-CL" b="1">
                <a:solidFill>
                  <a:srgbClr val="CC3399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¿Cómo podemos ayudar a superar el problema?</a:t>
            </a:r>
          </a:p>
          <a:p>
            <a:pPr>
              <a:buFont typeface="Arial" panose="020B0604020202020204" pitchFamily="34" charset="0"/>
              <a:buNone/>
            </a:pPr>
            <a:endParaRPr lang="es-CL" altLang="es-CL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3EEC03A-E09A-4A76-A431-03FE829648AD}"/>
              </a:ext>
            </a:extLst>
          </p:cNvPr>
          <p:cNvSpPr/>
          <p:nvPr/>
        </p:nvSpPr>
        <p:spPr>
          <a:xfrm>
            <a:off x="249238" y="2173288"/>
            <a:ext cx="9691687" cy="128111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2293" name="Marcador de contenido 1">
            <a:extLst>
              <a:ext uri="{FF2B5EF4-FFF2-40B4-BE49-F238E27FC236}">
                <a16:creationId xmlns:a16="http://schemas.microsoft.com/office/drawing/2014/main" id="{933A0023-988E-4360-9CA1-885C93E62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3924300"/>
            <a:ext cx="10515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CL" altLang="es-CL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¿Qué acciones podemos llevar a cabo para superar el problema?</a:t>
            </a:r>
          </a:p>
          <a:p>
            <a:pPr>
              <a:buFont typeface="Arial" panose="020B0604020202020204" pitchFamily="34" charset="0"/>
              <a:buNone/>
            </a:pPr>
            <a:endParaRPr lang="es-CL" altLang="es-CL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BC07ECB-61A4-4390-ABDB-DECB4A724099}"/>
              </a:ext>
            </a:extLst>
          </p:cNvPr>
          <p:cNvSpPr/>
          <p:nvPr/>
        </p:nvSpPr>
        <p:spPr>
          <a:xfrm>
            <a:off x="317500" y="4757738"/>
            <a:ext cx="9693275" cy="12795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8A703A-95BD-411E-80F3-FD4A4B4C6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6"/>
    </mc:Choice>
    <mc:Fallback xmlns="">
      <p:transition spd="slow" advTm="3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486</Words>
  <Application>Microsoft Macintosh PowerPoint</Application>
  <PresentationFormat>Panorámica</PresentationFormat>
  <Paragraphs>56</Paragraphs>
  <Slides>13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Bembo</vt:lpstr>
      <vt:lpstr>Berlin Sans FB</vt:lpstr>
      <vt:lpstr>Calibri</vt:lpstr>
      <vt:lpstr>Calibri Light</vt:lpstr>
      <vt:lpstr>Cavolini</vt:lpstr>
      <vt:lpstr>Tema de Office</vt:lpstr>
      <vt:lpstr>  Historia  Terceros Básicos </vt:lpstr>
      <vt:lpstr>Presentación de PowerPoint</vt:lpstr>
      <vt:lpstr>Continuamos…</vt:lpstr>
      <vt:lpstr>Unidad 1: ¿Cuál es mi función en la sociedad?</vt:lpstr>
      <vt:lpstr>Pág. 18.   - En el documento 1: Escribe 6 deberes que tienes como estudiante, cuando estás en el colegio. Puedes anotarlos a continuación:  1.  2. 3. 4. 5. 6.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tal trabajaste?</vt:lpstr>
      <vt:lpstr>Presentación de PowerPoint</vt:lpstr>
      <vt:lpstr>¡¡ Hasta pronto !!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  PADRES Y APODERADOS MARZO 2020</dc:title>
  <dc:creator>Usuario de Microsoft Office</dc:creator>
  <cp:lastModifiedBy>Usuario de Microsoft Office</cp:lastModifiedBy>
  <cp:revision>68</cp:revision>
  <dcterms:created xsi:type="dcterms:W3CDTF">2020-03-03T11:41:36Z</dcterms:created>
  <dcterms:modified xsi:type="dcterms:W3CDTF">2020-04-06T22:39:01Z</dcterms:modified>
</cp:coreProperties>
</file>