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51" r:id="rId3"/>
  </p:sldMasterIdLst>
  <p:notesMasterIdLst>
    <p:notesMasterId r:id="rId16"/>
  </p:notesMasterIdLst>
  <p:sldIdLst>
    <p:sldId id="256" r:id="rId4"/>
    <p:sldId id="258" r:id="rId5"/>
    <p:sldId id="259" r:id="rId6"/>
    <p:sldId id="260" r:id="rId7"/>
    <p:sldId id="271" r:id="rId8"/>
    <p:sldId id="273" r:id="rId9"/>
    <p:sldId id="272" r:id="rId10"/>
    <p:sldId id="268" r:id="rId11"/>
    <p:sldId id="262" r:id="rId12"/>
    <p:sldId id="263" r:id="rId13"/>
    <p:sldId id="274" r:id="rId14"/>
    <p:sldId id="261" r:id="rId15"/>
  </p:sldIdLst>
  <p:sldSz cx="12193588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+mn-ea"/>
        <a:cs typeface="Noto Sans CJK SC Regula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D26CB391-85D8-4775-9328-BB733E4E93E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19CB26D-1306-41BA-94F1-DAD1BBD2108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L" altLang="es-C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71C691D4-6C78-4136-92FB-85BB93A17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1837F85-D502-4DE0-A577-58E0D6DBB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071B59B-C3CB-4D06-B4E1-018FD0091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6FDD962-214F-4CCD-A000-72B5B7158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DCB6810C-08C0-4C74-AF81-727480E31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7050FA9-4B97-44F8-826E-CC4BF2D86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28D3DA53-E17C-441E-94A5-BC6C029E3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D5225BC-D43B-4F71-9F87-B2A24A984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213BEB-AD6E-4D01-B445-352C2CEB53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05ECE6-93D9-46A5-8FD5-757CDD43D08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A62FE-4490-4575-9112-15D9705453AF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0585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5E0127-ED63-4426-93C8-B103C37072A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DB7205-51F1-4218-925B-6AFFEC8C10A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1CC0D-25CB-4CC3-B514-D0C68B3BC2AB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8120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6F3FA-1153-49D4-8B8D-FE5A787F58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90B7FD-35A8-4B76-B614-83CAB866B5A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46D6-6594-4AF3-A1B6-783478784108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8358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6D7DE9-997A-4B42-A766-9BCD73D6E78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6B64B7-ACD1-46E9-BD14-04CEEA85B32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BB82-AF28-4DBD-A43B-60A34C1C2C01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944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8E298-C195-4C53-A0C8-6C873A1780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A13EAD-812D-406B-8639-4E1376BD0B7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F5426-C117-45B1-AA2A-D793412FBD68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62515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187CB4-37DD-4F2A-B676-EC6E2B4FC7F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F5D026-E801-45CE-B046-2D7EECA475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2FFD5-CBC8-4F92-BDBF-F99511F5ADFB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22458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412FB-48BB-4192-B9AA-5625EE2073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9525AF-B500-41AB-945E-3098D99A8DC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AA50E-B590-48BC-9451-6CB38B5617E7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3330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39ED35-FF4F-441C-AEFB-03F00FB388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F099D10-83FE-4A77-9040-3574803FD44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D599-9A5E-4B82-AE45-F42B79EF1865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423776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DB5D34-656F-4854-956F-6D1B345CE4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C8B4CF-5366-4500-AE94-508A8494477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253EE-774D-4793-AEED-E3F7FBFCBAA6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32430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C24F56-8B7B-4B4C-8170-A29F3791932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56E96EC-61FE-4C4A-B8B3-3FA29205FAD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EAF9-6512-4683-AC29-6F7FE64A3A0A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862497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C8D51-14D4-4D36-A560-D9F2ABDB2D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A89210-1263-497D-8313-35420319936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6F64A-87C8-43C3-80CB-FE31533C619D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07950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7EB0CE-3F29-413A-8AF1-48823F61B7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9B0ECEA-A00E-4AA8-AF5C-4CB85461FE6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B25CF-4E05-4BA2-BE48-A58164C92A81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21214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49956-C348-4C96-B475-99DCD893C3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B6F5E3-B0D3-40C4-AF77-0B50963B091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59246-0E35-4AA4-9CE2-A364D35B9D3F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2539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BC9C81-ED6D-4811-A329-2FEC0DEB16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BC6CC8-0106-416C-94B6-9DFF5B27104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F368F-9FEA-48DF-9C49-D6963D47E749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40103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1A062B-12F5-4DB8-B3F4-8BE4DB37C1F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48079DB-0F9B-42B1-9D3B-DD8857F06CB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DA2CC-BF51-408A-AB21-6F78672CCC77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8168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39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80013" cy="20986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5180013" cy="20986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003D8C-6C21-4C72-A15B-31122805E0D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D8A2F-7C4C-45C8-B31A-446D99540F4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8D5AB-BA0E-4EFE-A291-BF0A4F41BF59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2619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932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2988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71744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5770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203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021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F88BB4-E78C-4332-A556-1B270A226AE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9C6A90-02E0-4F09-84BF-C8B126B58C32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2D410-FF7A-42CD-9337-B0EA7BF077DC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96361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60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4329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47987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4084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150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DAEBD-FF7A-42DB-AD03-EAD6DB0676F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38338D-428A-4F83-B9EC-255954BEEBF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2A05-FB58-49CA-B346-95AF42831359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3306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02EAD2-04BC-443C-A468-F54478B4A9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2451099-B5FE-4B2D-9067-2166441410F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7A520-4161-485F-A75C-12505319A541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0537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3E60EF6-2110-48CF-89BE-DFCAD04AF40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4F2768-A7BC-4453-A54D-40983007A7E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417B-405E-4E36-80D0-448B1258B944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0528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2F5C33-180F-4A8D-9601-3F92730241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C68DEBC-952A-41A1-828E-075BAB112AF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C44FC-C69A-49A4-8B36-23FC9A7CF8B0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901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F8AFD-485F-4C97-859A-91E49102AB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457D0-2DFB-43F5-A5DA-A06C23C7BB40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25BDA-3BC3-4D07-8A58-27A9C054428E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3792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88102-91BB-4652-8470-C20C5B99AFE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677E8-A828-4C03-AF7B-BBDC5A2699A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8302C-A5EC-4B6F-B2E2-E4208C3E05AD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07085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D77C813-9E07-4766-BD37-E6FC05A5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D794F3F-79CA-48D4-A373-2AE6B54BD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del texto de título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70F9131-D4E2-4AA5-BF75-EE7E7AC83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 esquema del texto</a:t>
            </a:r>
          </a:p>
          <a:p>
            <a:pPr lvl="1"/>
            <a:r>
              <a:rPr lang="en-GB" altLang="es-CL"/>
              <a:t>Segundo nivel del esquema</a:t>
            </a:r>
          </a:p>
          <a:p>
            <a:pPr lvl="2"/>
            <a:r>
              <a:rPr lang="en-GB" altLang="es-CL"/>
              <a:t>Tercer nivel del esquema</a:t>
            </a:r>
          </a:p>
          <a:p>
            <a:pPr lvl="3"/>
            <a:r>
              <a:rPr lang="en-GB" altLang="es-CL"/>
              <a:t>Cuarto nivel del esquema</a:t>
            </a:r>
          </a:p>
          <a:p>
            <a:pPr lvl="4"/>
            <a:r>
              <a:rPr lang="en-GB" altLang="es-CL"/>
              <a:t>Quinto nivel del esquema</a:t>
            </a:r>
          </a:p>
          <a:p>
            <a:pPr lvl="4"/>
            <a:r>
              <a:rPr lang="en-GB" altLang="es-CL"/>
              <a:t>Sexto nivel del esquema</a:t>
            </a:r>
          </a:p>
          <a:p>
            <a:pPr lvl="4"/>
            <a:r>
              <a:rPr lang="en-GB" altLang="es-CL"/>
              <a:t>Séptimo nivel del esquema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2BF6C15-6B60-4310-8732-949BBA7472B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98989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1030" name="Text Box 5">
            <a:extLst>
              <a:ext uri="{FF2B5EF4-FFF2-40B4-BE49-F238E27FC236}">
                <a16:creationId xmlns:a16="http://schemas.microsoft.com/office/drawing/2014/main" id="{5F36DD13-4278-4373-AFF4-D25498D2F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L" altLang="es-CL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336CF5B-8FF3-43DF-8667-A8F099EE98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76530268-049E-40C6-811F-B63D533104C3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A6A30D3A-DE18-47B4-AAA2-B2CA4A9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3C9FF591-A24C-4F88-A28D-9EE8953CD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del texto de título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EF63E56-2E9B-4438-9A7E-122CFB9EC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 esquema del texto</a:t>
            </a:r>
          </a:p>
          <a:p>
            <a:pPr lvl="1"/>
            <a:r>
              <a:rPr lang="en-GB" altLang="es-CL"/>
              <a:t>Segundo nivel del esquema</a:t>
            </a:r>
          </a:p>
          <a:p>
            <a:pPr lvl="2"/>
            <a:r>
              <a:rPr lang="en-GB" altLang="es-CL"/>
              <a:t>Tercer nivel del esquema</a:t>
            </a:r>
          </a:p>
          <a:p>
            <a:pPr lvl="3"/>
            <a:r>
              <a:rPr lang="en-GB" altLang="es-CL"/>
              <a:t>Cuarto nivel del esquema</a:t>
            </a:r>
          </a:p>
          <a:p>
            <a:pPr lvl="4"/>
            <a:r>
              <a:rPr lang="en-GB" altLang="es-CL"/>
              <a:t>Quinto nivel del esquema</a:t>
            </a:r>
          </a:p>
          <a:p>
            <a:pPr lvl="4"/>
            <a:r>
              <a:rPr lang="en-GB" altLang="es-CL"/>
              <a:t>Sexto nivel del esquema</a:t>
            </a:r>
          </a:p>
          <a:p>
            <a:pPr lvl="4"/>
            <a:r>
              <a:rPr lang="en-GB" altLang="es-CL"/>
              <a:t>Séptimo nivel del esquema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748B8E0-1CCA-43AA-BC02-0B0CBBCDC5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98989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s-CL" altLang="es-CL"/>
          </a:p>
        </p:txBody>
      </p:sp>
      <p:sp>
        <p:nvSpPr>
          <p:cNvPr id="2054" name="Text Box 5">
            <a:extLst>
              <a:ext uri="{FF2B5EF4-FFF2-40B4-BE49-F238E27FC236}">
                <a16:creationId xmlns:a16="http://schemas.microsoft.com/office/drawing/2014/main" id="{1EA491AC-D5C7-47FB-BE2B-7765E547C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L" altLang="es-C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533C6F8-D8F8-448F-80FF-5AD67EF7C1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fld id="{B7F815B0-D987-4D30-9024-6B579C145DA9}" type="slidenum">
              <a:rPr lang="es-CL" altLang="es-CL"/>
              <a:pPr>
                <a:defRPr/>
              </a:pPr>
              <a:t>‹#›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487ABCB1-7858-497E-9AE6-7BECEAD12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del texto de título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6F519FA0-E66D-4D17-91CB-1C28B1D42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/>
              <a:t>Pulse para editar el formato de esquema del texto</a:t>
            </a:r>
          </a:p>
          <a:p>
            <a:pPr lvl="1"/>
            <a:r>
              <a:rPr lang="en-GB" altLang="es-CL"/>
              <a:t>Segundo nivel del esquema</a:t>
            </a:r>
          </a:p>
          <a:p>
            <a:pPr lvl="2"/>
            <a:r>
              <a:rPr lang="en-GB" altLang="es-CL"/>
              <a:t>Tercer nivel del esquema</a:t>
            </a:r>
          </a:p>
          <a:p>
            <a:pPr lvl="3"/>
            <a:r>
              <a:rPr lang="en-GB" altLang="es-CL"/>
              <a:t>Cuarto nivel del esquema</a:t>
            </a:r>
          </a:p>
          <a:p>
            <a:pPr lvl="4"/>
            <a:r>
              <a:rPr lang="en-GB" altLang="es-CL"/>
              <a:t>Quinto nivel del esquema</a:t>
            </a:r>
          </a:p>
          <a:p>
            <a:pPr lvl="4"/>
            <a:r>
              <a:rPr lang="en-GB" altLang="es-CL"/>
              <a:t>Sexto nivel del esquema</a:t>
            </a:r>
          </a:p>
          <a:p>
            <a:pPr lvl="4"/>
            <a:r>
              <a:rPr lang="en-GB" altLang="es-CL"/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2pPr>
      <a:lvl3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3pPr>
      <a:lvl4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4pPr>
      <a:lvl5pPr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Noto Sans CJK SC Regular" charset="0"/>
          <a:cs typeface="Noto Sans CJK SC Regular" charset="0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/msalinas@cldv.cl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kvallejos@cldv.cl" TargetMode="External"/><Relationship Id="rId5" Type="http://schemas.openxmlformats.org/officeDocument/2006/relationships/hyperlink" Target="mailto:/dsuarez@cldv.cl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8E2C801E-3C9C-41C7-A093-B2F57AC1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2">
            <a:extLst>
              <a:ext uri="{FF2B5EF4-FFF2-40B4-BE49-F238E27FC236}">
                <a16:creationId xmlns:a16="http://schemas.microsoft.com/office/drawing/2014/main" id="{43D2412B-6195-450B-9785-2C751E992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139700"/>
            <a:ext cx="747395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CL" altLang="es-CL" sz="5400" dirty="0"/>
              <a:t>Historia n°2</a:t>
            </a:r>
            <a:br>
              <a:rPr lang="es-CL" altLang="es-CL" sz="5400" dirty="0"/>
            </a:br>
            <a:r>
              <a:rPr lang="es-CL" altLang="es-CL" sz="5400" dirty="0"/>
              <a:t>1° básicos A-B-C</a:t>
            </a:r>
          </a:p>
        </p:txBody>
      </p:sp>
      <p:sp>
        <p:nvSpPr>
          <p:cNvPr id="4" name="Bocadillo nube: nube 3">
            <a:extLst>
              <a:ext uri="{FF2B5EF4-FFF2-40B4-BE49-F238E27FC236}">
                <a16:creationId xmlns:a16="http://schemas.microsoft.com/office/drawing/2014/main" id="{C0927E78-C8D5-4FC7-B685-48647E3F11C5}"/>
              </a:ext>
            </a:extLst>
          </p:cNvPr>
          <p:cNvSpPr/>
          <p:nvPr/>
        </p:nvSpPr>
        <p:spPr bwMode="auto">
          <a:xfrm>
            <a:off x="984226" y="1962088"/>
            <a:ext cx="4290655" cy="4275224"/>
          </a:xfrm>
          <a:prstGeom prst="cloudCallout">
            <a:avLst>
              <a:gd name="adj1" fmla="val 80451"/>
              <a:gd name="adj2" fmla="val 10874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sz="1600" dirty="0">
                <a:solidFill>
                  <a:schemeClr val="accent2">
                    <a:lumMod val="75000"/>
                  </a:schemeClr>
                </a:solidFill>
              </a:rPr>
              <a:t>¡Hola! Que gusto volver a saludarlos, soy la profesora Katherine y juntos trabajaremos en esta nueva presentación, para comenzar a trabajar debes tener tu libro de HISTORIA, poner este PPT en modo presentación y subirle el volumen a tu computador para que puedas escuchar la presentación.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216610-69D2-482F-9D08-1E3F72E89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709" y="2759752"/>
            <a:ext cx="2850493" cy="285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DD184D1-8E5F-4BA8-8E2D-5F4F43C08936}"/>
              </a:ext>
            </a:extLst>
          </p:cNvPr>
          <p:cNvSpPr/>
          <p:nvPr/>
        </p:nvSpPr>
        <p:spPr bwMode="auto">
          <a:xfrm>
            <a:off x="7104906" y="3140968"/>
            <a:ext cx="2448272" cy="77262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9020483-6D77-4B7D-AF03-9C8C73BED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994" y="3520476"/>
            <a:ext cx="1663157" cy="7726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9E87CC-162E-4BDE-B11E-2F3B3EE1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>
            <a:extLst>
              <a:ext uri="{FF2B5EF4-FFF2-40B4-BE49-F238E27FC236}">
                <a16:creationId xmlns:a16="http://schemas.microsoft.com/office/drawing/2014/main" id="{E2ECBE98-085B-4275-906F-C0DF88E7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019" y="404664"/>
            <a:ext cx="5399088" cy="371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400" dirty="0"/>
              <a:t>Continuamos trabajamos en la pág. 23 en la actividad 4 donde debes escuchar lo que leerá tu papá o mamá y nombrar en voz alta el momento del día en que se realiza esa actividad (puede ayudarte tu papá o mamá a escribir por ti)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400" dirty="0"/>
              <a:t>Ya casi terminamos ,para ellos en la actividad 5 debes dibujar una actividad que hiciste ayer, una que corresponda a  hoy y una que te gustaría hacer mañana.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s-CL" altLang="es-CL" sz="2400" dirty="0"/>
          </a:p>
        </p:txBody>
      </p:sp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CEED7253-831C-4650-A890-06C0CEC60955}"/>
              </a:ext>
            </a:extLst>
          </p:cNvPr>
          <p:cNvSpPr/>
          <p:nvPr/>
        </p:nvSpPr>
        <p:spPr bwMode="auto">
          <a:xfrm>
            <a:off x="6745288" y="5110163"/>
            <a:ext cx="3384550" cy="1631950"/>
          </a:xfrm>
          <a:prstGeom prst="wedgeEllipseCallout">
            <a:avLst>
              <a:gd name="adj1" fmla="val -67992"/>
              <a:gd name="adj2" fmla="val 782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Para finalizar busca los adhesivos de la </a:t>
            </a:r>
            <a:r>
              <a:rPr lang="es-CL" dirty="0" err="1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pág</a:t>
            </a: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 193 y completa el párrafo que allí aparece.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6B61A5-8517-4C1F-819D-6076A025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EFDF45-A72B-4699-BDD9-94A5640FDC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1" t="9486" r="13910"/>
          <a:stretch/>
        </p:blipFill>
        <p:spPr>
          <a:xfrm>
            <a:off x="4554688" y="5016902"/>
            <a:ext cx="1387005" cy="1625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92D688-3586-4F05-8AF4-EC32035FD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353" t="24130" r="34646" b="6785"/>
          <a:stretch/>
        </p:blipFill>
        <p:spPr>
          <a:xfrm>
            <a:off x="912218" y="750081"/>
            <a:ext cx="3414314" cy="44894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60DC31-D08B-488E-B219-C7BC76D4F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18EEC-8A88-4B61-9AC2-CCC62A550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1" t="25595" r="26968" b="6159"/>
          <a:stretch/>
        </p:blipFill>
        <p:spPr>
          <a:xfrm>
            <a:off x="120130" y="188640"/>
            <a:ext cx="7920880" cy="6552727"/>
          </a:xfrm>
          <a:prstGeom prst="rect">
            <a:avLst/>
          </a:prstGeom>
        </p:spPr>
      </p:pic>
      <p:sp>
        <p:nvSpPr>
          <p:cNvPr id="9" name="CuadroTexto 5">
            <a:extLst>
              <a:ext uri="{FF2B5EF4-FFF2-40B4-BE49-F238E27FC236}">
                <a16:creationId xmlns:a16="http://schemas.microsoft.com/office/drawing/2014/main" id="{568B8D89-88F5-41AD-BFFC-574078AE3B73}"/>
              </a:ext>
            </a:extLst>
          </p:cNvPr>
          <p:cNvSpPr txBox="1"/>
          <p:nvPr/>
        </p:nvSpPr>
        <p:spPr>
          <a:xfrm>
            <a:off x="8182734" y="738287"/>
            <a:ext cx="3664613" cy="480131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Sr. Apoderado: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Adjuntamos pauta con la que serán evaluadas las páginas realizadas durante esta sesión.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Necesitaremos que envíe un correo con una foto de: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La página 22 realizada en el texto.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La página 23 realizada en el texto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Con esa información enviaremos a usted la retroalimentación y puntaje adquirido.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Gracias por su apoyo.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Saludos cordiales.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1C7FEF-4028-4E00-BEB4-B618B63F6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7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13"/>
    </mc:Choice>
    <mc:Fallback>
      <p:transition spd="slow" advTm="2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F33DEAE8-854F-408A-BDEE-5F80271B7B0D}"/>
              </a:ext>
            </a:extLst>
          </p:cNvPr>
          <p:cNvSpPr/>
          <p:nvPr/>
        </p:nvSpPr>
        <p:spPr bwMode="auto">
          <a:xfrm>
            <a:off x="3504506" y="350783"/>
            <a:ext cx="4665969" cy="2790185"/>
          </a:xfrm>
          <a:prstGeom prst="cloudCallout">
            <a:avLst>
              <a:gd name="adj1" fmla="val -64911"/>
              <a:gd name="adj2" fmla="val -15585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¡Que buen trabajo! No olvides que nuestra historia personal y familiar trascurre en distintos momentos del tiempo y que podemos medirlo de diferentes formas. </a:t>
            </a:r>
          </a:p>
        </p:txBody>
      </p:sp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C5819262-BB0B-4A70-A63A-EB6BB4B7ABCC}"/>
              </a:ext>
            </a:extLst>
          </p:cNvPr>
          <p:cNvSpPr/>
          <p:nvPr/>
        </p:nvSpPr>
        <p:spPr bwMode="auto">
          <a:xfrm>
            <a:off x="1814513" y="3429000"/>
            <a:ext cx="4464050" cy="2943225"/>
          </a:xfrm>
          <a:prstGeom prst="cloudCallout">
            <a:avLst>
              <a:gd name="adj1" fmla="val 78739"/>
              <a:gd name="adj2" fmla="val 17389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Te mando un gran beso y muchos cariños ,espero que tú y tu familia se encuentren muy bien y no olvides que si necesitas ayuda  puedes escribirle a tu profesora a su correo. 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                      ¡Adiós!</a:t>
            </a:r>
          </a:p>
        </p:txBody>
      </p:sp>
      <p:pic>
        <p:nvPicPr>
          <p:cNvPr id="20486" name="Imagen 5">
            <a:extLst>
              <a:ext uri="{FF2B5EF4-FFF2-40B4-BE49-F238E27FC236}">
                <a16:creationId xmlns:a16="http://schemas.microsoft.com/office/drawing/2014/main" id="{EDDC523D-FF37-4D9B-B599-218B8A7A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188913"/>
            <a:ext cx="11985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A9AA57-6060-4031-B4D7-B01AC0BFF4DD}"/>
              </a:ext>
            </a:extLst>
          </p:cNvPr>
          <p:cNvSpPr/>
          <p:nvPr/>
        </p:nvSpPr>
        <p:spPr bwMode="auto">
          <a:xfrm>
            <a:off x="8329613" y="1517650"/>
            <a:ext cx="3643312" cy="11985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Dámari Suárez </a:t>
            </a: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/dsuarez@cldv.cl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" pitchFamily="32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Katherine Vallejos / </a:t>
            </a: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kvallejos@cldv.cl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" pitchFamily="32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Mariela Salinas </a:t>
            </a: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/msalinas@cldv.cl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" pitchFamily="32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CL" dirty="0">
              <a:solidFill>
                <a:srgbClr val="FF0000"/>
              </a:solidFill>
              <a:latin typeface="Calibri" pitchFamily="3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620E8C-C85D-4446-BE92-400ECAAD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4392E3-70C0-4FDC-A725-E44A448619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631" r="13182"/>
          <a:stretch/>
        </p:blipFill>
        <p:spPr>
          <a:xfrm>
            <a:off x="8185026" y="3521868"/>
            <a:ext cx="2304256" cy="2985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501294-4182-49AF-ADD3-30B2602343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242" b="12011"/>
          <a:stretch/>
        </p:blipFill>
        <p:spPr>
          <a:xfrm>
            <a:off x="220663" y="788194"/>
            <a:ext cx="2448343" cy="19280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492A20-4603-4372-8A37-3762F907F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CDFC5C4B-F61C-4C91-A004-F5DCC30CC1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3863" y="606425"/>
            <a:ext cx="6635750" cy="1325563"/>
          </a:xfrm>
        </p:spPr>
        <p:txBody>
          <a:bodyPr lIns="91440" tIns="45720" rIns="91440" bIns="45720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es-ES_tradnl" altLang="es-CL" sz="3600" b="1" u="sng" dirty="0"/>
              <a:t>Unidad I: ¿Cuál es mi identidad y mi historia?</a:t>
            </a:r>
            <a:endParaRPr lang="es-CL" altLang="es-CL" sz="3600" b="1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C3ADD45C-DECD-4E82-8D0D-A5B2635881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9407" y="3314261"/>
            <a:ext cx="5130800" cy="2074862"/>
          </a:xfrm>
        </p:spPr>
        <p:txBody>
          <a:bodyPr lIns="91440" tIns="45720" rIns="91440" bIns="45720"/>
          <a:lstStyle/>
          <a:p>
            <a:pPr marL="0" indent="0" algn="just"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r>
              <a:rPr lang="es-CL" altLang="es-CL" sz="2000" b="1" dirty="0">
                <a:solidFill>
                  <a:srgbClr val="CC0000"/>
                </a:solidFill>
                <a:ea typeface="Comic Sans MS" pitchFamily="64" charset="0"/>
                <a:cs typeface="Comic Sans MS" pitchFamily="64" charset="0"/>
              </a:rPr>
              <a:t>Objetivo de la unidad: </a:t>
            </a:r>
            <a:r>
              <a:rPr lang="es-ES_tradnl" sz="2000" dirty="0"/>
              <a:t>Identificar las características personales, de la familia y los elementos de la historia personal y tradiciones. Valorando la importancia de la vida en sociedad como parte del crecimiento personal. </a:t>
            </a:r>
            <a:endParaRPr lang="es-CL" altLang="es-CL" sz="1800" dirty="0">
              <a:ea typeface="Comic Sans MS" pitchFamily="64" charset="0"/>
              <a:cs typeface="Comic Sans MS" pitchFamily="64" charset="0"/>
            </a:endParaRPr>
          </a:p>
          <a:p>
            <a:pPr marL="0" indent="0" algn="just">
              <a:buFont typeface="Times New Roman" pitchFamily="16" charset="0"/>
              <a:buNone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endParaRPr lang="es-CL" altLang="es-CL" sz="2200" dirty="0">
              <a:ea typeface="Comic Sans MS" pitchFamily="64" charset="0"/>
              <a:cs typeface="Comic Sans MS" pitchFamily="64" charset="0"/>
            </a:endParaRPr>
          </a:p>
          <a:p>
            <a:pPr marL="228600" indent="-228600">
              <a:buFont typeface="Arial" charset="0"/>
              <a:buNone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endParaRPr lang="es-CL" altLang="es-CL" dirty="0"/>
          </a:p>
          <a:p>
            <a:pPr marL="228600" indent="-227013">
              <a:buClrTx/>
              <a:buFontTx/>
              <a:buNone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endParaRPr lang="es-CL" altLang="es-CL" dirty="0"/>
          </a:p>
          <a:p>
            <a:pPr marL="228600" indent="-227013">
              <a:buClrTx/>
              <a:buFontTx/>
              <a:buNone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endParaRPr lang="es-CL" altLang="es-CL" dirty="0"/>
          </a:p>
          <a:p>
            <a:pPr marL="228600" indent="-227013">
              <a:buClrTx/>
              <a:buFontTx/>
              <a:buNone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/>
            </a:pPr>
            <a:endParaRPr lang="es-CL" altLang="es-CL" dirty="0"/>
          </a:p>
        </p:txBody>
      </p:sp>
      <p:sp>
        <p:nvSpPr>
          <p:cNvPr id="7172" name="Text Box 3">
            <a:extLst>
              <a:ext uri="{FF2B5EF4-FFF2-40B4-BE49-F238E27FC236}">
                <a16:creationId xmlns:a16="http://schemas.microsoft.com/office/drawing/2014/main" id="{C8B4AE7D-F980-495E-8CEA-B581E179B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620" y="2360613"/>
            <a:ext cx="5418833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85800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  <a:tab pos="9829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s-CL" altLang="es-CL" sz="2400" b="1" dirty="0">
                <a:solidFill>
                  <a:srgbClr val="0070C0"/>
                </a:solidFill>
              </a:rPr>
              <a:t>Lección 2:</a:t>
            </a:r>
          </a:p>
          <a:p>
            <a:r>
              <a:rPr lang="es-CL" altLang="es-CL" sz="2400" b="1" dirty="0"/>
              <a:t>•	El tiempo en la vida cotidiana.</a:t>
            </a:r>
          </a:p>
        </p:txBody>
      </p:sp>
      <p:sp>
        <p:nvSpPr>
          <p:cNvPr id="5" name="Bocadillo: ovalado 4">
            <a:extLst>
              <a:ext uri="{FF2B5EF4-FFF2-40B4-BE49-F238E27FC236}">
                <a16:creationId xmlns:a16="http://schemas.microsoft.com/office/drawing/2014/main" id="{5F4A38A0-6A70-40B0-B7ED-FD08B7238EDA}"/>
              </a:ext>
            </a:extLst>
          </p:cNvPr>
          <p:cNvSpPr/>
          <p:nvPr/>
        </p:nvSpPr>
        <p:spPr bwMode="auto">
          <a:xfrm rot="21176158">
            <a:off x="337478" y="308725"/>
            <a:ext cx="3095625" cy="2554778"/>
          </a:xfrm>
          <a:prstGeom prst="wedgeEllipseCallout">
            <a:avLst>
              <a:gd name="adj1" fmla="val 62805"/>
              <a:gd name="adj2" fmla="val 5349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75000"/>
                  </a:schemeClr>
                </a:solidFill>
                <a:latin typeface="Calibri" pitchFamily="32" charset="0"/>
              </a:rPr>
              <a:t>Comenzaremos recordando el nombre y objetivo de la unidad y luego trabajaremos los contenidos .</a:t>
            </a:r>
            <a:r>
              <a:rPr lang="es-CL" dirty="0">
                <a:solidFill>
                  <a:schemeClr val="bg1"/>
                </a:solidFill>
                <a:latin typeface="Calibri" pitchFamily="32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3043CA-B86A-487B-B6B1-B8AF839E9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6" t="25600" r="6312"/>
          <a:stretch/>
        </p:blipFill>
        <p:spPr>
          <a:xfrm>
            <a:off x="3953598" y="314917"/>
            <a:ext cx="1529036" cy="171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7FC8AA2-F7B3-4851-8FEA-D2949A3C3A5A}"/>
              </a:ext>
            </a:extLst>
          </p:cNvPr>
          <p:cNvSpPr/>
          <p:nvPr/>
        </p:nvSpPr>
        <p:spPr bwMode="auto">
          <a:xfrm>
            <a:off x="3576514" y="128074"/>
            <a:ext cx="936104" cy="478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817381-92A8-40EE-8907-C5B1783BD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409" y="3610503"/>
            <a:ext cx="3597470" cy="224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D91D04-C203-4425-A1AE-FE361816B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C4424EC5-B90D-479E-A73F-D1600AA9061B}"/>
              </a:ext>
            </a:extLst>
          </p:cNvPr>
          <p:cNvSpPr/>
          <p:nvPr/>
        </p:nvSpPr>
        <p:spPr bwMode="auto">
          <a:xfrm>
            <a:off x="5160963" y="1700212"/>
            <a:ext cx="5256212" cy="3600995"/>
          </a:xfrm>
          <a:prstGeom prst="wedgeEllipseCallout">
            <a:avLst>
              <a:gd name="adj1" fmla="val -63117"/>
              <a:gd name="adj2" fmla="val -7113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sz="2400" dirty="0">
                <a:solidFill>
                  <a:schemeClr val="accent2">
                    <a:lumMod val="75000"/>
                  </a:schemeClr>
                </a:solidFill>
                <a:latin typeface="Calibri" pitchFamily="32" charset="0"/>
              </a:rPr>
              <a:t>¡Vamos a comenzar! No olvides poner mucha atención a lo que escucharás para que luego al final podamos trabajar en las actividades de nuestro libro.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196281-74FF-4305-AA48-B84195834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08" t="34804" r="21508"/>
          <a:stretch/>
        </p:blipFill>
        <p:spPr>
          <a:xfrm>
            <a:off x="1776413" y="1873959"/>
            <a:ext cx="2376165" cy="27185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C09D11-AEC0-4CD6-A297-23F9FB580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0C527704-3CA9-4C45-BCA0-48A2C9E814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92163" y="42863"/>
            <a:ext cx="10515600" cy="1325562"/>
          </a:xfrm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es-CL" altLang="es-CL" dirty="0">
                <a:solidFill>
                  <a:srgbClr val="FF0000"/>
                </a:solidFill>
              </a:rPr>
              <a:t>El tiempo en mi vida cotidiana </a:t>
            </a:r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E98FCD9C-EA48-4FA3-B144-22C522A95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8" y="1108075"/>
            <a:ext cx="5083175" cy="41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/>
              <a:t>Nuestra vida diaria, la historia personal y la historia de la familia transcurren en el tiempo. Todos los días vivimos cosas diferentes y durante el día realizamos muchas actividades distintas, como lavarnos los dientes, tomar desayuno, ir al colegio, compartir con mi familia, jugar con mis amigos y amigas, etc.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/>
              <a:t>Pero te das cuenta que durante el día transcurren distintas horas  y distintos momentos del día y ahora vamos aprender como se llaman esos momentos y como podemos medir el tiempo.   </a:t>
            </a:r>
          </a:p>
        </p:txBody>
      </p:sp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4CA190B2-30C4-4CED-926D-ECEE1D1BCBA4}"/>
              </a:ext>
            </a:extLst>
          </p:cNvPr>
          <p:cNvSpPr/>
          <p:nvPr/>
        </p:nvSpPr>
        <p:spPr bwMode="auto">
          <a:xfrm>
            <a:off x="2928442" y="1368425"/>
            <a:ext cx="3600946" cy="2564631"/>
          </a:xfrm>
          <a:prstGeom prst="wedgeRoundRectCallout">
            <a:avLst>
              <a:gd name="adj1" fmla="val -61992"/>
              <a:gd name="adj2" fmla="val 36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¿Qué haces cuando te despiertas en la mañana? ¿A qué hora almuerzas? ¿Podría tomar desayuno en la noche? ¿El sol sale de noche o de día? </a:t>
            </a:r>
            <a:r>
              <a:rPr lang="es-CL" dirty="0" err="1">
                <a:solidFill>
                  <a:schemeClr val="accent2">
                    <a:lumMod val="75000"/>
                  </a:schemeClr>
                </a:solidFill>
              </a:rPr>
              <a:t>Mmm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… qué pasará con el tiempo en la vida cotidiana, vamos a descubrirlo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F35E00-F941-4B9D-8D94-04944B82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8C0B8B-F136-4519-9C8A-75E825E16F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09" t="34255" r="20226"/>
          <a:stretch/>
        </p:blipFill>
        <p:spPr>
          <a:xfrm>
            <a:off x="509494" y="1586482"/>
            <a:ext cx="1923242" cy="20372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D90E0B-32AE-48B5-AC23-4D788B70A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6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53E3E-6124-405D-846A-E1CDF534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88443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¿Cómo medimos el tiempo?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D9053-F91D-4FDD-BD04-3BA023682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395" y="1249562"/>
            <a:ext cx="5180013" cy="3187551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s-CL" dirty="0"/>
              <a:t>Existen palabras que nos</a:t>
            </a:r>
          </a:p>
          <a:p>
            <a:pPr algn="just">
              <a:lnSpc>
                <a:spcPct val="100000"/>
              </a:lnSpc>
            </a:pPr>
            <a:r>
              <a:rPr lang="es-CL" dirty="0"/>
              <a:t>ayudan a nombrar los días que</a:t>
            </a:r>
          </a:p>
          <a:p>
            <a:pPr algn="just">
              <a:lnSpc>
                <a:spcPct val="100000"/>
              </a:lnSpc>
            </a:pPr>
            <a:r>
              <a:rPr lang="es-CL" dirty="0"/>
              <a:t>estamos viviendo y esos son</a:t>
            </a:r>
          </a:p>
          <a:p>
            <a:pPr algn="just">
              <a:lnSpc>
                <a:spcPct val="100000"/>
              </a:lnSpc>
            </a:pPr>
            <a:r>
              <a:rPr lang="es-CL" dirty="0"/>
              <a:t>los días de la semana,¿ te</a:t>
            </a:r>
          </a:p>
          <a:p>
            <a:pPr algn="just">
              <a:lnSpc>
                <a:spcPct val="100000"/>
              </a:lnSpc>
            </a:pPr>
            <a:r>
              <a:rPr lang="es-CL" dirty="0"/>
              <a:t>acuerdas cuáles son?</a:t>
            </a:r>
          </a:p>
          <a:p>
            <a:pPr algn="just">
              <a:lnSpc>
                <a:spcPct val="100000"/>
              </a:lnSpc>
            </a:pPr>
            <a:r>
              <a:rPr lang="es-CL" dirty="0"/>
              <a:t>Los vamos a nombrar…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6A1770-ED5D-4A5B-B6A1-CE810DBF1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826" y="1484785"/>
            <a:ext cx="515228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1F04FA2-6E34-49DD-AE75-9301A0D9A1EB}"/>
              </a:ext>
            </a:extLst>
          </p:cNvPr>
          <p:cNvSpPr/>
          <p:nvPr/>
        </p:nvSpPr>
        <p:spPr bwMode="auto">
          <a:xfrm>
            <a:off x="900395" y="4869158"/>
            <a:ext cx="6132503" cy="12241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s-C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día que estamos viviendo lo llamamos HOY.</a:t>
            </a:r>
          </a:p>
          <a:p>
            <a:pPr marL="0" marR="0" indent="0" algn="just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s-CL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día que ya vivimos antes de hoy se le llama AYER.</a:t>
            </a:r>
          </a:p>
          <a:p>
            <a:pPr marL="0" marR="0" indent="0" algn="just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día que viviremos después de hoy se le llama MAÑANA. </a:t>
            </a:r>
            <a:endParaRPr kumimoji="0" lang="es-CL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61FAB0-45EC-4550-89C1-E44B99DEE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6" t="18220" r="5526" b="8001"/>
          <a:stretch/>
        </p:blipFill>
        <p:spPr>
          <a:xfrm>
            <a:off x="7248922" y="5128224"/>
            <a:ext cx="2376264" cy="1391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133B3E-0728-492E-9338-55525A37E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1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8"/>
    </mc:Choice>
    <mc:Fallback>
      <p:transition spd="slow" advTm="5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FAE64A-FEEA-4236-8F4A-92DE3667F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375" y="836712"/>
            <a:ext cx="5180013" cy="4354266"/>
          </a:xfrm>
        </p:spPr>
        <p:txBody>
          <a:bodyPr/>
          <a:lstStyle/>
          <a:p>
            <a:pPr algn="just"/>
            <a:r>
              <a:rPr lang="es-CL" dirty="0"/>
              <a:t>El tiempo que vivimos también</a:t>
            </a:r>
          </a:p>
          <a:p>
            <a:pPr algn="just"/>
            <a:r>
              <a:rPr lang="es-CL" dirty="0"/>
              <a:t>se mide por las horas del día y</a:t>
            </a:r>
          </a:p>
          <a:p>
            <a:pPr algn="just"/>
            <a:r>
              <a:rPr lang="es-CL" dirty="0"/>
              <a:t>el instrumento para poder</a:t>
            </a:r>
          </a:p>
          <a:p>
            <a:pPr algn="just"/>
            <a:r>
              <a:rPr lang="es-CL" dirty="0"/>
              <a:t>saber ¿Qué hora es? Es el</a:t>
            </a:r>
          </a:p>
          <a:p>
            <a:pPr algn="just"/>
            <a:r>
              <a:rPr lang="es-CL" b="1" dirty="0"/>
              <a:t>reloj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7DA884-A968-4EE6-8439-4FE373B58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4346" y="852121"/>
            <a:ext cx="5181600" cy="4349750"/>
          </a:xfrm>
        </p:spPr>
        <p:txBody>
          <a:bodyPr/>
          <a:lstStyle/>
          <a:p>
            <a:pPr algn="just"/>
            <a:r>
              <a:rPr lang="es-CL" dirty="0"/>
              <a:t>Otra forma de medir el tiempo</a:t>
            </a:r>
          </a:p>
          <a:p>
            <a:pPr algn="just"/>
            <a:r>
              <a:rPr lang="es-CL" dirty="0"/>
              <a:t>que vivimos es identificar si las</a:t>
            </a:r>
          </a:p>
          <a:p>
            <a:pPr algn="just"/>
            <a:r>
              <a:rPr lang="es-CL" dirty="0"/>
              <a:t>cosas ocurren ANTES o</a:t>
            </a:r>
          </a:p>
          <a:p>
            <a:pPr algn="just"/>
            <a:r>
              <a:rPr lang="es-CL" dirty="0"/>
              <a:t>DESPÚES.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E32024-6B18-41DE-A023-6D56C43D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34" y="3608678"/>
            <a:ext cx="1443897" cy="1667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EFCAC3-5D0D-4101-9588-716DFC13C6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4" t="26621" r="12201" b="30051"/>
          <a:stretch/>
        </p:blipFill>
        <p:spPr>
          <a:xfrm>
            <a:off x="2928442" y="3637594"/>
            <a:ext cx="2301280" cy="1319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1DAD1A-1D9A-467E-8937-D3BDA846AF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01" b="14301"/>
          <a:stretch/>
        </p:blipFill>
        <p:spPr>
          <a:xfrm>
            <a:off x="7248922" y="3184178"/>
            <a:ext cx="3212976" cy="2226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28CEB3-0966-4658-8DFC-D9E362AB4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21"/>
    </mc:Choice>
    <mc:Fallback>
      <p:transition spd="slow" advTm="6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E6781-B9F4-491B-957F-AA23BB8A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0013" cy="1323975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Momentos del día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5EDEDA1-C243-4311-B446-3ED539B5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70" y="1689100"/>
            <a:ext cx="5083175" cy="41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/>
              <a:t>Durante el día observamos que se encuentra el sol en el cielo pero que luego comienza a oscurecer y aparece la luna, y comprendemos que el</a:t>
            </a:r>
            <a:r>
              <a:rPr lang="es-CL" altLang="es-CL" sz="2000" b="1" dirty="0"/>
              <a:t> SOL </a:t>
            </a:r>
            <a:r>
              <a:rPr lang="es-CL" altLang="es-CL" sz="2000" dirty="0"/>
              <a:t>lo observamos en el </a:t>
            </a:r>
            <a:r>
              <a:rPr lang="es-CL" altLang="es-CL" sz="2000" b="1" dirty="0"/>
              <a:t>DÍA</a:t>
            </a:r>
            <a:r>
              <a:rPr lang="es-CL" altLang="es-CL" sz="2000" dirty="0"/>
              <a:t> y a la </a:t>
            </a:r>
            <a:r>
              <a:rPr lang="es-CL" altLang="es-CL" sz="2000" b="1" dirty="0"/>
              <a:t>LUNA</a:t>
            </a:r>
            <a:r>
              <a:rPr lang="es-CL" altLang="es-CL" sz="2000" dirty="0"/>
              <a:t> en la </a:t>
            </a:r>
            <a:r>
              <a:rPr lang="es-CL" altLang="es-CL" sz="2000" b="1" dirty="0"/>
              <a:t>NOCHE</a:t>
            </a:r>
            <a:r>
              <a:rPr lang="es-CL" altLang="es-CL" sz="2000" dirty="0"/>
              <a:t>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/>
              <a:t>Es con ellos que nombramos los momentos que tiene el día, en los cuales hacemos distintas actividades y cosas de nuestra vida cotidiana, como por ejemplo, en la mañana tomamos desayuno y vamos al colegio, en cambio en la noche nos ponemos pijama, nos vamos los dientes y nos vamos a dormir.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E071D6B-31EC-46D2-9945-1364EE38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031" y="764705"/>
            <a:ext cx="50831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/>
              <a:t>Los momentos se miden con la luz del sol o la salida de la luna, mira que te los voy a mostrar.</a:t>
            </a:r>
          </a:p>
        </p:txBody>
      </p:sp>
      <p:pic>
        <p:nvPicPr>
          <p:cNvPr id="69634" name="Picture 2" descr="El dÃ­a y la noche">
            <a:extLst>
              <a:ext uri="{FF2B5EF4-FFF2-40B4-BE49-F238E27FC236}">
                <a16:creationId xmlns:a16="http://schemas.microsoft.com/office/drawing/2014/main" id="{2F648586-6DFA-44B9-A86D-1DFFBA18A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22" y="1951494"/>
            <a:ext cx="5962650" cy="29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668121-F718-4E13-BD24-CC35ACC85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2"/>
    </mc:Choice>
    <mc:Fallback>
      <p:transition spd="slow" advTm="6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A0D2D163-8AF8-4B18-9197-4008324CD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>
                <a:solidFill>
                  <a:srgbClr val="FF0000"/>
                </a:solidFill>
              </a:rPr>
              <a:t>¡Vamos a comprobar lo aprendido!</a:t>
            </a:r>
          </a:p>
        </p:txBody>
      </p:sp>
      <p:sp>
        <p:nvSpPr>
          <p:cNvPr id="13315" name="Marcador de contenido 3">
            <a:extLst>
              <a:ext uri="{FF2B5EF4-FFF2-40B4-BE49-F238E27FC236}">
                <a16:creationId xmlns:a16="http://schemas.microsoft.com/office/drawing/2014/main" id="{C144B95B-BC3B-4909-9E78-67EC81B3F9A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96913" y="1689100"/>
            <a:ext cx="5608637" cy="3540125"/>
          </a:xfrm>
        </p:spPr>
        <p:txBody>
          <a:bodyPr/>
          <a:lstStyle/>
          <a:p>
            <a:pPr marL="0" indent="0" algn="just"/>
            <a:r>
              <a:rPr lang="es-CL" altLang="es-CL" dirty="0"/>
              <a:t>Ayúdame a observar las imágenes y responder si lo que se plantea esta correcto o no.</a:t>
            </a:r>
          </a:p>
          <a:p>
            <a:pPr marL="0" indent="0" algn="just"/>
            <a:r>
              <a:rPr lang="es-CL" altLang="es-CL" sz="2000" dirty="0"/>
              <a:t>¿La niña debe tomar desayuno de noche?</a:t>
            </a:r>
          </a:p>
          <a:p>
            <a:pPr marL="0" indent="0" algn="just"/>
            <a:endParaRPr lang="es-CL" altLang="es-CL" sz="2000" dirty="0"/>
          </a:p>
          <a:p>
            <a:pPr marL="0" indent="0" algn="just"/>
            <a:r>
              <a:rPr lang="es-CL" altLang="es-CL" sz="2000" dirty="0"/>
              <a:t>¿Es correcto decir que la luna sale de día?</a:t>
            </a:r>
          </a:p>
          <a:p>
            <a:pPr marL="0" indent="0" algn="just">
              <a:buFont typeface="Arial" panose="020B0604020202020204" pitchFamily="34" charset="0"/>
              <a:buChar char="•"/>
            </a:pPr>
            <a:endParaRPr lang="es-CL" altLang="es-CL" dirty="0"/>
          </a:p>
        </p:txBody>
      </p:sp>
      <p:sp>
        <p:nvSpPr>
          <p:cNvPr id="13" name="Bocadillo: ovalado 12">
            <a:extLst>
              <a:ext uri="{FF2B5EF4-FFF2-40B4-BE49-F238E27FC236}">
                <a16:creationId xmlns:a16="http://schemas.microsoft.com/office/drawing/2014/main" id="{C1905667-3C14-402D-8A2D-92C679501E9F}"/>
              </a:ext>
            </a:extLst>
          </p:cNvPr>
          <p:cNvSpPr/>
          <p:nvPr/>
        </p:nvSpPr>
        <p:spPr bwMode="auto">
          <a:xfrm>
            <a:off x="3438525" y="5122863"/>
            <a:ext cx="2655888" cy="1430337"/>
          </a:xfrm>
          <a:prstGeom prst="wedgeEllipseCallout">
            <a:avLst>
              <a:gd name="adj1" fmla="val 83497"/>
              <a:gd name="adj2" fmla="val -2992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¡Muy bien! Ahora vamos a seguir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55F731-2399-41D3-93D9-C5B8F35A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DFD74E-DB08-4175-8D12-2E4CAD11A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901"/>
          <a:stretch/>
        </p:blipFill>
        <p:spPr>
          <a:xfrm>
            <a:off x="7492206" y="1558200"/>
            <a:ext cx="2016224" cy="184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A07423E-A00C-4392-AD8A-FB3BCC6B6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604" y="1323587"/>
            <a:ext cx="941715" cy="9417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2C0186-C8F4-4CD4-9B56-379AC8E83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319" y="2852936"/>
            <a:ext cx="1934321" cy="2031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FE7055-BFD8-4AAA-8638-7A1956460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823" y="4489519"/>
            <a:ext cx="1847781" cy="184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E1A578-A74E-4786-BBE0-C1DBFE85A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>
            <a:extLst>
              <a:ext uri="{FF2B5EF4-FFF2-40B4-BE49-F238E27FC236}">
                <a16:creationId xmlns:a16="http://schemas.microsoft.com/office/drawing/2014/main" id="{1A38AD98-5FDD-487A-B47D-D0BD31A25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sz="4000">
                <a:solidFill>
                  <a:srgbClr val="0070C0"/>
                </a:solidFill>
              </a:rPr>
              <a:t>¡Ahora abre tu libro que vamos a trabajar! </a:t>
            </a:r>
          </a:p>
        </p:txBody>
      </p:sp>
      <p:sp>
        <p:nvSpPr>
          <p:cNvPr id="16387" name="Text Box 6">
            <a:extLst>
              <a:ext uri="{FF2B5EF4-FFF2-40B4-BE49-F238E27FC236}">
                <a16:creationId xmlns:a16="http://schemas.microsoft.com/office/drawing/2014/main" id="{AEA455BE-9AA7-4823-A4E5-8A68BAD0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535" y="1381743"/>
            <a:ext cx="6335712" cy="331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>
                <a:cs typeface="Arial" panose="020B0604020202020204" pitchFamily="34" charset="0"/>
              </a:rPr>
              <a:t>Comenzamos a ejercitar “El tiempo en la vida cotidiana” en la pág. 22 de nuestro libro.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>
                <a:cs typeface="Arial" panose="020B0604020202020204" pitchFamily="34" charset="0"/>
              </a:rPr>
              <a:t>En la actividad número 1 debes marcar con un </a:t>
            </a:r>
            <a:r>
              <a:rPr lang="es-CL" altLang="es-CL" sz="2000" dirty="0">
                <a:ea typeface="Segoe UI Symbol" panose="020B0502040204020203" pitchFamily="34" charset="0"/>
                <a:cs typeface="Arial" panose="020B0604020202020204" pitchFamily="34" charset="0"/>
              </a:rPr>
              <a:t>cual es instrumento que nos ayuda a ver la hora.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>
                <a:ea typeface="Segoe UI Symbol" panose="020B0502040204020203" pitchFamily="34" charset="0"/>
                <a:cs typeface="Arial" panose="020B0604020202020204" pitchFamily="34" charset="0"/>
              </a:rPr>
              <a:t>Luego en la actividad 2 deber escribir una A si la actividad la realizamos ANTES  o una D si la realizamos DESPÚES.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s-CL" altLang="es-CL" sz="2000" dirty="0">
                <a:ea typeface="Segoe UI Symbol" panose="020B0502040204020203" pitchFamily="34" charset="0"/>
                <a:cs typeface="Arial" panose="020B0604020202020204" pitchFamily="34" charset="0"/>
              </a:rPr>
              <a:t>Y por ultimo en la actividad 3 desde escribir los números del 1 al 3 según como haces las cosas en tu día cotidiana. </a:t>
            </a:r>
            <a:endParaRPr lang="es-CL" altLang="es-CL" sz="2000" dirty="0"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5AD431-1497-4E83-BFD3-B53862ED0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E0A9A1-24B4-44B6-94C7-CF77B5EB27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98" t="23226" r="35238" b="6785"/>
          <a:stretch/>
        </p:blipFill>
        <p:spPr>
          <a:xfrm>
            <a:off x="1056234" y="1683434"/>
            <a:ext cx="3098481" cy="42545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50C4368-D78B-4BA5-A539-0C256A082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978" y="4725758"/>
            <a:ext cx="1895474" cy="1895474"/>
          </a:xfrm>
          <a:prstGeom prst="rect">
            <a:avLst/>
          </a:prstGeom>
        </p:spPr>
      </p:pic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4F9E7B4A-0953-48E4-BBC2-279103B1DD9F}"/>
              </a:ext>
            </a:extLst>
          </p:cNvPr>
          <p:cNvSpPr/>
          <p:nvPr/>
        </p:nvSpPr>
        <p:spPr bwMode="auto">
          <a:xfrm>
            <a:off x="4944666" y="5157191"/>
            <a:ext cx="2160240" cy="1335683"/>
          </a:xfrm>
          <a:prstGeom prst="cloudCallout">
            <a:avLst>
              <a:gd name="adj1" fmla="val 69685"/>
              <a:gd name="adj2" fmla="val -30297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2" charset="0"/>
              </a:rPr>
              <a:t>¡Lo estas haciendo muy bien!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329413-2D94-4CF4-BE35-1C68E01C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088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Noto Sans CJK SC Regular"/>
        <a:cs typeface="Noto Sans CJK SC Regular"/>
      </a:majorFont>
      <a:minorFont>
        <a:latin typeface="Arial"/>
        <a:ea typeface="Noto Sans CJK SC Regular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C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</TotalTime>
  <Words>959</Words>
  <Application>Microsoft Office PowerPoint</Application>
  <PresentationFormat>Custom</PresentationFormat>
  <Paragraphs>69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Tema de Office</vt:lpstr>
      <vt:lpstr>1_Tema de Office</vt:lpstr>
      <vt:lpstr>2_Tema de Office</vt:lpstr>
      <vt:lpstr>PowerPoint Presentation</vt:lpstr>
      <vt:lpstr>Unidad I: ¿Cuál es mi identidad y mi historia?</vt:lpstr>
      <vt:lpstr>PowerPoint Presentation</vt:lpstr>
      <vt:lpstr>El tiempo en mi vida cotidiana </vt:lpstr>
      <vt:lpstr>¿Cómo medimos el tiempo?</vt:lpstr>
      <vt:lpstr>PowerPoint Presentation</vt:lpstr>
      <vt:lpstr>Momentos del día</vt:lpstr>
      <vt:lpstr>¡Vamos a comprobar lo aprendido!</vt:lpstr>
      <vt:lpstr>¡Ahora abre tu libro que vamos a trabajar!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  PADRES Y APODERADOS MARZO 2020</dc:title>
  <dc:subject/>
  <dc:creator>Usuario de Microsoft Office</dc:creator>
  <cp:keywords/>
  <dc:description/>
  <cp:lastModifiedBy>Rodrigo Peralta But</cp:lastModifiedBy>
  <cp:revision>99</cp:revision>
  <cp:lastPrinted>1601-01-01T00:00:00Z</cp:lastPrinted>
  <dcterms:created xsi:type="dcterms:W3CDTF">2020-03-03T11:41:36Z</dcterms:created>
  <dcterms:modified xsi:type="dcterms:W3CDTF">2020-03-31T01:29:25Z</dcterms:modified>
</cp:coreProperties>
</file>