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6" r:id="rId2"/>
    <p:sldId id="408" r:id="rId3"/>
    <p:sldId id="411" r:id="rId4"/>
    <p:sldId id="410" r:id="rId5"/>
    <p:sldId id="40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F0"/>
    <a:srgbClr val="AA7667"/>
    <a:srgbClr val="E7D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drea\Desktop\SUSANA%20JOPIA\SUSANA%202020\A%20PROYECTO%20NUEVO\ANALISIS%20FINANCIERO\apoderados\porcentaj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a\Desktop\SUSANA%20JOPIA\SUSANA%202020\A%20PROYECTO%20NUEVO\ANALISIS%20FINANCIERO\apoderados\INFORME%20COSTOS%20INSUMOS%20BASICOS%20(5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8.5824688039062944E-2"/>
          <c:w val="1"/>
          <c:h val="0.7302531248261086"/>
        </c:manualLayout>
      </c:layout>
      <c:pie3DChart>
        <c:varyColors val="1"/>
        <c:ser>
          <c:idx val="0"/>
          <c:order val="0"/>
          <c:tx>
            <c:strRef>
              <c:f>'PLANILLA SEPT 2019'!$G$4:$G$5</c:f>
              <c:strCache>
                <c:ptCount val="2"/>
                <c:pt idx="0">
                  <c:v>GRAFICO PORCENTAJES POR GASTO</c:v>
                </c:pt>
                <c:pt idx="1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42B-4F47-82AD-BF7482ABA9C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42B-4F47-82AD-BF7482ABA9C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42B-4F47-82AD-BF7482ABA9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42B-4F47-82AD-BF7482ABA9C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42B-4F47-82AD-BF7482ABA9C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42B-4F47-82AD-BF7482ABA9C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E42B-4F47-82AD-BF7482ABA9CE}"/>
              </c:ext>
            </c:extLst>
          </c:dPt>
          <c:cat>
            <c:strRef>
              <c:f>'PLANILLA SEPT 2019'!$F$6:$F$12</c:f>
              <c:strCache>
                <c:ptCount val="7"/>
                <c:pt idx="0">
                  <c:v>REMUNERACIONES BRUTAS/SEGURO FALP Y OTROS</c:v>
                </c:pt>
                <c:pt idx="1">
                  <c:v>GASTOS EN CAPAC. SEGURO ESTUD., DOCENC, ARTES Y CULTURA</c:v>
                </c:pt>
                <c:pt idx="2">
                  <c:v>SERVICIOS BASICOS Y OTROS (CANON, GESPYME, DOMINIO,PLATAFORMAS, PAPINOTAS)</c:v>
                </c:pt>
                <c:pt idx="3">
                  <c:v>REPARACIONES Y MANTENCIONES PROYECTOS</c:v>
                </c:pt>
                <c:pt idx="4">
                  <c:v>SEGUROS EDIFICIOS, PUBLICIDAD,PATENTES Y OTROS</c:v>
                </c:pt>
                <c:pt idx="5">
                  <c:v>SERVICIO COMISION MERCADO FINANCIERO,JURIDICO Y OTROS</c:v>
                </c:pt>
                <c:pt idx="6">
                  <c:v>COMISIONES (Transbank)/BANCOS/IVA</c:v>
                </c:pt>
              </c:strCache>
            </c:strRef>
          </c:cat>
          <c:val>
            <c:numRef>
              <c:f>'PLANILLA SEPT 2019'!$G$6:$G$12</c:f>
              <c:numCache>
                <c:formatCode>0</c:formatCode>
                <c:ptCount val="7"/>
                <c:pt idx="0">
                  <c:v>74.995611626012547</c:v>
                </c:pt>
                <c:pt idx="1">
                  <c:v>3</c:v>
                </c:pt>
                <c:pt idx="2">
                  <c:v>3.7869368420893936</c:v>
                </c:pt>
                <c:pt idx="3">
                  <c:v>2.8141877274278273</c:v>
                </c:pt>
                <c:pt idx="4">
                  <c:v>0.65329357958145995</c:v>
                </c:pt>
                <c:pt idx="5">
                  <c:v>1.7588673296423922</c:v>
                </c:pt>
                <c:pt idx="6">
                  <c:v>13.135105635059151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42B-4F47-82AD-BF7482ABA9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6915593971820444"/>
          <c:y val="2.0365482379079067E-2"/>
          <c:w val="0.42823724846737093"/>
          <c:h val="0.94945031643115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>
                <a:solidFill>
                  <a:srgbClr val="424242"/>
                </a:solidFill>
                <a:latin typeface="Calibri"/>
                <a:cs typeface="Calibri"/>
              </a:rPr>
              <a:t>Consumos Básicos Diciembre 2019-Abril 2020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>
                <a:solidFill>
                  <a:srgbClr val="424242"/>
                </a:solidFill>
                <a:latin typeface="Calibri"/>
                <a:cs typeface="Calibri"/>
              </a:rPr>
              <a:t>Ahorro sin estudiantes</a:t>
            </a:r>
          </a:p>
        </c:rich>
      </c:tx>
      <c:layout>
        <c:manualLayout>
          <c:xMode val="edge"/>
          <c:yMode val="edge"/>
          <c:x val="0.27494456762749447"/>
          <c:y val="2.3633677991137372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3148558758314853E-2"/>
          <c:y val="9.8966026587887737E-2"/>
          <c:w val="0.89689578713968954"/>
          <c:h val="0.7415066469719350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'consumo básico'!$A$3</c:f>
              <c:strCache>
                <c:ptCount val="1"/>
                <c:pt idx="0">
                  <c:v>AGUAS DE ANTOFAGASTA S.A</c:v>
                </c:pt>
              </c:strCache>
            </c:strRef>
          </c:tx>
          <c:spPr>
            <a:solidFill>
              <a:srgbClr val="33CCCC"/>
            </a:solidFill>
            <a:ln w="25400">
              <a:noFill/>
            </a:ln>
          </c:spPr>
          <c:invertIfNegative val="0"/>
          <c:dPt>
            <c:idx val="4"/>
            <c:invertIfNegative val="0"/>
            <c:bubble3D val="0"/>
            <c:spPr>
              <a:solidFill>
                <a:srgbClr val="A0E0E0"/>
              </a:solidFill>
              <a:ln w="254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FC3A-4CCD-AEB9-5B371269A68B}"/>
              </c:ext>
            </c:extLst>
          </c:dPt>
          <c:cat>
            <c:strRef>
              <c:f>'consumo básico'!$B$2:$G$2</c:f>
              <c:strCache>
                <c:ptCount val="6"/>
                <c:pt idx="0">
                  <c:v>dic-19</c:v>
                </c:pt>
                <c:pt idx="1">
                  <c:v>ene-20</c:v>
                </c:pt>
                <c:pt idx="2">
                  <c:v>feb-20</c:v>
                </c:pt>
                <c:pt idx="3">
                  <c:v>mar-20</c:v>
                </c:pt>
                <c:pt idx="4">
                  <c:v>Promedio 4 meses</c:v>
                </c:pt>
                <c:pt idx="5">
                  <c:v>Estimado abril 2020</c:v>
                </c:pt>
              </c:strCache>
            </c:strRef>
          </c:cat>
          <c:val>
            <c:numRef>
              <c:f>'consumo básico'!$B$3:$G$3</c:f>
              <c:numCache>
                <c:formatCode>"$"#,##0</c:formatCode>
                <c:ptCount val="6"/>
                <c:pt idx="0">
                  <c:v>454176</c:v>
                </c:pt>
                <c:pt idx="1">
                  <c:v>268732</c:v>
                </c:pt>
                <c:pt idx="2">
                  <c:v>343498</c:v>
                </c:pt>
                <c:pt idx="3">
                  <c:v>413311</c:v>
                </c:pt>
                <c:pt idx="4">
                  <c:v>369929.25</c:v>
                </c:pt>
                <c:pt idx="5">
                  <c:v>300000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3A-4CCD-AEB9-5B371269A68B}"/>
            </c:ext>
          </c:extLst>
        </c:ser>
        <c:ser>
          <c:idx val="1"/>
          <c:order val="1"/>
          <c:tx>
            <c:strRef>
              <c:f>'consumo básico'!$A$4</c:f>
              <c:strCache>
                <c:ptCount val="1"/>
                <c:pt idx="0">
                  <c:v>COMPAÑIA GENERAL DE ELECTRICIDAD</c:v>
                </c:pt>
              </c:strCache>
            </c:strRef>
          </c:tx>
          <c:spPr>
            <a:solidFill>
              <a:srgbClr val="996666"/>
            </a:solidFill>
            <a:ln w="25400">
              <a:noFill/>
            </a:ln>
          </c:spPr>
          <c:invertIfNegative val="0"/>
          <c:cat>
            <c:strRef>
              <c:f>'consumo básico'!$B$2:$G$2</c:f>
              <c:strCache>
                <c:ptCount val="6"/>
                <c:pt idx="0">
                  <c:v>dic-19</c:v>
                </c:pt>
                <c:pt idx="1">
                  <c:v>ene-20</c:v>
                </c:pt>
                <c:pt idx="2">
                  <c:v>feb-20</c:v>
                </c:pt>
                <c:pt idx="3">
                  <c:v>mar-20</c:v>
                </c:pt>
                <c:pt idx="4">
                  <c:v>Promedio 4 meses</c:v>
                </c:pt>
                <c:pt idx="5">
                  <c:v>Estimado abril 2020</c:v>
                </c:pt>
              </c:strCache>
            </c:strRef>
          </c:cat>
          <c:val>
            <c:numRef>
              <c:f>'consumo básico'!$B$4:$G$4</c:f>
              <c:numCache>
                <c:formatCode>"$"#,##0</c:formatCode>
                <c:ptCount val="6"/>
                <c:pt idx="0">
                  <c:v>1437605</c:v>
                </c:pt>
                <c:pt idx="1">
                  <c:v>1681627</c:v>
                </c:pt>
                <c:pt idx="2">
                  <c:v>1357600</c:v>
                </c:pt>
                <c:pt idx="3">
                  <c:v>1342832</c:v>
                </c:pt>
                <c:pt idx="4">
                  <c:v>1454916</c:v>
                </c:pt>
                <c:pt idx="5">
                  <c:v>1000000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3A-4CCD-AEB9-5B371269A68B}"/>
            </c:ext>
          </c:extLst>
        </c:ser>
        <c:ser>
          <c:idx val="2"/>
          <c:order val="2"/>
          <c:tx>
            <c:strRef>
              <c:f>'consumo básico'!$A$5</c:f>
              <c:strCache>
                <c:ptCount val="1"/>
                <c:pt idx="0">
                  <c:v>TELEFONICA  CTC CHILE</c:v>
                </c:pt>
              </c:strCache>
            </c:strRef>
          </c:tx>
          <c:spPr>
            <a:solidFill>
              <a:srgbClr val="969696"/>
            </a:solidFill>
            <a:ln w="25400">
              <a:noFill/>
            </a:ln>
          </c:spPr>
          <c:invertIfNegative val="0"/>
          <c:cat>
            <c:strRef>
              <c:f>'consumo básico'!$B$2:$G$2</c:f>
              <c:strCache>
                <c:ptCount val="6"/>
                <c:pt idx="0">
                  <c:v>dic-19</c:v>
                </c:pt>
                <c:pt idx="1">
                  <c:v>ene-20</c:v>
                </c:pt>
                <c:pt idx="2">
                  <c:v>feb-20</c:v>
                </c:pt>
                <c:pt idx="3">
                  <c:v>mar-20</c:v>
                </c:pt>
                <c:pt idx="4">
                  <c:v>Promedio 4 meses</c:v>
                </c:pt>
                <c:pt idx="5">
                  <c:v>Estimado abril 2020</c:v>
                </c:pt>
              </c:strCache>
            </c:strRef>
          </c:cat>
          <c:val>
            <c:numRef>
              <c:f>'consumo básico'!$B$5:$G$5</c:f>
              <c:numCache>
                <c:formatCode>"$"#,##0</c:formatCode>
                <c:ptCount val="6"/>
                <c:pt idx="0">
                  <c:v>175950</c:v>
                </c:pt>
                <c:pt idx="1">
                  <c:v>170803</c:v>
                </c:pt>
                <c:pt idx="2">
                  <c:v>347932</c:v>
                </c:pt>
                <c:pt idx="3">
                  <c:v>185249</c:v>
                </c:pt>
                <c:pt idx="4">
                  <c:v>219983.5</c:v>
                </c:pt>
                <c:pt idx="5">
                  <c:v>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3A-4CCD-AEB9-5B371269A68B}"/>
            </c:ext>
          </c:extLst>
        </c:ser>
        <c:ser>
          <c:idx val="3"/>
          <c:order val="3"/>
          <c:tx>
            <c:strRef>
              <c:f>'consumo básico'!$A$6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999933"/>
            </a:solidFill>
            <a:ln w="25400">
              <a:noFill/>
            </a:ln>
          </c:spPr>
          <c:invertIfNegative val="0"/>
          <c:cat>
            <c:strRef>
              <c:f>'consumo básico'!$B$2:$G$2</c:f>
              <c:strCache>
                <c:ptCount val="6"/>
                <c:pt idx="0">
                  <c:v>dic-19</c:v>
                </c:pt>
                <c:pt idx="1">
                  <c:v>ene-20</c:v>
                </c:pt>
                <c:pt idx="2">
                  <c:v>feb-20</c:v>
                </c:pt>
                <c:pt idx="3">
                  <c:v>mar-20</c:v>
                </c:pt>
                <c:pt idx="4">
                  <c:v>Promedio 4 meses</c:v>
                </c:pt>
                <c:pt idx="5">
                  <c:v>Estimado abril 2020</c:v>
                </c:pt>
              </c:strCache>
            </c:strRef>
          </c:cat>
          <c:val>
            <c:numRef>
              <c:f>'consumo básico'!$B$6:$G$6</c:f>
              <c:numCache>
                <c:formatCode>"$"#,##0</c:formatCode>
                <c:ptCount val="6"/>
                <c:pt idx="0">
                  <c:v>694732</c:v>
                </c:pt>
                <c:pt idx="1">
                  <c:v>638685</c:v>
                </c:pt>
                <c:pt idx="2">
                  <c:v>639331</c:v>
                </c:pt>
                <c:pt idx="3">
                  <c:v>642064</c:v>
                </c:pt>
                <c:pt idx="4">
                  <c:v>653703</c:v>
                </c:pt>
                <c:pt idx="5">
                  <c:v>640000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3A-4CCD-AEB9-5B371269A68B}"/>
            </c:ext>
          </c:extLst>
        </c:ser>
        <c:ser>
          <c:idx val="4"/>
          <c:order val="4"/>
          <c:tx>
            <c:strRef>
              <c:f>'consumo básico'!$A$7</c:f>
              <c:strCache>
                <c:ptCount val="1"/>
                <c:pt idx="0">
                  <c:v>CANON CHILE S.A.</c:v>
                </c:pt>
              </c:strCache>
            </c:strRef>
          </c:tx>
          <c:spPr>
            <a:solidFill>
              <a:srgbClr val="0080C0"/>
            </a:solidFill>
            <a:ln w="25400">
              <a:noFill/>
            </a:ln>
          </c:spPr>
          <c:invertIfNegative val="0"/>
          <c:cat>
            <c:strRef>
              <c:f>'consumo básico'!$B$2:$G$2</c:f>
              <c:strCache>
                <c:ptCount val="6"/>
                <c:pt idx="0">
                  <c:v>dic-19</c:v>
                </c:pt>
                <c:pt idx="1">
                  <c:v>ene-20</c:v>
                </c:pt>
                <c:pt idx="2">
                  <c:v>feb-20</c:v>
                </c:pt>
                <c:pt idx="3">
                  <c:v>mar-20</c:v>
                </c:pt>
                <c:pt idx="4">
                  <c:v>Promedio 4 meses</c:v>
                </c:pt>
                <c:pt idx="5">
                  <c:v>Estimado abril 2020</c:v>
                </c:pt>
              </c:strCache>
            </c:strRef>
          </c:cat>
          <c:val>
            <c:numRef>
              <c:f>'consumo básico'!$B$7:$G$7</c:f>
              <c:numCache>
                <c:formatCode>"$"#,##0</c:formatCode>
                <c:ptCount val="6"/>
                <c:pt idx="0">
                  <c:v>850122</c:v>
                </c:pt>
                <c:pt idx="1">
                  <c:v>836816</c:v>
                </c:pt>
                <c:pt idx="2">
                  <c:v>809434</c:v>
                </c:pt>
                <c:pt idx="3">
                  <c:v>788712</c:v>
                </c:pt>
                <c:pt idx="4">
                  <c:v>821271</c:v>
                </c:pt>
                <c:pt idx="5">
                  <c:v>700000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3A-4CCD-AEB9-5B371269A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5348688"/>
        <c:axId val="1"/>
        <c:axId val="2"/>
      </c:bar3DChart>
      <c:catAx>
        <c:axId val="435348688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424242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&quot;$&quot;#,##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424242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35348688"/>
        <c:crosses val="autoZero"/>
        <c:crossBetween val="between"/>
      </c:valAx>
      <c:serAx>
        <c:axId val="2"/>
        <c:scaling>
          <c:orientation val="minMax"/>
        </c:scaling>
        <c:delete val="1"/>
        <c:axPos val="b"/>
        <c:majorTickMark val="out"/>
        <c:minorTickMark val="none"/>
        <c:tickLblPos val="nextTo"/>
        <c:crossAx val="1"/>
        <c:crossesAt val="0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165812603353686"/>
          <c:y val="0.73020403419474722"/>
          <c:w val="0.18341873966463138"/>
          <c:h val="0.26979596580525284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424242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12700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208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283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125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56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875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063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322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547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207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4476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68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20E8F-2C98-4F5E-A031-A60C78BA8134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3A7AB-74EE-47AD-B9AC-732923E9A3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870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Imagen 3" descr="MEM PR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39520"/>
            <a:ext cx="9144000" cy="1618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Imagen 5" descr="cabeza pr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24" y="-35351"/>
            <a:ext cx="8204352" cy="741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492838" y="1546168"/>
            <a:ext cx="6649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 smtClean="0"/>
              <a:t>ECONOMICO CONTINGENCIA CORONAVIRUS</a:t>
            </a:r>
          </a:p>
          <a:p>
            <a:pPr algn="ctr"/>
            <a:endParaRPr lang="es-CL" sz="3200" b="1" dirty="0"/>
          </a:p>
        </p:txBody>
      </p:sp>
      <p:sp>
        <p:nvSpPr>
          <p:cNvPr id="7" name="Rectángulo 6"/>
          <p:cNvSpPr/>
          <p:nvPr/>
        </p:nvSpPr>
        <p:spPr>
          <a:xfrm>
            <a:off x="5378319" y="4965050"/>
            <a:ext cx="22733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000" b="1" dirty="0" smtClean="0">
                <a:solidFill>
                  <a:srgbClr val="002060"/>
                </a:solidFill>
              </a:rPr>
              <a:t>28 </a:t>
            </a:r>
            <a:r>
              <a:rPr lang="es-CL" sz="2000" b="1" dirty="0">
                <a:solidFill>
                  <a:srgbClr val="002060"/>
                </a:solidFill>
              </a:rPr>
              <a:t>de abril del 2020</a:t>
            </a:r>
            <a:endParaRPr lang="en-US" sz="2000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180280" y="2705586"/>
            <a:ext cx="50084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Bahnschrift Condensed" panose="020B0502040204020203" pitchFamily="34" charset="0"/>
              </a:rPr>
              <a:t>La Administración de la Sociedad Educativa Leonardo Da Vinci </a:t>
            </a:r>
            <a:r>
              <a:rPr lang="es-ES" sz="1400" dirty="0" smtClean="0">
                <a:latin typeface="Bahnschrift Condensed" panose="020B0502040204020203" pitchFamily="34" charset="0"/>
              </a:rPr>
              <a:t>S.A, reconoce y agradece </a:t>
            </a:r>
            <a:r>
              <a:rPr lang="es-ES" sz="1400" dirty="0">
                <a:latin typeface="Bahnschrift Condensed" panose="020B0502040204020203" pitchFamily="34" charset="0"/>
              </a:rPr>
              <a:t>el valioso aporte de nuestros docentes, </a:t>
            </a:r>
            <a:r>
              <a:rPr lang="es-ES" sz="1400" dirty="0" smtClean="0">
                <a:latin typeface="Bahnschrift Condensed" panose="020B0502040204020203" pitchFamily="34" charset="0"/>
              </a:rPr>
              <a:t>educadoras</a:t>
            </a:r>
            <a:r>
              <a:rPr lang="es-ES" sz="1400" dirty="0">
                <a:latin typeface="Bahnschrift Condensed" panose="020B0502040204020203" pitchFamily="34" charset="0"/>
              </a:rPr>
              <a:t>, formadores, profesionales, </a:t>
            </a:r>
            <a:r>
              <a:rPr lang="es-ES" sz="1400" dirty="0" smtClean="0">
                <a:latin typeface="Bahnschrift Condensed" panose="020B0502040204020203" pitchFamily="34" charset="0"/>
              </a:rPr>
              <a:t>técnicos, personal de mantención y servicio, como también a los estudiantes, padres y apoderados, y al equipo Da Vinci en Red, que han entregado lo mejor de cada uno y han sabido adaptarse a este gran cambio producto de la amenaza de contagios por el Covid-19, que afecta a nivel mundial</a:t>
            </a:r>
            <a:r>
              <a:rPr lang="es-ES" sz="1400" dirty="0" smtClean="0">
                <a:latin typeface="Bahnschrift Condensed" panose="020B0502040204020203" pitchFamily="34" charset="0"/>
              </a:rPr>
              <a:t>.</a:t>
            </a:r>
          </a:p>
          <a:p>
            <a:pPr algn="just"/>
            <a:endParaRPr lang="es-ES" sz="1400" dirty="0" smtClean="0">
              <a:latin typeface="Bahnschrift Condensed" panose="020B0502040204020203" pitchFamily="34" charset="0"/>
            </a:endParaRPr>
          </a:p>
          <a:p>
            <a:pPr algn="just"/>
            <a:r>
              <a:rPr lang="es-ES" sz="1400" dirty="0" smtClean="0">
                <a:latin typeface="Bahnschrift Condensed" panose="020B0502040204020203" pitchFamily="34" charset="0"/>
              </a:rPr>
              <a:t>A continuación se presenta un </a:t>
            </a:r>
            <a:r>
              <a:rPr lang="es-ES" sz="1400" dirty="0" smtClean="0">
                <a:latin typeface="Bahnschrift Condensed" panose="020B0502040204020203" pitchFamily="34" charset="0"/>
              </a:rPr>
              <a:t>breve análisis </a:t>
            </a:r>
            <a:r>
              <a:rPr lang="es-ES" sz="1400" dirty="0" smtClean="0">
                <a:latin typeface="Bahnschrift Condensed" panose="020B0502040204020203" pitchFamily="34" charset="0"/>
              </a:rPr>
              <a:t>de los gastos operacionales, el % de los consumos básicos y el ahorro mensual por estudiante.</a:t>
            </a:r>
            <a:endParaRPr lang="en-US" sz="1400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1221971" y="5177789"/>
            <a:ext cx="68164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latin typeface="Bahnschrift Condensed" panose="020B0502040204020203" pitchFamily="34" charset="0"/>
              </a:rPr>
              <a:t>Es muy importante destacar que respecto a nuestra estructura de Costos y Gastos como colegio, el </a:t>
            </a:r>
            <a:r>
              <a:rPr lang="es-ES" sz="1400" dirty="0" smtClean="0">
                <a:latin typeface="Bahnschrift Condensed" panose="020B0502040204020203" pitchFamily="34" charset="0"/>
              </a:rPr>
              <a:t>75% </a:t>
            </a:r>
            <a:r>
              <a:rPr lang="es-ES" sz="1400" dirty="0" smtClean="0">
                <a:latin typeface="Bahnschrift Condensed" panose="020B0502040204020203" pitchFamily="34" charset="0"/>
              </a:rPr>
              <a:t>de los ingresos corresponden a remuneraciones.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latin typeface="Bahnschrift Condensed" panose="020B0502040204020203" pitchFamily="34" charset="0"/>
              </a:rPr>
              <a:t>Otro aspecto importante es que la Sociedad Educativa considera a 47 estudiantes becados.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latin typeface="Bahnschrift Condensed" panose="020B0502040204020203" pitchFamily="34" charset="0"/>
              </a:rPr>
              <a:t>Finalmente, considerar que este año, la Soc. educativa realizó un importante descuento a </a:t>
            </a:r>
            <a:r>
              <a:rPr lang="es-ES" sz="1400" dirty="0" smtClean="0">
                <a:latin typeface="Bahnschrift Condensed" panose="020B0502040204020203" pitchFamily="34" charset="0"/>
              </a:rPr>
              <a:t>los apoderados </a:t>
            </a:r>
            <a:r>
              <a:rPr lang="es-ES" sz="1400" dirty="0" smtClean="0">
                <a:latin typeface="Bahnschrift Condensed" panose="020B0502040204020203" pitchFamily="34" charset="0"/>
              </a:rPr>
              <a:t>que hicieron su pago al contado.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1853738" y="334134"/>
            <a:ext cx="574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ESTRUCTURA DE COSTOS Y GASTOS SELDV (Ley de Pareto)</a:t>
            </a:r>
            <a:endParaRPr lang="en-US" dirty="0"/>
          </a:p>
        </p:txBody>
      </p:sp>
      <p:grpSp>
        <p:nvGrpSpPr>
          <p:cNvPr id="20" name="Grupo 19"/>
          <p:cNvGrpSpPr/>
          <p:nvPr/>
        </p:nvGrpSpPr>
        <p:grpSpPr>
          <a:xfrm>
            <a:off x="2123003" y="1325057"/>
            <a:ext cx="3521339" cy="3429823"/>
            <a:chOff x="236014" y="1150490"/>
            <a:chExt cx="3521339" cy="3429823"/>
          </a:xfrm>
        </p:grpSpPr>
        <p:sp>
          <p:nvSpPr>
            <p:cNvPr id="14" name="Rectángulo 13"/>
            <p:cNvSpPr/>
            <p:nvPr/>
          </p:nvSpPr>
          <p:spPr>
            <a:xfrm>
              <a:off x="2385753" y="2227811"/>
              <a:ext cx="1371600" cy="20033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dirty="0" smtClean="0">
                  <a:solidFill>
                    <a:schemeClr val="bg1"/>
                  </a:solidFill>
                </a:rPr>
                <a:t>75%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2385753" y="1281200"/>
              <a:ext cx="1338349" cy="4904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dirty="0" smtClean="0">
                  <a:solidFill>
                    <a:schemeClr val="accent1"/>
                  </a:solidFill>
                </a:rPr>
                <a:t>25%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6" name="Abrir llave 15"/>
            <p:cNvSpPr/>
            <p:nvPr/>
          </p:nvSpPr>
          <p:spPr>
            <a:xfrm>
              <a:off x="1737360" y="2144684"/>
              <a:ext cx="581891" cy="2435629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Abrir llave 16"/>
            <p:cNvSpPr/>
            <p:nvPr/>
          </p:nvSpPr>
          <p:spPr>
            <a:xfrm>
              <a:off x="1868890" y="1150490"/>
              <a:ext cx="318829" cy="751869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864868" y="1384241"/>
              <a:ext cx="6135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sz="1200" dirty="0" smtClean="0"/>
                <a:t>OTROS</a:t>
              </a:r>
              <a:endParaRPr lang="en-US" sz="1200" dirty="0"/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236014" y="2920722"/>
              <a:ext cx="181011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sz="1100" dirty="0" smtClean="0"/>
                <a:t>REMUNERACIONES  BRUTAS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847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319949"/>
              </p:ext>
            </p:extLst>
          </p:nvPr>
        </p:nvGraphicFramePr>
        <p:xfrm>
          <a:off x="1130530" y="980902"/>
          <a:ext cx="7729365" cy="4602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853738" y="334134"/>
            <a:ext cx="574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ESTRUCTURA DE COSTOS Y GASTOS EN PORCENTAJE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588" y="5142335"/>
            <a:ext cx="3990109" cy="141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98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07" y="1484572"/>
            <a:ext cx="8554364" cy="327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9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6005196"/>
              </p:ext>
            </p:extLst>
          </p:nvPr>
        </p:nvGraphicFramePr>
        <p:xfrm>
          <a:off x="640081" y="846821"/>
          <a:ext cx="7539644" cy="5153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128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14293</TotalTime>
  <Words>216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Bahnschrift Condensed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Marcelo Pino</dc:creator>
  <cp:lastModifiedBy>Usuario de Windows</cp:lastModifiedBy>
  <cp:revision>220</cp:revision>
  <dcterms:created xsi:type="dcterms:W3CDTF">2018-07-24T11:43:27Z</dcterms:created>
  <dcterms:modified xsi:type="dcterms:W3CDTF">2020-04-30T01:21:14Z</dcterms:modified>
</cp:coreProperties>
</file>