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47" r:id="rId2"/>
    <p:sldId id="453" r:id="rId3"/>
    <p:sldId id="444" r:id="rId4"/>
    <p:sldId id="439" r:id="rId5"/>
    <p:sldId id="445" r:id="rId6"/>
    <p:sldId id="454" r:id="rId7"/>
    <p:sldId id="446" r:id="rId8"/>
    <p:sldId id="455" r:id="rId9"/>
    <p:sldId id="456" r:id="rId10"/>
    <p:sldId id="451" r:id="rId11"/>
    <p:sldId id="448" r:id="rId12"/>
    <p:sldId id="457" r:id="rId13"/>
    <p:sldId id="458" r:id="rId14"/>
    <p:sldId id="460" r:id="rId15"/>
    <p:sldId id="461" r:id="rId16"/>
    <p:sldId id="447" r:id="rId17"/>
  </p:sldIdLst>
  <p:sldSz cx="12192000" cy="6858000"/>
  <p:notesSz cx="6858000" cy="9144000"/>
  <p:defaultTextStyle>
    <a:defPPr>
      <a:defRPr lang="es-C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48"/>
    <p:restoredTop sz="94907"/>
  </p:normalViewPr>
  <p:slideViewPr>
    <p:cSldViewPr snapToGrid="0" snapToObjects="1">
      <p:cViewPr varScale="1">
        <p:scale>
          <a:sx n="64" d="100"/>
          <a:sy n="64" d="100"/>
        </p:scale>
        <p:origin x="270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3E4139D4-5281-46F6-8DD0-4A384EE220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9A6E7F-2025-4B42-98F5-6D66139E3B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1B8764D-A332-4572-9729-2380D27DBC2B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4" name="Marcador de imagen de diapositiva 3">
            <a:extLst>
              <a:ext uri="{FF2B5EF4-FFF2-40B4-BE49-F238E27FC236}">
                <a16:creationId xmlns:a16="http://schemas.microsoft.com/office/drawing/2014/main" id="{06F3E452-58B1-42BC-A89C-0E6945BB6B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CL" noProof="0"/>
          </a:p>
        </p:txBody>
      </p:sp>
      <p:sp>
        <p:nvSpPr>
          <p:cNvPr id="5" name="Marcador de notas 4">
            <a:extLst>
              <a:ext uri="{FF2B5EF4-FFF2-40B4-BE49-F238E27FC236}">
                <a16:creationId xmlns:a16="http://schemas.microsoft.com/office/drawing/2014/main" id="{AC52B5C3-9D16-43D8-892F-5451C87F3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noProof="0"/>
              <a:t>Editar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CL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B23B94-70D0-4D9F-8606-FCCB6404E6C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DE2A169-0644-422E-837B-1A6E7CDF5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46762A-83B7-41F8-8177-B93CCBE5095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Marcador de imagen de diapositiva 1">
            <a:extLst>
              <a:ext uri="{FF2B5EF4-FFF2-40B4-BE49-F238E27FC236}">
                <a16:creationId xmlns:a16="http://schemas.microsoft.com/office/drawing/2014/main" id="{C1177787-878E-4239-A119-5A1F012457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Marcador de notas 2">
            <a:extLst>
              <a:ext uri="{FF2B5EF4-FFF2-40B4-BE49-F238E27FC236}">
                <a16:creationId xmlns:a16="http://schemas.microsoft.com/office/drawing/2014/main" id="{3DC2D333-0FD9-42C9-B12A-DA5A071F82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CL" altLang="es-CL"/>
          </a:p>
        </p:txBody>
      </p:sp>
      <p:sp>
        <p:nvSpPr>
          <p:cNvPr id="13316" name="Marcador de número de diapositiva 3">
            <a:extLst>
              <a:ext uri="{FF2B5EF4-FFF2-40B4-BE49-F238E27FC236}">
                <a16:creationId xmlns:a16="http://schemas.microsoft.com/office/drawing/2014/main" id="{F3992D89-C587-4B97-A2F6-DF5BE704BF8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07CDF45-9CEF-4F45-B5F6-2D53E2BDB071}" type="slidenum">
              <a:rPr lang="es-CL" altLang="es-CL" smtClean="0"/>
              <a:pPr/>
              <a:t>7</a:t>
            </a:fld>
            <a:endParaRPr lang="es-CL" altLang="es-C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6">
            <a:extLst>
              <a:ext uri="{FF2B5EF4-FFF2-40B4-BE49-F238E27FC236}">
                <a16:creationId xmlns:a16="http://schemas.microsoft.com/office/drawing/2014/main" id="{F5A6DDDB-03A4-489F-BAE6-1643EE4E61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121856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D820DD78-AF00-4D91-AC66-6EAC2B91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A42F6-9870-4190-8179-2ADC04902F3C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BA0EA741-C5A2-422D-9D3B-D564C4A8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A2249015-C51E-413D-AE1B-4C7DA38D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6A7A1E-5A0A-4F2F-9019-91C48240842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92886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3FAB971-8574-4DF7-BC0E-BECB052C2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05767-0D60-47F9-90BF-31E9DEB4F451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10E80D-3567-401B-AB14-04F173F7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5D5EB6-4ECE-4390-95F6-157D208E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DD8D9-761C-4900-A757-91FBAFD8F801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646503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454803-CB4C-43FB-8ED3-5810E8C0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68FEA-B832-4B75-8019-C84B72493218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99709A-2489-4BB9-9E9B-3DD517BC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6091FE-9FD7-446C-B697-75CDC9CC7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A24CB-4577-4B36-B10D-D2B962716CAC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8525244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D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6737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2">
            <a:extLst>
              <a:ext uri="{FF2B5EF4-FFF2-40B4-BE49-F238E27FC236}">
                <a16:creationId xmlns:a16="http://schemas.microsoft.com/office/drawing/2014/main" id="{1A94793B-07C2-46BD-A3CF-DFA8384731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4797425"/>
            <a:ext cx="12188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651B4C68-F873-48AD-AFCF-6AF997199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D033B-4ECC-4CFC-AC88-560F2E530966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4E909286-E1C0-441C-87C4-0DAEF1402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80432F6B-8F05-4B37-9B23-3B0769FAB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2EC39-7148-46C0-B75B-AF184EA5C833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29498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E27259-BD91-4076-8B65-BEA6B2C0C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972CF-05F4-434E-813F-C8967356E31F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90FB3B-8EF9-4F01-A1E3-1D1E084B0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20741F-698B-4A1F-B774-23BA95CA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B6D5EA-57EF-4C7C-823F-88ACC0FE5A89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26815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EEDD0496-C7E6-4AF7-8AE6-ABED715F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BCE4-B380-4627-85AE-D8D30BB7ACD1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0CF39AF-2F98-4847-AF3C-9DC284F7C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1876742F-91DD-4F63-8C73-E8FABD625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039FE-DF4E-45FC-B7F8-08681198090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688026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3">
            <a:extLst>
              <a:ext uri="{FF2B5EF4-FFF2-40B4-BE49-F238E27FC236}">
                <a16:creationId xmlns:a16="http://schemas.microsoft.com/office/drawing/2014/main" id="{F8991FCF-D010-4293-A2CD-9AC72E3F6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4D0A2-2834-4C31-A57E-856072743F76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8" name="Marcador de pie de página 4">
            <a:extLst>
              <a:ext uri="{FF2B5EF4-FFF2-40B4-BE49-F238E27FC236}">
                <a16:creationId xmlns:a16="http://schemas.microsoft.com/office/drawing/2014/main" id="{02CB3520-E01B-4D74-9CFA-7F6270C53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9" name="Marcador de número de diapositiva 5">
            <a:extLst>
              <a:ext uri="{FF2B5EF4-FFF2-40B4-BE49-F238E27FC236}">
                <a16:creationId xmlns:a16="http://schemas.microsoft.com/office/drawing/2014/main" id="{32FA303A-54A6-47E3-9F40-53757B9F8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2C36D-EEA6-40E4-AEF1-094C6D3AF63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283479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3">
            <a:extLst>
              <a:ext uri="{FF2B5EF4-FFF2-40B4-BE49-F238E27FC236}">
                <a16:creationId xmlns:a16="http://schemas.microsoft.com/office/drawing/2014/main" id="{3395AB35-5F13-49C6-941E-82EEB9B61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77C240-F0F3-43D2-8707-7766ABC811F9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4" name="Marcador de pie de página 4">
            <a:extLst>
              <a:ext uri="{FF2B5EF4-FFF2-40B4-BE49-F238E27FC236}">
                <a16:creationId xmlns:a16="http://schemas.microsoft.com/office/drawing/2014/main" id="{313C2A7F-4264-4ABF-82F4-6652C10C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5" name="Marcador de número de diapositiva 5">
            <a:extLst>
              <a:ext uri="{FF2B5EF4-FFF2-40B4-BE49-F238E27FC236}">
                <a16:creationId xmlns:a16="http://schemas.microsoft.com/office/drawing/2014/main" id="{FC99121B-BCC1-497E-9B2E-8359D142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11CEE-F738-481B-BC1F-8F0A29F4996D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38832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3">
            <a:extLst>
              <a:ext uri="{FF2B5EF4-FFF2-40B4-BE49-F238E27FC236}">
                <a16:creationId xmlns:a16="http://schemas.microsoft.com/office/drawing/2014/main" id="{FC2142E5-2737-4D72-9E74-DDB26F3CA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711F-2190-45A9-B0E1-4A2CC23D7C12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3" name="Marcador de pie de página 4">
            <a:extLst>
              <a:ext uri="{FF2B5EF4-FFF2-40B4-BE49-F238E27FC236}">
                <a16:creationId xmlns:a16="http://schemas.microsoft.com/office/drawing/2014/main" id="{5397CA5D-7A17-432D-9B4C-26BEB4AFA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4" name="Marcador de número de diapositiva 5">
            <a:extLst>
              <a:ext uri="{FF2B5EF4-FFF2-40B4-BE49-F238E27FC236}">
                <a16:creationId xmlns:a16="http://schemas.microsoft.com/office/drawing/2014/main" id="{12E87534-580A-41F2-87ED-FA4231CAB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2EF7A-2792-4D25-BB67-AA8A2A90867F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3542413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42500A02-05AF-41FD-8838-158DD4AF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984E2-456F-4E50-BE16-CC4ADBB6C73C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D7B930D2-DEDD-4610-BE65-868BD93FF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6C8BDA35-022D-431D-BBF2-BD696A87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43CF15-5B8C-4FE6-A966-CC05FC3EA0B4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408927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L" noProof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CA6A00D4-4597-48E5-84A1-94BC25FAA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A934-B5EC-4800-98E0-A344252E46F6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6" name="Marcador de pie de página 4">
            <a:extLst>
              <a:ext uri="{FF2B5EF4-FFF2-40B4-BE49-F238E27FC236}">
                <a16:creationId xmlns:a16="http://schemas.microsoft.com/office/drawing/2014/main" id="{734AA646-6498-48EC-BB61-210692E3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7" name="Marcador de número de diapositiva 5">
            <a:extLst>
              <a:ext uri="{FF2B5EF4-FFF2-40B4-BE49-F238E27FC236}">
                <a16:creationId xmlns:a16="http://schemas.microsoft.com/office/drawing/2014/main" id="{9B47970D-AB37-40EB-A322-FFA9F26A9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89BD-8856-4057-954E-78F13A76C940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2180377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arcador de título 1">
            <a:extLst>
              <a:ext uri="{FF2B5EF4-FFF2-40B4-BE49-F238E27FC236}">
                <a16:creationId xmlns:a16="http://schemas.microsoft.com/office/drawing/2014/main" id="{90C08700-DC35-474D-8E7D-76087D1CD1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el estilo de título del patrón</a:t>
            </a:r>
            <a:endParaRPr lang="es-CL" altLang="es-CL"/>
          </a:p>
        </p:txBody>
      </p:sp>
      <p:sp>
        <p:nvSpPr>
          <p:cNvPr id="1027" name="Marcador de texto 2">
            <a:extLst>
              <a:ext uri="{FF2B5EF4-FFF2-40B4-BE49-F238E27FC236}">
                <a16:creationId xmlns:a16="http://schemas.microsoft.com/office/drawing/2014/main" id="{FAD35987-3A26-4C0D-A7FB-8F975C5DB7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CL"/>
              <a:t>Haga clic para modificar los estilos de texto del patrón</a:t>
            </a:r>
          </a:p>
          <a:p>
            <a:pPr lvl="1"/>
            <a:r>
              <a:rPr lang="es-ES" altLang="es-CL"/>
              <a:t>Segundo nivel</a:t>
            </a:r>
          </a:p>
          <a:p>
            <a:pPr lvl="2"/>
            <a:r>
              <a:rPr lang="es-ES" altLang="es-CL"/>
              <a:t>Tercer nivel</a:t>
            </a:r>
          </a:p>
          <a:p>
            <a:pPr lvl="3"/>
            <a:r>
              <a:rPr lang="es-ES" altLang="es-CL"/>
              <a:t>Cuarto nivel</a:t>
            </a:r>
          </a:p>
          <a:p>
            <a:pPr lvl="4"/>
            <a:r>
              <a:rPr lang="es-ES" altLang="es-CL"/>
              <a:t>Quinto nivel</a:t>
            </a:r>
            <a:endParaRPr lang="es-CL" alt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462B5C-C68B-4C84-98F1-876578B74A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B9C0640-0EDD-46DD-A0BD-101C5CF94E08}" type="datetimeFigureOut">
              <a:rPr lang="es-CL"/>
              <a:pPr>
                <a:defRPr/>
              </a:pPr>
              <a:t>30-03-2020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BB15FD-7D5F-4463-A96D-4BCAC60307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E0CBBE-9B7E-48F8-B674-74226EDDB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D52E3D63-0C83-4CDC-9925-4A8E888AAB26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8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mailto:avalero@cldv.cl" TargetMode="External"/><Relationship Id="rId5" Type="http://schemas.openxmlformats.org/officeDocument/2006/relationships/hyperlink" Target="mailto:bsantander@cldv.cl" TargetMode="External"/><Relationship Id="rId4" Type="http://schemas.openxmlformats.org/officeDocument/2006/relationships/hyperlink" Target="mailto:purrutia@cldv.c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>
            <a:extLst>
              <a:ext uri="{FF2B5EF4-FFF2-40B4-BE49-F238E27FC236}">
                <a16:creationId xmlns:a16="http://schemas.microsoft.com/office/drawing/2014/main" id="{B7CF6141-8F64-44B4-9594-36E8E7DED51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322388" y="207963"/>
            <a:ext cx="8626475" cy="2609850"/>
          </a:xfrm>
        </p:spPr>
        <p:txBody>
          <a:bodyPr/>
          <a:lstStyle/>
          <a:p>
            <a:pPr>
              <a:lnSpc>
                <a:spcPct val="100000"/>
              </a:lnSpc>
            </a:pP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br>
              <a:rPr lang="es-CL" altLang="es-CL" sz="8000" dirty="0"/>
            </a:br>
            <a:r>
              <a:rPr lang="es-CL" altLang="es-CL" sz="7200" dirty="0"/>
              <a:t>Ciencias Naturales</a:t>
            </a:r>
            <a:br>
              <a:rPr lang="es-CL" altLang="es-CL" sz="7200" dirty="0"/>
            </a:br>
            <a:r>
              <a:rPr lang="es-CL" altLang="es-CL" sz="5400" dirty="0"/>
              <a:t>2º Básicos</a:t>
            </a:r>
            <a:br>
              <a:rPr lang="es-CL" altLang="es-CL" sz="5400" dirty="0"/>
            </a:br>
            <a:r>
              <a:rPr lang="es-CL" altLang="es-CL" sz="4400" b="1" dirty="0"/>
              <a:t>PPT </a:t>
            </a:r>
            <a:r>
              <a:rPr lang="es-CL" altLang="es-CL" sz="4400" b="1" dirty="0" err="1"/>
              <a:t>N°</a:t>
            </a:r>
            <a:r>
              <a:rPr lang="es-CL" altLang="es-CL" sz="4400" b="1" dirty="0"/>
              <a:t> 2</a:t>
            </a:r>
          </a:p>
        </p:txBody>
      </p:sp>
      <p:sp>
        <p:nvSpPr>
          <p:cNvPr id="6147" name="Rectángulo 1">
            <a:extLst>
              <a:ext uri="{FF2B5EF4-FFF2-40B4-BE49-F238E27FC236}">
                <a16:creationId xmlns:a16="http://schemas.microsoft.com/office/drawing/2014/main" id="{F187501B-8370-4B48-987A-4521CF00D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275" y="3098800"/>
            <a:ext cx="60960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s-CL" altLang="es-CL" b="1" dirty="0">
                <a:latin typeface="Calibri" panose="020F0502020204030204" pitchFamily="34" charset="0"/>
              </a:rPr>
              <a:t>Profesoras:</a:t>
            </a:r>
            <a:br>
              <a:rPr lang="es-CL" altLang="es-CL" dirty="0">
                <a:latin typeface="Calibri" panose="020F0502020204030204" pitchFamily="34" charset="0"/>
              </a:rPr>
            </a:br>
            <a:r>
              <a:rPr lang="es-CL" altLang="es-CL" dirty="0">
                <a:latin typeface="Calibri" panose="020F0502020204030204" pitchFamily="34" charset="0"/>
              </a:rPr>
              <a:t>Paulina Urrutia    2ºA</a:t>
            </a:r>
            <a:br>
              <a:rPr lang="es-CL" altLang="es-CL" dirty="0">
                <a:latin typeface="Calibri" panose="020F0502020204030204" pitchFamily="34" charset="0"/>
              </a:rPr>
            </a:br>
            <a:r>
              <a:rPr lang="es-CL" altLang="es-CL" dirty="0">
                <a:latin typeface="Calibri" panose="020F0502020204030204" pitchFamily="34" charset="0"/>
              </a:rPr>
              <a:t>Bárbara Santander 2ºB</a:t>
            </a:r>
            <a:br>
              <a:rPr lang="es-CL" altLang="es-CL" dirty="0">
                <a:latin typeface="Calibri" panose="020F0502020204030204" pitchFamily="34" charset="0"/>
              </a:rPr>
            </a:br>
            <a:r>
              <a:rPr lang="es-CL" altLang="es-CL" dirty="0">
                <a:latin typeface="Calibri" panose="020F0502020204030204" pitchFamily="34" charset="0"/>
              </a:rPr>
              <a:t>Alejandra Valero    2ºC</a:t>
            </a:r>
          </a:p>
        </p:txBody>
      </p:sp>
      <p:pic>
        <p:nvPicPr>
          <p:cNvPr id="6148" name="Audio 4">
            <a:hlinkClick r:id="" action="ppaction://media"/>
            <a:extLst>
              <a:ext uri="{FF2B5EF4-FFF2-40B4-BE49-F238E27FC236}">
                <a16:creationId xmlns:a16="http://schemas.microsoft.com/office/drawing/2014/main" id="{5DB950F8-08FC-48D4-80D6-52C753817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Audio 20">
            <a:hlinkClick r:id="" action="ppaction://media"/>
            <a:extLst>
              <a:ext uri="{FF2B5EF4-FFF2-40B4-BE49-F238E27FC236}">
                <a16:creationId xmlns:a16="http://schemas.microsoft.com/office/drawing/2014/main" id="{6E549F5B-58B4-4303-8342-3A3D8A2F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6FFEBCD-03C8-4D6F-B054-703CFD8735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526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contenido 2">
            <a:extLst>
              <a:ext uri="{FF2B5EF4-FFF2-40B4-BE49-F238E27FC236}">
                <a16:creationId xmlns:a16="http://schemas.microsoft.com/office/drawing/2014/main" id="{AB7B99E4-2FDB-4BFA-B223-22468F3608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238250"/>
            <a:ext cx="10515600" cy="4938713"/>
          </a:xfrm>
        </p:spPr>
        <p:txBody>
          <a:bodyPr/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s-CL" altLang="es-CL" sz="4400" b="1" i="1" dirty="0"/>
              <a:t>“ Niños</a:t>
            </a:r>
            <a:r>
              <a:rPr lang="es-CL" altLang="es-CL" sz="4000" b="1" i="1" dirty="0"/>
              <a:t> nos queda poquito”, continuemos con nuestro libro</a:t>
            </a:r>
            <a:r>
              <a:rPr lang="es-CL" altLang="es-CL" sz="4400" i="1" dirty="0"/>
              <a:t>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s-CL" altLang="es-CL" sz="4400" i="1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s-CL" altLang="es-CL" sz="4400" i="1" dirty="0"/>
              <a:t> 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s-CL" altLang="es-CL" sz="4400" i="1" dirty="0"/>
              <a:t> </a:t>
            </a:r>
          </a:p>
        </p:txBody>
      </p:sp>
      <p:pic>
        <p:nvPicPr>
          <p:cNvPr id="16387" name="Audio 5">
            <a:hlinkClick r:id="" action="ppaction://media"/>
            <a:extLst>
              <a:ext uri="{FF2B5EF4-FFF2-40B4-BE49-F238E27FC236}">
                <a16:creationId xmlns:a16="http://schemas.microsoft.com/office/drawing/2014/main" id="{16066513-53E8-4A7D-9356-30B156A6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Imagen 3">
            <a:extLst>
              <a:ext uri="{FF2B5EF4-FFF2-40B4-BE49-F238E27FC236}">
                <a16:creationId xmlns:a16="http://schemas.microsoft.com/office/drawing/2014/main" id="{6A45AA29-83D7-4AF8-B6C3-6661AA2E4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8" t="4762" r="7153" b="6343"/>
          <a:stretch>
            <a:fillRect/>
          </a:stretch>
        </p:blipFill>
        <p:spPr bwMode="auto">
          <a:xfrm>
            <a:off x="3713163" y="2687638"/>
            <a:ext cx="39639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Audio 8">
            <a:hlinkClick r:id="" action="ppaction://media"/>
            <a:extLst>
              <a:ext uri="{FF2B5EF4-FFF2-40B4-BE49-F238E27FC236}">
                <a16:creationId xmlns:a16="http://schemas.microsoft.com/office/drawing/2014/main" id="{25501397-7A60-4A6D-A25D-636449AD7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119F9B0-4178-418D-8B29-73FA593202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Marcador de contenido 2">
            <a:extLst>
              <a:ext uri="{FF2B5EF4-FFF2-40B4-BE49-F238E27FC236}">
                <a16:creationId xmlns:a16="http://schemas.microsoft.com/office/drawing/2014/main" id="{C3B3DD02-C5BC-45B9-B670-B54328AA2D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0225" y="428625"/>
            <a:ext cx="5349875" cy="5202238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A continuación trabajaremos el siguiente contenido</a:t>
            </a:r>
            <a:r>
              <a:rPr lang="es-ES" altLang="es-CL" sz="2000" b="1" i="1" dirty="0"/>
              <a:t>: “Nuestros músculos</a:t>
            </a:r>
            <a:r>
              <a:rPr lang="es-ES" altLang="es-CL" sz="2000" dirty="0"/>
              <a:t>”, para ello es necesario que puedas realizar la actividad “Exploro”: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Paso 1: Flecta tus rodillas y toca la parte delantera de tus muslos.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Paso 2: Ahora estiras tus piernas y toca nuevamente la parte delantera de tus muslos.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Luego responde las preguntas sugeridas en tu texto.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¿En qué caso sentiste que los músculos de tus muslos estaban más duro?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¿Cuándo sentiste que los músculos de tus muslos estaban más blandos</a:t>
            </a:r>
            <a:r>
              <a:rPr lang="es-ES" altLang="es-CL" sz="2400" dirty="0"/>
              <a:t>?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(Cada pregunta tiene un puntaje de 1 </a:t>
            </a:r>
            <a:r>
              <a:rPr lang="es-ES" altLang="es-CL" sz="2000" dirty="0" err="1"/>
              <a:t>Pto</a:t>
            </a:r>
            <a:r>
              <a:rPr lang="es-ES" altLang="es-CL" sz="2000" dirty="0"/>
              <a:t>)</a:t>
            </a:r>
            <a:endParaRPr lang="en-US" altLang="es-CL" sz="2000" dirty="0"/>
          </a:p>
        </p:txBody>
      </p:sp>
      <p:sp>
        <p:nvSpPr>
          <p:cNvPr id="6" name="5 Flecha derecha">
            <a:extLst>
              <a:ext uri="{FF2B5EF4-FFF2-40B4-BE49-F238E27FC236}">
                <a16:creationId xmlns:a16="http://schemas.microsoft.com/office/drawing/2014/main" id="{93D482E0-B16A-4911-88C3-7CCC969AA65D}"/>
              </a:ext>
            </a:extLst>
          </p:cNvPr>
          <p:cNvSpPr/>
          <p:nvPr/>
        </p:nvSpPr>
        <p:spPr>
          <a:xfrm>
            <a:off x="6096000" y="2244725"/>
            <a:ext cx="769938" cy="5000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7412" name="Imagen 3">
            <a:extLst>
              <a:ext uri="{FF2B5EF4-FFF2-40B4-BE49-F238E27FC236}">
                <a16:creationId xmlns:a16="http://schemas.microsoft.com/office/drawing/2014/main" id="{B6149D91-E004-4A9B-A5BD-205960C2E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" t="5547" r="51616" b="49593"/>
          <a:stretch>
            <a:fillRect/>
          </a:stretch>
        </p:blipFill>
        <p:spPr bwMode="auto">
          <a:xfrm>
            <a:off x="6786563" y="428625"/>
            <a:ext cx="4875212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Audio 7">
            <a:hlinkClick r:id="" action="ppaction://media"/>
            <a:extLst>
              <a:ext uri="{FF2B5EF4-FFF2-40B4-BE49-F238E27FC236}">
                <a16:creationId xmlns:a16="http://schemas.microsoft.com/office/drawing/2014/main" id="{FC2B7B4A-50C4-4F82-A162-97AD83E4A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Audio 9">
            <a:hlinkClick r:id="" action="ppaction://media"/>
            <a:extLst>
              <a:ext uri="{FF2B5EF4-FFF2-40B4-BE49-F238E27FC236}">
                <a16:creationId xmlns:a16="http://schemas.microsoft.com/office/drawing/2014/main" id="{90F03B9D-11E3-440C-87F1-538FBA5DF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CD52354-4BF5-4D30-804B-09A28AB690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65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Marcador de contenido 2">
            <a:extLst>
              <a:ext uri="{FF2B5EF4-FFF2-40B4-BE49-F238E27FC236}">
                <a16:creationId xmlns:a16="http://schemas.microsoft.com/office/drawing/2014/main" id="{E39D0BF7-30F5-48B8-96C7-AC8A4A4545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844550"/>
            <a:ext cx="5099050" cy="5332413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Solicita nuevamente ayuda en la lectura,   “Ahora que ya leíste”.  Te explicaré nuevamente: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Los músculos son órganos blandos y elásticos que se pueden contraer y relajar.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En la actividad anterior,  al flectar tus rodillas tus músculos se contrajeron, en cambio cuando estiraste tus rodillas tus músculos se relajaron.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s-ES" altLang="es-CL" sz="2000" dirty="0"/>
              <a:t>No olvides que tus músculos se encuentran unidos a los huesos a través de los </a:t>
            </a:r>
            <a:r>
              <a:rPr lang="es-ES" altLang="es-CL" sz="2000" b="1" dirty="0"/>
              <a:t>tendones, </a:t>
            </a:r>
            <a:r>
              <a:rPr lang="es-ES" altLang="es-CL" sz="2000" dirty="0"/>
              <a:t>permitiendo el movimiento de </a:t>
            </a:r>
            <a:r>
              <a:rPr lang="es-ES" altLang="es-CL" sz="2000" b="1" dirty="0"/>
              <a:t>extremidades superiores e inferiores </a:t>
            </a:r>
            <a:r>
              <a:rPr lang="es-ES" altLang="es-CL" sz="2000" dirty="0"/>
              <a:t>(brazos y piernas</a:t>
            </a:r>
            <a:r>
              <a:rPr lang="es-ES" altLang="es-CL" dirty="0"/>
              <a:t>)</a:t>
            </a:r>
            <a:endParaRPr lang="es-CL" altLang="es-CL" dirty="0"/>
          </a:p>
        </p:txBody>
      </p:sp>
      <p:pic>
        <p:nvPicPr>
          <p:cNvPr id="18435" name="Imagen 3">
            <a:extLst>
              <a:ext uri="{FF2B5EF4-FFF2-40B4-BE49-F238E27FC236}">
                <a16:creationId xmlns:a16="http://schemas.microsoft.com/office/drawing/2014/main" id="{45323BF3-E3A8-45DB-A1D5-F529A7156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" t="50000" r="52260" b="1347"/>
          <a:stretch>
            <a:fillRect/>
          </a:stretch>
        </p:blipFill>
        <p:spPr bwMode="auto">
          <a:xfrm>
            <a:off x="6794500" y="1027113"/>
            <a:ext cx="4208463" cy="397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 Flecha derecha">
            <a:extLst>
              <a:ext uri="{FF2B5EF4-FFF2-40B4-BE49-F238E27FC236}">
                <a16:creationId xmlns:a16="http://schemas.microsoft.com/office/drawing/2014/main" id="{0A5D4866-68DE-475F-A70A-574A60E08602}"/>
              </a:ext>
            </a:extLst>
          </p:cNvPr>
          <p:cNvSpPr/>
          <p:nvPr/>
        </p:nvSpPr>
        <p:spPr>
          <a:xfrm>
            <a:off x="6096000" y="2493963"/>
            <a:ext cx="769938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8437" name="Audio 10">
            <a:hlinkClick r:id="" action="ppaction://media"/>
            <a:extLst>
              <a:ext uri="{FF2B5EF4-FFF2-40B4-BE49-F238E27FC236}">
                <a16:creationId xmlns:a16="http://schemas.microsoft.com/office/drawing/2014/main" id="{A62D9EF6-A4B8-42B2-BF55-CF469DDA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A605ACA-D5B8-448A-B057-1E7900BD5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81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Marcador de contenido 2">
            <a:extLst>
              <a:ext uri="{FF2B5EF4-FFF2-40B4-BE49-F238E27FC236}">
                <a16:creationId xmlns:a16="http://schemas.microsoft.com/office/drawing/2014/main" id="{EBEFD8DA-B225-496B-960C-804DC274DBB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773113"/>
            <a:ext cx="4324350" cy="4473575"/>
          </a:xfrm>
        </p:spPr>
        <p:txBody>
          <a:bodyPr/>
          <a:lstStyle/>
          <a:p>
            <a:pPr algn="just"/>
            <a:r>
              <a:rPr lang="es-CL" altLang="es-CL" dirty="0"/>
              <a:t>Te invito a realizar las actividades sugeridas en la página </a:t>
            </a:r>
            <a:r>
              <a:rPr lang="es-CL" altLang="es-CL" dirty="0" err="1"/>
              <a:t>N°</a:t>
            </a:r>
            <a:r>
              <a:rPr lang="es-CL" altLang="es-CL" dirty="0"/>
              <a:t> 19.</a:t>
            </a:r>
          </a:p>
          <a:p>
            <a:pPr marL="0" indent="0" algn="just">
              <a:buNone/>
            </a:pPr>
            <a:endParaRPr lang="es-CL" altLang="es-CL" dirty="0"/>
          </a:p>
          <a:p>
            <a:pPr algn="just"/>
            <a:r>
              <a:rPr lang="es-CL" altLang="es-CL" dirty="0"/>
              <a:t> Cada pregunta tiene un puntaje de 1 </a:t>
            </a:r>
            <a:r>
              <a:rPr lang="es-CL" altLang="es-CL" dirty="0" err="1"/>
              <a:t>Pto</a:t>
            </a:r>
            <a:r>
              <a:rPr lang="es-CL" altLang="es-CL" dirty="0"/>
              <a:t>.</a:t>
            </a:r>
          </a:p>
          <a:p>
            <a:pPr marL="0" indent="0" algn="just">
              <a:buNone/>
            </a:pPr>
            <a:endParaRPr lang="es-CL" altLang="es-CL" dirty="0"/>
          </a:p>
          <a:p>
            <a:pPr algn="just"/>
            <a:r>
              <a:rPr lang="es-CL" altLang="es-CL" dirty="0"/>
              <a:t>En  la pregunta de unir su puntaje es 2 </a:t>
            </a:r>
            <a:r>
              <a:rPr lang="es-CL" altLang="es-CL" dirty="0" err="1"/>
              <a:t>Ptos</a:t>
            </a:r>
            <a:r>
              <a:rPr lang="es-CL" altLang="es-CL" dirty="0"/>
              <a:t>.</a:t>
            </a:r>
          </a:p>
        </p:txBody>
      </p:sp>
      <p:pic>
        <p:nvPicPr>
          <p:cNvPr id="19459" name="Imagen 3">
            <a:extLst>
              <a:ext uri="{FF2B5EF4-FFF2-40B4-BE49-F238E27FC236}">
                <a16:creationId xmlns:a16="http://schemas.microsoft.com/office/drawing/2014/main" id="{88490426-C74D-494C-BDFA-36C3DDC3C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1" t="4424" r="8231" b="5540"/>
          <a:stretch>
            <a:fillRect/>
          </a:stretch>
        </p:blipFill>
        <p:spPr bwMode="auto">
          <a:xfrm>
            <a:off x="6072189" y="503291"/>
            <a:ext cx="432435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Audio 9">
            <a:hlinkClick r:id="" action="ppaction://media"/>
            <a:extLst>
              <a:ext uri="{FF2B5EF4-FFF2-40B4-BE49-F238E27FC236}">
                <a16:creationId xmlns:a16="http://schemas.microsoft.com/office/drawing/2014/main" id="{EFBE2F4C-51AA-450E-BE53-9FECDA13D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FD34EAB4-2E13-476F-8262-B2FCBA5399AF}"/>
              </a:ext>
            </a:extLst>
          </p:cNvPr>
          <p:cNvCxnSpPr>
            <a:cxnSpLocks/>
          </p:cNvCxnSpPr>
          <p:nvPr/>
        </p:nvCxnSpPr>
        <p:spPr>
          <a:xfrm flipV="1">
            <a:off x="5348116" y="3882807"/>
            <a:ext cx="1178291" cy="512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Abrir llave 7">
            <a:extLst>
              <a:ext uri="{FF2B5EF4-FFF2-40B4-BE49-F238E27FC236}">
                <a16:creationId xmlns:a16="http://schemas.microsoft.com/office/drawing/2014/main" id="{C89034A3-D296-4284-B899-0326FF869098}"/>
              </a:ext>
            </a:extLst>
          </p:cNvPr>
          <p:cNvSpPr/>
          <p:nvPr/>
        </p:nvSpPr>
        <p:spPr>
          <a:xfrm>
            <a:off x="5665592" y="2392051"/>
            <a:ext cx="860815" cy="79447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61EEA23C-A8B8-4680-8EA6-7A51C4042A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49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DAD2DC-D762-41EA-80B6-A34F0597D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2031"/>
            <a:ext cx="10515600" cy="5754932"/>
          </a:xfrm>
        </p:spPr>
        <p:txBody>
          <a:bodyPr/>
          <a:lstStyle/>
          <a:p>
            <a:pPr marL="0" indent="0" algn="ctr">
              <a:buNone/>
            </a:pPr>
            <a:endParaRPr lang="es-CL" altLang="es-CL" dirty="0"/>
          </a:p>
          <a:p>
            <a:pPr marL="0" indent="0" algn="ctr">
              <a:buNone/>
            </a:pPr>
            <a:r>
              <a:rPr lang="es-CL" altLang="es-CL" dirty="0"/>
              <a:t>En alguna oportunidad habías pensado que nuestro esqueleto sostiene nuestro cuerpo,  lo protege y también nos permite   movernos. </a:t>
            </a:r>
          </a:p>
          <a:p>
            <a:pPr marL="0" indent="0" algn="ctr">
              <a:buNone/>
            </a:pPr>
            <a:r>
              <a:rPr lang="es-CL" altLang="es-CL" dirty="0"/>
              <a:t>  Y  que nuestros músculos se pueden contraer y relajar.</a:t>
            </a:r>
            <a:endParaRPr lang="es-CL" altLang="es-CL" b="1" i="1" dirty="0"/>
          </a:p>
          <a:p>
            <a:endParaRPr lang="es-CL" dirty="0"/>
          </a:p>
        </p:txBody>
      </p:sp>
      <p:pic>
        <p:nvPicPr>
          <p:cNvPr id="4" name="Picture 2" descr="Resultado de imagen para NIÑOS ANIMADOS">
            <a:extLst>
              <a:ext uri="{FF2B5EF4-FFF2-40B4-BE49-F238E27FC236}">
                <a16:creationId xmlns:a16="http://schemas.microsoft.com/office/drawing/2014/main" id="{15C764D2-3404-49B5-91B1-0B68F92860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3182938"/>
            <a:ext cx="3462338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43228D1-C1FA-4A60-BE85-1615D91BFD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5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363"/>
    </mc:Choice>
    <mc:Fallback xmlns="">
      <p:transition spd="slow" advTm="17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058F9B9-A56B-457F-82AE-7B3380DF3A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83633" y="431539"/>
            <a:ext cx="7704944" cy="515979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E3DAEEB-9177-4FEB-BC15-10B3CC20D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550"/>
    </mc:Choice>
    <mc:Fallback>
      <p:transition spd="slow" advTm="19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uadroTexto 1">
            <a:extLst>
              <a:ext uri="{FF2B5EF4-FFF2-40B4-BE49-F238E27FC236}">
                <a16:creationId xmlns:a16="http://schemas.microsoft.com/office/drawing/2014/main" id="{F85867C8-7A70-4EF3-BF1F-81B432A60D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416" y="750375"/>
            <a:ext cx="389096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</a:rPr>
              <a:t>Si tienes alguna duda, favor comunicarse al  correo de tu profesora jefe.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4"/>
              </a:rPr>
              <a:t>purrutia@cldv.cl</a:t>
            </a:r>
            <a:r>
              <a:rPr lang="es-CL" altLang="es-CL" sz="2400" dirty="0">
                <a:latin typeface="Calibri" panose="020F0502020204030204" pitchFamily="34" charset="0"/>
              </a:rPr>
              <a:t>       2ºA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5"/>
              </a:rPr>
              <a:t>bsantander@cldv.cl</a:t>
            </a:r>
            <a:r>
              <a:rPr lang="es-CL" altLang="es-CL" sz="2400" dirty="0">
                <a:latin typeface="Calibri" panose="020F0502020204030204" pitchFamily="34" charset="0"/>
              </a:rPr>
              <a:t>  2ºB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s-CL" altLang="es-CL" sz="24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s-CL" altLang="es-CL" sz="2400" dirty="0">
                <a:latin typeface="Calibri" panose="020F0502020204030204" pitchFamily="34" charset="0"/>
                <a:hlinkClick r:id="rId6"/>
              </a:rPr>
              <a:t>avalero@cldv.cl</a:t>
            </a:r>
            <a:r>
              <a:rPr lang="es-CL" altLang="es-CL" sz="2400" dirty="0">
                <a:latin typeface="Calibri" panose="020F0502020204030204" pitchFamily="34" charset="0"/>
              </a:rPr>
              <a:t>         2ºC</a:t>
            </a:r>
          </a:p>
        </p:txBody>
      </p:sp>
      <p:pic>
        <p:nvPicPr>
          <p:cNvPr id="22531" name="Picture 6" descr="Resultado de imagen de imagenes de niños haciendo educacion fisica">
            <a:extLst>
              <a:ext uri="{FF2B5EF4-FFF2-40B4-BE49-F238E27FC236}">
                <a16:creationId xmlns:a16="http://schemas.microsoft.com/office/drawing/2014/main" id="{3A88C7BB-1238-4790-932A-102C0DD39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413" y="750375"/>
            <a:ext cx="4725987" cy="354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Audio 3">
            <a:hlinkClick r:id="" action="ppaction://media"/>
            <a:extLst>
              <a:ext uri="{FF2B5EF4-FFF2-40B4-BE49-F238E27FC236}">
                <a16:creationId xmlns:a16="http://schemas.microsoft.com/office/drawing/2014/main" id="{0F01794E-294D-4059-AE1B-81F370026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Audio 6">
            <a:hlinkClick r:id="" action="ppaction://media"/>
            <a:extLst>
              <a:ext uri="{FF2B5EF4-FFF2-40B4-BE49-F238E27FC236}">
                <a16:creationId xmlns:a16="http://schemas.microsoft.com/office/drawing/2014/main" id="{E2E8EFBD-14D7-4176-9C57-BFAD77C65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2052F912-6819-4999-BC8D-85B17E166BF4}"/>
              </a:ext>
            </a:extLst>
          </p:cNvPr>
          <p:cNvSpPr/>
          <p:nvPr/>
        </p:nvSpPr>
        <p:spPr>
          <a:xfrm>
            <a:off x="1800665" y="4819915"/>
            <a:ext cx="844061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s-CL" altLang="es-CL" sz="3200" b="1" i="1" dirty="0"/>
              <a:t>“Buen Trabajo niños , cariños a cada uno de ustedes”.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CABFE8C-B797-49BE-8008-425CE584D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9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>
            <a:extLst>
              <a:ext uri="{FF2B5EF4-FFF2-40B4-BE49-F238E27FC236}">
                <a16:creationId xmlns:a16="http://schemas.microsoft.com/office/drawing/2014/main" id="{062BEB16-0183-4142-84EC-BBAF0F447B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i="1"/>
              <a:t>“</a:t>
            </a:r>
            <a:r>
              <a:rPr lang="es-CL" altLang="es-CL" sz="4000" b="1" i="1"/>
              <a:t>Presentación</a:t>
            </a:r>
            <a:r>
              <a:rPr lang="es-CL" altLang="es-CL"/>
              <a:t>”</a:t>
            </a:r>
          </a:p>
        </p:txBody>
      </p:sp>
      <p:sp>
        <p:nvSpPr>
          <p:cNvPr id="7171" name="Marcador de contenido 2">
            <a:extLst>
              <a:ext uri="{FF2B5EF4-FFF2-40B4-BE49-F238E27FC236}">
                <a16:creationId xmlns:a16="http://schemas.microsoft.com/office/drawing/2014/main" id="{A9255585-3F22-4BE5-9368-17584CA447B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ctr">
              <a:lnSpc>
                <a:spcPct val="150000"/>
              </a:lnSpc>
            </a:pPr>
            <a:r>
              <a:rPr lang="es-CL" altLang="es-CL" i="1" dirty="0"/>
              <a:t>Buenos días niños y niñas, habla la profesora Alejandra, espero que se encuentren muy bien,  juntos trabajaremos en este nuevo PPT. Es necesario para iniciar las actividades tener a mano tu texto de “</a:t>
            </a:r>
            <a:r>
              <a:rPr lang="es-CL" altLang="es-CL" b="1" i="1" dirty="0"/>
              <a:t>Ciencias Naturales”, </a:t>
            </a:r>
            <a:r>
              <a:rPr lang="es-CL" altLang="es-CL" i="1" dirty="0"/>
              <a:t>poner este PPT en modo presentación y subirle el volumen a tu computador para que me puedas escuchar</a:t>
            </a:r>
            <a:r>
              <a:rPr lang="es-CL" altLang="es-CL" dirty="0"/>
              <a:t>.</a:t>
            </a:r>
          </a:p>
        </p:txBody>
      </p:sp>
      <p:pic>
        <p:nvPicPr>
          <p:cNvPr id="7172" name="Audio 19">
            <a:hlinkClick r:id="" action="ppaction://media"/>
            <a:extLst>
              <a:ext uri="{FF2B5EF4-FFF2-40B4-BE49-F238E27FC236}">
                <a16:creationId xmlns:a16="http://schemas.microsoft.com/office/drawing/2014/main" id="{FFCE1CB1-96AB-45F3-A8E4-29859781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538" y="61769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35540455-EF2D-4075-B76A-3F2DBB10B8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863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3">
            <a:extLst>
              <a:ext uri="{FF2B5EF4-FFF2-40B4-BE49-F238E27FC236}">
                <a16:creationId xmlns:a16="http://schemas.microsoft.com/office/drawing/2014/main" id="{482426C4-BD1D-4550-97AD-9C941AB14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9713" y="280988"/>
            <a:ext cx="8923337" cy="1325562"/>
          </a:xfrm>
        </p:spPr>
        <p:txBody>
          <a:bodyPr/>
          <a:lstStyle/>
          <a:p>
            <a:pPr algn="ctr"/>
            <a:r>
              <a:rPr lang="es-CL" altLang="en-US" sz="4000" b="1"/>
              <a:t>INSTRUCCIONES GENERALES</a:t>
            </a:r>
          </a:p>
        </p:txBody>
      </p:sp>
      <p:sp>
        <p:nvSpPr>
          <p:cNvPr id="8195" name="Marcador de contenido 2">
            <a:extLst>
              <a:ext uri="{FF2B5EF4-FFF2-40B4-BE49-F238E27FC236}">
                <a16:creationId xmlns:a16="http://schemas.microsoft.com/office/drawing/2014/main" id="{D0D9494C-9A44-4E7A-97B3-C910A6B07C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38513" y="1492250"/>
            <a:ext cx="7566025" cy="3254375"/>
          </a:xfrm>
        </p:spPr>
        <p:txBody>
          <a:bodyPr/>
          <a:lstStyle/>
          <a:p>
            <a:pPr algn="just"/>
            <a:r>
              <a:rPr lang="es-CL" altLang="en-US" dirty="0"/>
              <a:t>El material que se presenta a continuación se requiere ser trabajado a partir del día </a:t>
            </a:r>
            <a:r>
              <a:rPr lang="es-CL" altLang="en-US" b="1" i="1" dirty="0"/>
              <a:t>martes 31,</a:t>
            </a:r>
            <a:r>
              <a:rPr lang="es-CL" altLang="en-US" dirty="0"/>
              <a:t> finalizando </a:t>
            </a:r>
            <a:r>
              <a:rPr lang="es-CL" altLang="en-US" b="1" i="1" dirty="0"/>
              <a:t>lunes 06 </a:t>
            </a:r>
            <a:r>
              <a:rPr lang="es-CL" altLang="en-US" dirty="0"/>
              <a:t>de abril. </a:t>
            </a:r>
          </a:p>
          <a:p>
            <a:pPr algn="just"/>
            <a:endParaRPr lang="es-CL" altLang="en-US" dirty="0"/>
          </a:p>
          <a:p>
            <a:pPr algn="just"/>
            <a:r>
              <a:rPr lang="es-CL" altLang="en-US" dirty="0"/>
              <a:t>Se solicita poder distribuir un horario de trabajo, con el fin de poder realizar las actividades.</a:t>
            </a:r>
          </a:p>
        </p:txBody>
      </p:sp>
      <p:pic>
        <p:nvPicPr>
          <p:cNvPr id="8196" name="Picture 2" descr="Resultado de imagen para imagenes ludicas de estudiantes para niños">
            <a:extLst>
              <a:ext uri="{FF2B5EF4-FFF2-40B4-BE49-F238E27FC236}">
                <a16:creationId xmlns:a16="http://schemas.microsoft.com/office/drawing/2014/main" id="{96F7346A-C2A3-4B37-A1EB-4203E2719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1958975"/>
            <a:ext cx="2840037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udio 4">
            <a:hlinkClick r:id="" action="ppaction://media"/>
            <a:extLst>
              <a:ext uri="{FF2B5EF4-FFF2-40B4-BE49-F238E27FC236}">
                <a16:creationId xmlns:a16="http://schemas.microsoft.com/office/drawing/2014/main" id="{32D9664A-0862-437C-92EF-13A60AD8F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Audio 13">
            <a:hlinkClick r:id="" action="ppaction://media"/>
            <a:extLst>
              <a:ext uri="{FF2B5EF4-FFF2-40B4-BE49-F238E27FC236}">
                <a16:creationId xmlns:a16="http://schemas.microsoft.com/office/drawing/2014/main" id="{41A5C6A1-7F78-4ABA-B5E7-5EE42CAF7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E457524-2F58-4349-BCE2-1D61CBE296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5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>
            <a:extLst>
              <a:ext uri="{FF2B5EF4-FFF2-40B4-BE49-F238E27FC236}">
                <a16:creationId xmlns:a16="http://schemas.microsoft.com/office/drawing/2014/main" id="{BB23307B-9222-46F4-B26E-9DF27A6A95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50900" y="447646"/>
            <a:ext cx="10515600" cy="1403350"/>
          </a:xfrm>
        </p:spPr>
        <p:txBody>
          <a:bodyPr/>
          <a:lstStyle/>
          <a:p>
            <a:pPr algn="ctr"/>
            <a:br>
              <a:rPr lang="es-ES" altLang="en-US" b="1" dirty="0"/>
            </a:br>
            <a:r>
              <a:rPr lang="es-ES" altLang="en-US" sz="4000" b="1" dirty="0"/>
              <a:t>Unidad  </a:t>
            </a:r>
            <a:r>
              <a:rPr lang="es-ES" altLang="en-US" sz="4000" b="1" dirty="0" err="1"/>
              <a:t>N°</a:t>
            </a:r>
            <a:r>
              <a:rPr lang="es-ES" altLang="en-US" sz="4000" b="1" dirty="0"/>
              <a:t> 1:“El Cuerpo humano y actividad física.”</a:t>
            </a:r>
            <a:br>
              <a:rPr lang="es-ES" altLang="en-US" sz="4000" b="1" dirty="0"/>
            </a:br>
            <a:br>
              <a:rPr lang="es-ES" altLang="en-US" sz="4000" b="1" dirty="0"/>
            </a:br>
            <a:endParaRPr lang="en-US" altLang="en-US" sz="40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0070B0-F694-44B7-A87E-DAE410B65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6500" y="1420681"/>
            <a:ext cx="10147300" cy="4016638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  <a:defRPr/>
            </a:pPr>
            <a:r>
              <a:rPr lang="es-ES" b="1" dirty="0"/>
              <a:t>Instrucciones de Trabajo: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1200" dirty="0"/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dirty="0"/>
              <a:t>El estudiante debe desarrollar las actividades expuestas en el presente PPT, para realizarlas en su texto de estudio de la asignatura, en las siguientes páginas: desde número 16 hasta la 19.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dirty="0"/>
              <a:t>Debes enviar tus respuestas (págs. 17, 18 y  19), incluir la pauta de autoevaluación,  a través de una fotografía o mediante escáner, al correo institucional de tu profesora jefe, a más tardar el lunes 06 de abril.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endParaRPr lang="es-ES" dirty="0"/>
          </a:p>
        </p:txBody>
      </p:sp>
      <p:pic>
        <p:nvPicPr>
          <p:cNvPr id="9220" name="Audio 9">
            <a:hlinkClick r:id="" action="ppaction://media"/>
            <a:extLst>
              <a:ext uri="{FF2B5EF4-FFF2-40B4-BE49-F238E27FC236}">
                <a16:creationId xmlns:a16="http://schemas.microsoft.com/office/drawing/2014/main" id="{35F7FB13-ED51-45A6-A44C-6D27DAF7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4738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3A2D32-8484-4040-8792-7D9A7535A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564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>
            <a:extLst>
              <a:ext uri="{FF2B5EF4-FFF2-40B4-BE49-F238E27FC236}">
                <a16:creationId xmlns:a16="http://schemas.microsoft.com/office/drawing/2014/main" id="{6577056A-D3C3-4C32-80CD-B8BF02BD16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46125"/>
            <a:ext cx="10515600" cy="1366838"/>
          </a:xfrm>
        </p:spPr>
        <p:txBody>
          <a:bodyPr/>
          <a:lstStyle/>
          <a:p>
            <a:pPr algn="ctr"/>
            <a:br>
              <a:rPr lang="es-ES" altLang="en-US" sz="4000" b="1"/>
            </a:br>
            <a:r>
              <a:rPr lang="es-ES" altLang="en-US" sz="4000" b="1"/>
              <a:t>Unidad N° 1: “Cuerpo humano y actividad física”</a:t>
            </a:r>
            <a:br>
              <a:rPr lang="es-ES" altLang="en-US" sz="4000" b="1"/>
            </a:br>
            <a:br>
              <a:rPr lang="es-ES" altLang="en-US" sz="4000" b="1"/>
            </a:br>
            <a:endParaRPr lang="en-US" altLang="en-US" sz="2800" b="1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6F41F4-E6E7-4874-ADC9-4D0C393910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938"/>
            <a:ext cx="10515600" cy="38830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  <a:defRPr/>
            </a:pPr>
            <a:r>
              <a:rPr lang="es-ES" altLang="en-US" b="1" dirty="0"/>
              <a:t>Lección  </a:t>
            </a:r>
            <a:r>
              <a:rPr lang="es-ES" altLang="en-US" b="1" dirty="0" err="1"/>
              <a:t>N°</a:t>
            </a:r>
            <a:r>
              <a:rPr lang="es-ES" altLang="en-US" b="1" dirty="0"/>
              <a:t> 1: “Órganos de nuestro cuerpo”.</a:t>
            </a:r>
            <a:br>
              <a:rPr lang="es-ES" altLang="en-US" b="1" dirty="0"/>
            </a:br>
            <a:r>
              <a:rPr lang="es-ES" altLang="en-US" b="1" dirty="0"/>
              <a:t>  </a:t>
            </a:r>
          </a:p>
          <a:p>
            <a:pPr>
              <a:buFont typeface="Wingdings" panose="05000000000000000000" pitchFamily="2" charset="2"/>
              <a:buChar char="§"/>
              <a:defRPr/>
            </a:pPr>
            <a:r>
              <a:rPr lang="es-ES" b="1" dirty="0"/>
              <a:t>Objetivos: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ES" sz="800" b="1" dirty="0"/>
          </a:p>
          <a:p>
            <a:pPr algn="just">
              <a:defRPr/>
            </a:pPr>
            <a:r>
              <a:rPr lang="es-ES" dirty="0"/>
              <a:t>Identificar los principales huesos y articulaciones de nuestro cuerpo y su función.</a:t>
            </a:r>
          </a:p>
          <a:p>
            <a:pPr algn="just">
              <a:defRPr/>
            </a:pPr>
            <a:r>
              <a:rPr lang="es-ES" dirty="0"/>
              <a:t>Explicar que los músculos permiten el movimiento del cuerpo.</a:t>
            </a:r>
            <a:endParaRPr lang="en-US" dirty="0"/>
          </a:p>
        </p:txBody>
      </p:sp>
      <p:pic>
        <p:nvPicPr>
          <p:cNvPr id="10244" name="Audio 4">
            <a:hlinkClick r:id="" action="ppaction://media"/>
            <a:extLst>
              <a:ext uri="{FF2B5EF4-FFF2-40B4-BE49-F238E27FC236}">
                <a16:creationId xmlns:a16="http://schemas.microsoft.com/office/drawing/2014/main" id="{4A585297-A4E4-433E-8954-339E56DF8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Audio 9">
            <a:hlinkClick r:id="" action="ppaction://media"/>
            <a:extLst>
              <a:ext uri="{FF2B5EF4-FFF2-40B4-BE49-F238E27FC236}">
                <a16:creationId xmlns:a16="http://schemas.microsoft.com/office/drawing/2014/main" id="{4D7F77BE-B27A-4072-8949-016F5F260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3B382FE-CCDA-4EA9-A065-39812EB54A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06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>
            <a:extLst>
              <a:ext uri="{FF2B5EF4-FFF2-40B4-BE49-F238E27FC236}">
                <a16:creationId xmlns:a16="http://schemas.microsoft.com/office/drawing/2014/main" id="{3C22610B-A9F0-4C19-BC5F-A3CE947C21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altLang="es-CL" sz="3600"/>
              <a:t>“</a:t>
            </a:r>
            <a:r>
              <a:rPr lang="es-CL" altLang="es-CL" sz="4000" b="1" i="1"/>
              <a:t>Contenidos a estudiar</a:t>
            </a:r>
            <a:r>
              <a:rPr lang="es-CL" altLang="es-CL" sz="3600"/>
              <a:t>”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3ED616-0784-4B42-A41F-D8BDD5153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CL" dirty="0"/>
              <a:t> Comenzaremos a trabajar  en los siguientes contenidos: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s-CL" dirty="0"/>
          </a:p>
          <a:p>
            <a:pPr>
              <a:defRPr/>
            </a:pPr>
            <a:r>
              <a:rPr lang="es-CL" dirty="0"/>
              <a:t>“</a:t>
            </a:r>
            <a:r>
              <a:rPr lang="es-CL" b="1" dirty="0"/>
              <a:t>Nuestros Huesos y Articulaciones”.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s-CL" b="1" dirty="0"/>
              <a:t>                              </a:t>
            </a:r>
          </a:p>
          <a:p>
            <a:pPr>
              <a:defRPr/>
            </a:pPr>
            <a:r>
              <a:rPr lang="es-CL" b="1" dirty="0"/>
              <a:t>“Nuestros Músculos”.</a:t>
            </a:r>
          </a:p>
          <a:p>
            <a:pPr>
              <a:defRPr/>
            </a:pPr>
            <a:endParaRPr lang="es-CL" b="1" dirty="0"/>
          </a:p>
          <a:p>
            <a:pPr>
              <a:defRPr/>
            </a:pPr>
            <a:r>
              <a:rPr lang="es-CL" dirty="0"/>
              <a:t>Para ello necesito mucha atención de tu parte.</a:t>
            </a:r>
          </a:p>
          <a:p>
            <a:pPr>
              <a:defRPr/>
            </a:pPr>
            <a:endParaRPr lang="es-CL" dirty="0"/>
          </a:p>
          <a:p>
            <a:pPr>
              <a:defRPr/>
            </a:pPr>
            <a:endParaRPr lang="es-CL" dirty="0"/>
          </a:p>
        </p:txBody>
      </p:sp>
      <p:pic>
        <p:nvPicPr>
          <p:cNvPr id="11268" name="Audio 9">
            <a:hlinkClick r:id="" action="ppaction://media"/>
            <a:extLst>
              <a:ext uri="{FF2B5EF4-FFF2-40B4-BE49-F238E27FC236}">
                <a16:creationId xmlns:a16="http://schemas.microsoft.com/office/drawing/2014/main" id="{3FFA9B34-5767-4B55-A692-D9F67619C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2A30E9F-53B9-4446-B097-35FE248601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65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contenido 2">
            <a:extLst>
              <a:ext uri="{FF2B5EF4-FFF2-40B4-BE49-F238E27FC236}">
                <a16:creationId xmlns:a16="http://schemas.microsoft.com/office/drawing/2014/main" id="{5F7C06C7-C0EF-4C1A-8C8B-A3868C4D38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8000" y="376238"/>
            <a:ext cx="6311900" cy="5202237"/>
          </a:xfrm>
        </p:spPr>
        <p:txBody>
          <a:bodyPr/>
          <a:lstStyle/>
          <a:p>
            <a:pPr marL="457200" lvl="1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CL" sz="1800" dirty="0"/>
              <a:t> </a:t>
            </a:r>
            <a:r>
              <a:rPr lang="es-ES" altLang="es-CL" sz="1800" b="1" dirty="0"/>
              <a:t>“Nuestros huesos y articulaciones</a:t>
            </a:r>
            <a:r>
              <a:rPr lang="es-ES" altLang="es-CL" sz="1800" dirty="0"/>
              <a:t>”, págs. 16 y 17:</a:t>
            </a:r>
          </a:p>
          <a:p>
            <a:pPr marL="457200" lvl="1" indent="0" algn="ctr">
              <a:lnSpc>
                <a:spcPct val="100000"/>
              </a:lnSpc>
              <a:buFont typeface="Arial" panose="020B0604020202020204" pitchFamily="34" charset="0"/>
              <a:buNone/>
            </a:pPr>
            <a:endParaRPr lang="es-ES" altLang="es-CL" sz="800" dirty="0"/>
          </a:p>
          <a:p>
            <a:pPr marL="457200" lvl="1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CL" sz="1800" dirty="0"/>
              <a:t>Para ello te sugiero realizar la actividad Exploro,  lo primero que debes hacer observar los modelos realizados por Pablo y Catalina,  presentados en la pág. 16 y luego te pones de pie, pon una mano en tu espalda y con la otra intenta tocar la punta de tus pies. Ahora piensa antes de responder las siguientes preguntas de forma oral:</a:t>
            </a:r>
          </a:p>
          <a:p>
            <a:pPr marL="457200" lvl="1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CL" sz="1800" b="1" dirty="0"/>
              <a:t>¿Con </a:t>
            </a:r>
            <a:r>
              <a:rPr lang="es-ES" altLang="es-CL" sz="1800" b="1" i="1" dirty="0"/>
              <a:t>cuál</a:t>
            </a:r>
            <a:r>
              <a:rPr lang="es-ES" altLang="es-CL" sz="1800" b="1" dirty="0"/>
              <a:t> de los modelos podrías simular lo que ocurre con tu columna vertebral al agacharte? </a:t>
            </a:r>
          </a:p>
          <a:p>
            <a:pPr marL="457200" lvl="1" indent="0" algn="just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s-ES" altLang="es-CL" sz="1800" b="1" dirty="0"/>
              <a:t>¿Qué pasaría si la columna vertebral no estuviera formada por varios huesos que  le dan movimiento?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es-ES" altLang="es-CL" sz="1600" dirty="0"/>
          </a:p>
          <a:p>
            <a:pPr marL="0" indent="0" algn="just">
              <a:buFont typeface="Arial" panose="020B0604020202020204" pitchFamily="34" charset="0"/>
              <a:buNone/>
            </a:pPr>
            <a:endParaRPr lang="en-US" altLang="es-CL" dirty="0"/>
          </a:p>
        </p:txBody>
      </p:sp>
      <p:sp>
        <p:nvSpPr>
          <p:cNvPr id="2" name="1 Flecha derecha">
            <a:extLst>
              <a:ext uri="{FF2B5EF4-FFF2-40B4-BE49-F238E27FC236}">
                <a16:creationId xmlns:a16="http://schemas.microsoft.com/office/drawing/2014/main" id="{3D266548-7763-4FAD-AF1B-BC3564B28FB6}"/>
              </a:ext>
            </a:extLst>
          </p:cNvPr>
          <p:cNvSpPr/>
          <p:nvPr/>
        </p:nvSpPr>
        <p:spPr>
          <a:xfrm>
            <a:off x="7048500" y="2476500"/>
            <a:ext cx="769938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2292" name="Imagen 4">
            <a:extLst>
              <a:ext uri="{FF2B5EF4-FFF2-40B4-BE49-F238E27FC236}">
                <a16:creationId xmlns:a16="http://schemas.microsoft.com/office/drawing/2014/main" id="{CBA83A08-485B-4CBF-9AE6-5721D6A58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4861" r="53705" b="53963"/>
          <a:stretch>
            <a:fillRect/>
          </a:stretch>
        </p:blipFill>
        <p:spPr bwMode="auto">
          <a:xfrm>
            <a:off x="7929798" y="376239"/>
            <a:ext cx="3617678" cy="456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Audio 8">
            <a:hlinkClick r:id="" action="ppaction://media"/>
            <a:extLst>
              <a:ext uri="{FF2B5EF4-FFF2-40B4-BE49-F238E27FC236}">
                <a16:creationId xmlns:a16="http://schemas.microsoft.com/office/drawing/2014/main" id="{7DE02E34-A334-4DB0-9B57-9C355646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Audio 11">
            <a:hlinkClick r:id="" action="ppaction://media"/>
            <a:extLst>
              <a:ext uri="{FF2B5EF4-FFF2-40B4-BE49-F238E27FC236}">
                <a16:creationId xmlns:a16="http://schemas.microsoft.com/office/drawing/2014/main" id="{2806EC5B-590B-44B0-8797-4B53A5144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C84254-694D-4C20-8985-DAF04BA1E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388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20D208-1569-44A2-A51C-7B2FCCF6D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5325"/>
            <a:ext cx="5916613" cy="5481638"/>
          </a:xfrm>
        </p:spPr>
        <p:txBody>
          <a:bodyPr/>
          <a:lstStyle/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dirty="0"/>
              <a:t>Una vez que ya respondiste las preguntas planteadas.  Solicita ayuda en la lectura.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dirty="0"/>
              <a:t>“Ahora que ya leíste”.  Te explicaré: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dirty="0"/>
              <a:t>“Como ya sabes nuestro cuerpo está formado por  huesos, existe un conjunto de huesos que lleva por nombre “</a:t>
            </a:r>
            <a:r>
              <a:rPr lang="es-ES" sz="2000" b="1" dirty="0"/>
              <a:t>Columna Vertebral</a:t>
            </a:r>
            <a:r>
              <a:rPr lang="es-ES" sz="2000" dirty="0"/>
              <a:t>”, su función principal es sostener tu cuerpo, además  te permite sentarte y agacharte. 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dirty="0"/>
              <a:t>También leíste las funciones de algunos huesos  de nuestro </a:t>
            </a:r>
            <a:r>
              <a:rPr lang="es-ES" sz="2000" b="1" dirty="0"/>
              <a:t>esqueleto.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b="1" dirty="0"/>
              <a:t>Cráneo</a:t>
            </a:r>
            <a:r>
              <a:rPr lang="es-ES" sz="2000" dirty="0"/>
              <a:t>: su función es proteger el cerebro.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b="1" dirty="0"/>
              <a:t>Columna Vertebral: </a:t>
            </a:r>
            <a:r>
              <a:rPr lang="es-ES" sz="2000" dirty="0"/>
              <a:t>proteger la médula espinal. Y por último,</a:t>
            </a:r>
          </a:p>
          <a:p>
            <a:pPr marL="0" indent="0" algn="just">
              <a:buFont typeface="Arial" panose="020B0604020202020204" pitchFamily="34" charset="0"/>
              <a:buNone/>
              <a:defRPr/>
            </a:pPr>
            <a:r>
              <a:rPr lang="es-ES" sz="2000" b="1" dirty="0"/>
              <a:t>Costillas</a:t>
            </a:r>
            <a:r>
              <a:rPr lang="es-ES" sz="2000" dirty="0"/>
              <a:t>: protegen el corazón y los pulmones.</a:t>
            </a:r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ES" dirty="0"/>
          </a:p>
          <a:p>
            <a:pPr>
              <a:defRPr/>
            </a:pPr>
            <a:endParaRPr lang="es-CL" dirty="0"/>
          </a:p>
        </p:txBody>
      </p:sp>
      <p:pic>
        <p:nvPicPr>
          <p:cNvPr id="14339" name="Imagen 4">
            <a:extLst>
              <a:ext uri="{FF2B5EF4-FFF2-40B4-BE49-F238E27FC236}">
                <a16:creationId xmlns:a16="http://schemas.microsoft.com/office/drawing/2014/main" id="{1134B6A7-8C41-4B31-83D5-ABE028918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78" r="50092"/>
          <a:stretch>
            <a:fillRect/>
          </a:stretch>
        </p:blipFill>
        <p:spPr bwMode="auto">
          <a:xfrm>
            <a:off x="7874000" y="590550"/>
            <a:ext cx="3717925" cy="4461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Flecha derecha">
            <a:extLst>
              <a:ext uri="{FF2B5EF4-FFF2-40B4-BE49-F238E27FC236}">
                <a16:creationId xmlns:a16="http://schemas.microsoft.com/office/drawing/2014/main" id="{6F9FF9BF-6634-4B1E-A4A8-1B8F2C0FC897}"/>
              </a:ext>
            </a:extLst>
          </p:cNvPr>
          <p:cNvSpPr/>
          <p:nvPr/>
        </p:nvSpPr>
        <p:spPr>
          <a:xfrm>
            <a:off x="6929438" y="2727325"/>
            <a:ext cx="769937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4341" name="Audio 10">
            <a:hlinkClick r:id="" action="ppaction://media"/>
            <a:extLst>
              <a:ext uri="{FF2B5EF4-FFF2-40B4-BE49-F238E27FC236}">
                <a16:creationId xmlns:a16="http://schemas.microsoft.com/office/drawing/2014/main" id="{00167C92-904D-4F9F-8DEC-CC92749BD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61AAF8C-4175-4A37-80FF-A73685A7BA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309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Marcador de contenido 2">
            <a:extLst>
              <a:ext uri="{FF2B5EF4-FFF2-40B4-BE49-F238E27FC236}">
                <a16:creationId xmlns:a16="http://schemas.microsoft.com/office/drawing/2014/main" id="{E87352AA-46EB-4995-9D75-81E38658F2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722313"/>
            <a:ext cx="4802188" cy="4260850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L" altLang="es-CL" sz="2400" dirty="0"/>
              <a:t>No olvides que nuestro esqueleto nos brinda </a:t>
            </a:r>
            <a:r>
              <a:rPr lang="es-CL" altLang="es-CL" sz="2400" b="1" dirty="0"/>
              <a:t>sostén, </a:t>
            </a:r>
            <a:r>
              <a:rPr lang="es-CL" altLang="es-CL" sz="2400" dirty="0"/>
              <a:t>nos permite realizar</a:t>
            </a:r>
            <a:r>
              <a:rPr lang="es-CL" altLang="es-CL" sz="2400" b="1" dirty="0"/>
              <a:t> movimientos y protege</a:t>
            </a:r>
            <a:r>
              <a:rPr lang="es-CL" altLang="es-CL" sz="2400" dirty="0"/>
              <a:t> importantes </a:t>
            </a:r>
            <a:r>
              <a:rPr lang="es-CL" altLang="es-CL" sz="2400" b="1" dirty="0"/>
              <a:t>órganos</a:t>
            </a:r>
            <a:r>
              <a:rPr lang="es-CL" altLang="es-CL" sz="2400" dirty="0"/>
              <a:t> de nuestro </a:t>
            </a:r>
            <a:r>
              <a:rPr lang="es-CL" altLang="es-CL" sz="2400" b="1" dirty="0"/>
              <a:t>cuerpo</a:t>
            </a:r>
            <a:r>
              <a:rPr lang="es-CL" altLang="es-CL" sz="2400" dirty="0"/>
              <a:t>.  Los huesos se encuentran unidos entre sí mediante </a:t>
            </a:r>
            <a:r>
              <a:rPr lang="es-CL" altLang="es-CL" sz="2400" b="1" dirty="0"/>
              <a:t>articulaciones </a:t>
            </a:r>
            <a:r>
              <a:rPr lang="es-CL" altLang="es-CL" sz="2400" dirty="0"/>
              <a:t>  que nos permiten </a:t>
            </a:r>
            <a:r>
              <a:rPr lang="es-CL" altLang="es-CL" sz="2400" b="1" dirty="0"/>
              <a:t>mover</a:t>
            </a:r>
            <a:r>
              <a:rPr lang="es-CL" altLang="es-CL" sz="2400" dirty="0"/>
              <a:t> y </a:t>
            </a:r>
            <a:r>
              <a:rPr lang="es-CL" altLang="es-CL" sz="2400" b="1" dirty="0"/>
              <a:t>doblar</a:t>
            </a:r>
            <a:r>
              <a:rPr lang="es-CL" altLang="es-CL" sz="2400" dirty="0"/>
              <a:t> </a:t>
            </a:r>
            <a:r>
              <a:rPr lang="es-CL" altLang="es-CL" sz="2400" b="1" dirty="0"/>
              <a:t>distintas partes del cuerpo</a:t>
            </a:r>
            <a:r>
              <a:rPr lang="es-CL" altLang="es-CL" sz="2400" dirty="0"/>
              <a:t>.</a:t>
            </a:r>
          </a:p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s-CL" altLang="es-CL" sz="2400" dirty="0"/>
              <a:t>Ahora te invito a realizar la actividad “Aplico”, página </a:t>
            </a:r>
            <a:r>
              <a:rPr lang="es-CL" altLang="es-CL" sz="2400" dirty="0" err="1"/>
              <a:t>N°</a:t>
            </a:r>
            <a:r>
              <a:rPr lang="es-CL" altLang="es-CL" sz="2400" dirty="0"/>
              <a:t> 17. (Cada pregunta tiene un puntaje de 1 </a:t>
            </a:r>
            <a:r>
              <a:rPr lang="es-CL" altLang="es-CL" sz="2400" dirty="0" err="1"/>
              <a:t>Pto</a:t>
            </a:r>
            <a:r>
              <a:rPr lang="es-CL" altLang="es-CL" sz="2400" dirty="0"/>
              <a:t>. c/u)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CL" altLang="es-CL" dirty="0"/>
          </a:p>
        </p:txBody>
      </p:sp>
      <p:pic>
        <p:nvPicPr>
          <p:cNvPr id="15363" name="Imagen 3">
            <a:extLst>
              <a:ext uri="{FF2B5EF4-FFF2-40B4-BE49-F238E27FC236}">
                <a16:creationId xmlns:a16="http://schemas.microsoft.com/office/drawing/2014/main" id="{0F1643ED-48B3-4A16-B7B4-C5577CAF8F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2879" r="13154" b="19847"/>
          <a:stretch/>
        </p:blipFill>
        <p:spPr bwMode="auto">
          <a:xfrm>
            <a:off x="6740213" y="722314"/>
            <a:ext cx="4247577" cy="46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Flecha derecha">
            <a:extLst>
              <a:ext uri="{FF2B5EF4-FFF2-40B4-BE49-F238E27FC236}">
                <a16:creationId xmlns:a16="http://schemas.microsoft.com/office/drawing/2014/main" id="{5AAF5AC8-3446-422D-AABA-3AA245A5E613}"/>
              </a:ext>
            </a:extLst>
          </p:cNvPr>
          <p:cNvSpPr/>
          <p:nvPr/>
        </p:nvSpPr>
        <p:spPr>
          <a:xfrm>
            <a:off x="5711825" y="925487"/>
            <a:ext cx="768350" cy="5016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L"/>
          </a:p>
        </p:txBody>
      </p:sp>
      <p:pic>
        <p:nvPicPr>
          <p:cNvPr id="15365" name="Audio 10">
            <a:hlinkClick r:id="" action="ppaction://media"/>
            <a:extLst>
              <a:ext uri="{FF2B5EF4-FFF2-40B4-BE49-F238E27FC236}">
                <a16:creationId xmlns:a16="http://schemas.microsoft.com/office/drawing/2014/main" id="{F6FE359B-3995-4B8D-8213-D5C64AFBB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78F59BAC-808F-406E-8AAE-760BC6F7CF27}"/>
              </a:ext>
            </a:extLst>
          </p:cNvPr>
          <p:cNvSpPr/>
          <p:nvPr/>
        </p:nvSpPr>
        <p:spPr>
          <a:xfrm>
            <a:off x="5806125" y="4197246"/>
            <a:ext cx="1134321" cy="584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EB2BFAD-309C-4FD3-BE5E-69D7FB9EEC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47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2515</TotalTime>
  <Words>924</Words>
  <Application>Microsoft Office PowerPoint</Application>
  <PresentationFormat>Panorámica</PresentationFormat>
  <Paragraphs>77</Paragraphs>
  <Slides>16</Slides>
  <Notes>1</Notes>
  <HiddenSlides>0</HiddenSlides>
  <MMClips>16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Wingdings</vt:lpstr>
      <vt:lpstr>Tema de Office</vt:lpstr>
      <vt:lpstr>      Ciencias Naturales 2º Básicos PPT N° 2</vt:lpstr>
      <vt:lpstr>“Presentación”</vt:lpstr>
      <vt:lpstr>INSTRUCCIONES GENERALES</vt:lpstr>
      <vt:lpstr> Unidad  N° 1:“El Cuerpo humano y actividad física.”  </vt:lpstr>
      <vt:lpstr> Unidad N° 1: “Cuerpo humano y actividad física”  </vt:lpstr>
      <vt:lpstr>“Contenidos a estudiar”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REUNIÓN   PADRES Y APODERADOS MARZO 2020</dc:title>
  <dc:creator>Usuario de Microsoft Office</dc:creator>
  <cp:lastModifiedBy>braulioholmos</cp:lastModifiedBy>
  <cp:revision>166</cp:revision>
  <dcterms:created xsi:type="dcterms:W3CDTF">2020-03-03T11:41:36Z</dcterms:created>
  <dcterms:modified xsi:type="dcterms:W3CDTF">2020-03-31T03:01:49Z</dcterms:modified>
</cp:coreProperties>
</file>