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3" r:id="rId3"/>
    <p:sldId id="259" r:id="rId4"/>
    <p:sldId id="261" r:id="rId5"/>
    <p:sldId id="262" r:id="rId6"/>
    <p:sldId id="263" r:id="rId7"/>
    <p:sldId id="274" r:id="rId8"/>
    <p:sldId id="264" r:id="rId9"/>
    <p:sldId id="265" r:id="rId10"/>
    <p:sldId id="266" r:id="rId11"/>
    <p:sldId id="276" r:id="rId12"/>
    <p:sldId id="267" r:id="rId13"/>
    <p:sldId id="275" r:id="rId14"/>
    <p:sldId id="270" r:id="rId15"/>
    <p:sldId id="419" r:id="rId16"/>
  </p:sldIdLst>
  <p:sldSz cx="12192000" cy="6858000"/>
  <p:notesSz cx="6858000" cy="91440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584892E5-D0DE-41BE-8DF3-0BE57D1696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5" name="Marcador de fecha 3">
            <a:extLst>
              <a:ext uri="{FF2B5EF4-FFF2-40B4-BE49-F238E27FC236}">
                <a16:creationId xmlns:a16="http://schemas.microsoft.com/office/drawing/2014/main" id="{B0D5AA35-F1A8-455B-B93C-7FF4A79EC51D}"/>
              </a:ext>
            </a:extLst>
          </p:cNvPr>
          <p:cNvSpPr>
            <a:spLocks noGrp="1"/>
          </p:cNvSpPr>
          <p:nvPr>
            <p:ph type="dt" sz="half" idx="10"/>
          </p:nvPr>
        </p:nvSpPr>
        <p:spPr/>
        <p:txBody>
          <a:bodyPr/>
          <a:lstStyle>
            <a:lvl1pPr>
              <a:defRPr/>
            </a:lvl1pPr>
          </a:lstStyle>
          <a:p>
            <a:fld id="{8682D703-269C-4198-8F61-4F15DC26EA75}" type="datetimeFigureOut">
              <a:rPr lang="es-ES" smtClean="0"/>
              <a:t>7/4/20</a:t>
            </a:fld>
            <a:endParaRPr lang="es-ES"/>
          </a:p>
        </p:txBody>
      </p:sp>
      <p:sp>
        <p:nvSpPr>
          <p:cNvPr id="6" name="Marcador de pie de página 4">
            <a:extLst>
              <a:ext uri="{FF2B5EF4-FFF2-40B4-BE49-F238E27FC236}">
                <a16:creationId xmlns:a16="http://schemas.microsoft.com/office/drawing/2014/main" id="{A64AFC01-725B-4474-B068-5061BE80AACA}"/>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DBECF0D0-8EE4-4C78-BB0C-DD85EF6F03F5}"/>
              </a:ext>
            </a:extLst>
          </p:cNvPr>
          <p:cNvSpPr>
            <a:spLocks noGrp="1"/>
          </p:cNvSpPr>
          <p:nvPr>
            <p:ph type="sldNum" sz="quarter" idx="12"/>
          </p:nvPr>
        </p:nvSpPr>
        <p:spPr/>
        <p:txBody>
          <a:bodyPr/>
          <a:lstStyle>
            <a:lvl1pPr>
              <a:defRPr/>
            </a:lvl1pPr>
          </a:lstStyle>
          <a:p>
            <a:fld id="{9A3260EB-983C-4F19-8248-03B8D4459762}" type="slidenum">
              <a:rPr lang="es-ES" smtClean="0"/>
              <a:t>‹Nº›</a:t>
            </a:fld>
            <a:endParaRPr lang="es-ES"/>
          </a:p>
        </p:txBody>
      </p:sp>
    </p:spTree>
    <p:extLst>
      <p:ext uri="{BB962C8B-B14F-4D97-AF65-F5344CB8AC3E}">
        <p14:creationId xmlns:p14="http://schemas.microsoft.com/office/powerpoint/2010/main" val="224436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400296A-C56D-435E-9087-7288BA2D9D41}"/>
              </a:ext>
            </a:extLst>
          </p:cNvPr>
          <p:cNvSpPr>
            <a:spLocks noGrp="1"/>
          </p:cNvSpPr>
          <p:nvPr>
            <p:ph type="dt" sz="half" idx="10"/>
          </p:nvPr>
        </p:nvSpPr>
        <p:spPr/>
        <p:txBody>
          <a:bodyPr/>
          <a:lstStyle>
            <a:lvl1pPr>
              <a:defRPr/>
            </a:lvl1pPr>
          </a:lstStyle>
          <a:p>
            <a:fld id="{8682D703-269C-4198-8F61-4F15DC26EA75}" type="datetimeFigureOut">
              <a:rPr lang="es-ES" smtClean="0"/>
              <a:t>7/4/20</a:t>
            </a:fld>
            <a:endParaRPr lang="es-ES"/>
          </a:p>
        </p:txBody>
      </p:sp>
      <p:sp>
        <p:nvSpPr>
          <p:cNvPr id="5" name="Marcador de pie de página 4">
            <a:extLst>
              <a:ext uri="{FF2B5EF4-FFF2-40B4-BE49-F238E27FC236}">
                <a16:creationId xmlns:a16="http://schemas.microsoft.com/office/drawing/2014/main" id="{74460363-8861-4F23-AFD4-FAA77B3ABC22}"/>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0AC111F2-5A73-4356-99B1-63FBDF32937F}"/>
              </a:ext>
            </a:extLst>
          </p:cNvPr>
          <p:cNvSpPr>
            <a:spLocks noGrp="1"/>
          </p:cNvSpPr>
          <p:nvPr>
            <p:ph type="sldNum" sz="quarter" idx="12"/>
          </p:nvPr>
        </p:nvSpPr>
        <p:spPr/>
        <p:txBody>
          <a:bodyPr/>
          <a:lstStyle>
            <a:lvl1pPr>
              <a:defRPr/>
            </a:lvl1pPr>
          </a:lstStyle>
          <a:p>
            <a:fld id="{9A3260EB-983C-4F19-8248-03B8D4459762}" type="slidenum">
              <a:rPr lang="es-ES" smtClean="0"/>
              <a:t>‹Nº›</a:t>
            </a:fld>
            <a:endParaRPr lang="es-ES"/>
          </a:p>
        </p:txBody>
      </p:sp>
    </p:spTree>
    <p:extLst>
      <p:ext uri="{BB962C8B-B14F-4D97-AF65-F5344CB8AC3E}">
        <p14:creationId xmlns:p14="http://schemas.microsoft.com/office/powerpoint/2010/main" val="183298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19603C3-BAB7-40F4-A963-479DC81F11CA}"/>
              </a:ext>
            </a:extLst>
          </p:cNvPr>
          <p:cNvSpPr>
            <a:spLocks noGrp="1"/>
          </p:cNvSpPr>
          <p:nvPr>
            <p:ph type="dt" sz="half" idx="10"/>
          </p:nvPr>
        </p:nvSpPr>
        <p:spPr/>
        <p:txBody>
          <a:bodyPr/>
          <a:lstStyle>
            <a:lvl1pPr>
              <a:defRPr/>
            </a:lvl1pPr>
          </a:lstStyle>
          <a:p>
            <a:fld id="{8682D703-269C-4198-8F61-4F15DC26EA75}" type="datetimeFigureOut">
              <a:rPr lang="es-ES" smtClean="0"/>
              <a:t>7/4/20</a:t>
            </a:fld>
            <a:endParaRPr lang="es-ES"/>
          </a:p>
        </p:txBody>
      </p:sp>
      <p:sp>
        <p:nvSpPr>
          <p:cNvPr id="5" name="Marcador de pie de página 4">
            <a:extLst>
              <a:ext uri="{FF2B5EF4-FFF2-40B4-BE49-F238E27FC236}">
                <a16:creationId xmlns:a16="http://schemas.microsoft.com/office/drawing/2014/main" id="{442DF480-FF4A-4C45-B754-F47E339B1BBA}"/>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B4149215-F6D7-4095-A8B9-4CC6A31E7955}"/>
              </a:ext>
            </a:extLst>
          </p:cNvPr>
          <p:cNvSpPr>
            <a:spLocks noGrp="1"/>
          </p:cNvSpPr>
          <p:nvPr>
            <p:ph type="sldNum" sz="quarter" idx="12"/>
          </p:nvPr>
        </p:nvSpPr>
        <p:spPr/>
        <p:txBody>
          <a:bodyPr/>
          <a:lstStyle>
            <a:lvl1pPr>
              <a:defRPr/>
            </a:lvl1pPr>
          </a:lstStyle>
          <a:p>
            <a:fld id="{9A3260EB-983C-4F19-8248-03B8D4459762}" type="slidenum">
              <a:rPr lang="es-ES" smtClean="0"/>
              <a:t>‹Nº›</a:t>
            </a:fld>
            <a:endParaRPr lang="es-ES"/>
          </a:p>
        </p:txBody>
      </p:sp>
    </p:spTree>
    <p:extLst>
      <p:ext uri="{BB962C8B-B14F-4D97-AF65-F5344CB8AC3E}">
        <p14:creationId xmlns:p14="http://schemas.microsoft.com/office/powerpoint/2010/main" val="888722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DV">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411540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789BFA14-3253-4967-A4A4-9AF6E011E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797425"/>
            <a:ext cx="121888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6C22C41A-D4F8-4BE5-B4D7-5FFAC6ED5219}"/>
              </a:ext>
            </a:extLst>
          </p:cNvPr>
          <p:cNvSpPr>
            <a:spLocks noGrp="1"/>
          </p:cNvSpPr>
          <p:nvPr>
            <p:ph type="dt" sz="half" idx="10"/>
          </p:nvPr>
        </p:nvSpPr>
        <p:spPr/>
        <p:txBody>
          <a:bodyPr/>
          <a:lstStyle>
            <a:lvl1pPr>
              <a:defRPr/>
            </a:lvl1pPr>
          </a:lstStyle>
          <a:p>
            <a:fld id="{8682D703-269C-4198-8F61-4F15DC26EA75}" type="datetimeFigureOut">
              <a:rPr lang="es-ES" smtClean="0"/>
              <a:t>7/4/20</a:t>
            </a:fld>
            <a:endParaRPr lang="es-ES"/>
          </a:p>
        </p:txBody>
      </p:sp>
      <p:sp>
        <p:nvSpPr>
          <p:cNvPr id="6" name="Marcador de pie de página 4">
            <a:extLst>
              <a:ext uri="{FF2B5EF4-FFF2-40B4-BE49-F238E27FC236}">
                <a16:creationId xmlns:a16="http://schemas.microsoft.com/office/drawing/2014/main" id="{A003299C-A4C8-4926-8751-B16985EBB74C}"/>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9D9A7B0C-D7A0-4C7A-A602-E94E08DAF3BC}"/>
              </a:ext>
            </a:extLst>
          </p:cNvPr>
          <p:cNvSpPr>
            <a:spLocks noGrp="1"/>
          </p:cNvSpPr>
          <p:nvPr>
            <p:ph type="sldNum" sz="quarter" idx="12"/>
          </p:nvPr>
        </p:nvSpPr>
        <p:spPr/>
        <p:txBody>
          <a:bodyPr/>
          <a:lstStyle>
            <a:lvl1pPr>
              <a:defRPr/>
            </a:lvl1pPr>
          </a:lstStyle>
          <a:p>
            <a:fld id="{9A3260EB-983C-4F19-8248-03B8D4459762}" type="slidenum">
              <a:rPr lang="es-ES" smtClean="0"/>
              <a:t>‹Nº›</a:t>
            </a:fld>
            <a:endParaRPr lang="es-ES"/>
          </a:p>
        </p:txBody>
      </p:sp>
    </p:spTree>
    <p:extLst>
      <p:ext uri="{BB962C8B-B14F-4D97-AF65-F5344CB8AC3E}">
        <p14:creationId xmlns:p14="http://schemas.microsoft.com/office/powerpoint/2010/main" val="289760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C298D4-772F-4EE5-963A-299192EF8A87}"/>
              </a:ext>
            </a:extLst>
          </p:cNvPr>
          <p:cNvSpPr>
            <a:spLocks noGrp="1"/>
          </p:cNvSpPr>
          <p:nvPr>
            <p:ph type="dt" sz="half" idx="10"/>
          </p:nvPr>
        </p:nvSpPr>
        <p:spPr/>
        <p:txBody>
          <a:bodyPr/>
          <a:lstStyle>
            <a:lvl1pPr>
              <a:defRPr/>
            </a:lvl1pPr>
          </a:lstStyle>
          <a:p>
            <a:fld id="{8682D703-269C-4198-8F61-4F15DC26EA75}" type="datetimeFigureOut">
              <a:rPr lang="es-ES" smtClean="0"/>
              <a:t>7/4/20</a:t>
            </a:fld>
            <a:endParaRPr lang="es-ES"/>
          </a:p>
        </p:txBody>
      </p:sp>
      <p:sp>
        <p:nvSpPr>
          <p:cNvPr id="5" name="Marcador de pie de página 4">
            <a:extLst>
              <a:ext uri="{FF2B5EF4-FFF2-40B4-BE49-F238E27FC236}">
                <a16:creationId xmlns:a16="http://schemas.microsoft.com/office/drawing/2014/main" id="{9E33DB48-9EE2-46D6-94EC-ADD11956ED74}"/>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EF66C9F0-1992-4C93-A47E-96A992EC1660}"/>
              </a:ext>
            </a:extLst>
          </p:cNvPr>
          <p:cNvSpPr>
            <a:spLocks noGrp="1"/>
          </p:cNvSpPr>
          <p:nvPr>
            <p:ph type="sldNum" sz="quarter" idx="12"/>
          </p:nvPr>
        </p:nvSpPr>
        <p:spPr/>
        <p:txBody>
          <a:bodyPr/>
          <a:lstStyle>
            <a:lvl1pPr>
              <a:defRPr/>
            </a:lvl1pPr>
          </a:lstStyle>
          <a:p>
            <a:fld id="{9A3260EB-983C-4F19-8248-03B8D4459762}" type="slidenum">
              <a:rPr lang="es-ES" smtClean="0"/>
              <a:t>‹Nº›</a:t>
            </a:fld>
            <a:endParaRPr lang="es-ES"/>
          </a:p>
        </p:txBody>
      </p:sp>
    </p:spTree>
    <p:extLst>
      <p:ext uri="{BB962C8B-B14F-4D97-AF65-F5344CB8AC3E}">
        <p14:creationId xmlns:p14="http://schemas.microsoft.com/office/powerpoint/2010/main" val="77888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69AA70E4-A461-4120-8EBF-6EBA8E301BEC}"/>
              </a:ext>
            </a:extLst>
          </p:cNvPr>
          <p:cNvSpPr>
            <a:spLocks noGrp="1"/>
          </p:cNvSpPr>
          <p:nvPr>
            <p:ph type="dt" sz="half" idx="10"/>
          </p:nvPr>
        </p:nvSpPr>
        <p:spPr/>
        <p:txBody>
          <a:bodyPr/>
          <a:lstStyle>
            <a:lvl1pPr>
              <a:defRPr/>
            </a:lvl1pPr>
          </a:lstStyle>
          <a:p>
            <a:fld id="{8682D703-269C-4198-8F61-4F15DC26EA75}" type="datetimeFigureOut">
              <a:rPr lang="es-ES" smtClean="0"/>
              <a:t>7/4/20</a:t>
            </a:fld>
            <a:endParaRPr lang="es-ES"/>
          </a:p>
        </p:txBody>
      </p:sp>
      <p:sp>
        <p:nvSpPr>
          <p:cNvPr id="6" name="Marcador de pie de página 4">
            <a:extLst>
              <a:ext uri="{FF2B5EF4-FFF2-40B4-BE49-F238E27FC236}">
                <a16:creationId xmlns:a16="http://schemas.microsoft.com/office/drawing/2014/main" id="{FC5400A0-AB53-49C3-BD0D-4A320FBF3ED8}"/>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893A88A9-7227-4A2B-8138-3B4AB7C7BE94}"/>
              </a:ext>
            </a:extLst>
          </p:cNvPr>
          <p:cNvSpPr>
            <a:spLocks noGrp="1"/>
          </p:cNvSpPr>
          <p:nvPr>
            <p:ph type="sldNum" sz="quarter" idx="12"/>
          </p:nvPr>
        </p:nvSpPr>
        <p:spPr/>
        <p:txBody>
          <a:bodyPr/>
          <a:lstStyle>
            <a:lvl1pPr>
              <a:defRPr/>
            </a:lvl1pPr>
          </a:lstStyle>
          <a:p>
            <a:fld id="{9A3260EB-983C-4F19-8248-03B8D4459762}" type="slidenum">
              <a:rPr lang="es-ES" smtClean="0"/>
              <a:t>‹Nº›</a:t>
            </a:fld>
            <a:endParaRPr lang="es-ES"/>
          </a:p>
        </p:txBody>
      </p:sp>
    </p:spTree>
    <p:extLst>
      <p:ext uri="{BB962C8B-B14F-4D97-AF65-F5344CB8AC3E}">
        <p14:creationId xmlns:p14="http://schemas.microsoft.com/office/powerpoint/2010/main" val="272759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a:extLst>
              <a:ext uri="{FF2B5EF4-FFF2-40B4-BE49-F238E27FC236}">
                <a16:creationId xmlns:a16="http://schemas.microsoft.com/office/drawing/2014/main" id="{1428866A-A72A-4FD5-A333-6E4ED40778F9}"/>
              </a:ext>
            </a:extLst>
          </p:cNvPr>
          <p:cNvSpPr>
            <a:spLocks noGrp="1"/>
          </p:cNvSpPr>
          <p:nvPr>
            <p:ph type="dt" sz="half" idx="10"/>
          </p:nvPr>
        </p:nvSpPr>
        <p:spPr/>
        <p:txBody>
          <a:bodyPr/>
          <a:lstStyle>
            <a:lvl1pPr>
              <a:defRPr/>
            </a:lvl1pPr>
          </a:lstStyle>
          <a:p>
            <a:fld id="{8682D703-269C-4198-8F61-4F15DC26EA75}" type="datetimeFigureOut">
              <a:rPr lang="es-ES" smtClean="0"/>
              <a:t>7/4/20</a:t>
            </a:fld>
            <a:endParaRPr lang="es-ES"/>
          </a:p>
        </p:txBody>
      </p:sp>
      <p:sp>
        <p:nvSpPr>
          <p:cNvPr id="8" name="Marcador de pie de página 4">
            <a:extLst>
              <a:ext uri="{FF2B5EF4-FFF2-40B4-BE49-F238E27FC236}">
                <a16:creationId xmlns:a16="http://schemas.microsoft.com/office/drawing/2014/main" id="{6CC75A1E-3CDD-4787-AA66-112CCCE0207F}"/>
              </a:ext>
            </a:extLst>
          </p:cNvPr>
          <p:cNvSpPr>
            <a:spLocks noGrp="1"/>
          </p:cNvSpPr>
          <p:nvPr>
            <p:ph type="ftr" sz="quarter" idx="11"/>
          </p:nvPr>
        </p:nvSpPr>
        <p:spPr/>
        <p:txBody>
          <a:bodyPr/>
          <a:lstStyle>
            <a:lvl1pPr>
              <a:defRPr/>
            </a:lvl1pPr>
          </a:lstStyle>
          <a:p>
            <a:endParaRPr lang="es-ES"/>
          </a:p>
        </p:txBody>
      </p:sp>
      <p:sp>
        <p:nvSpPr>
          <p:cNvPr id="9" name="Marcador de número de diapositiva 5">
            <a:extLst>
              <a:ext uri="{FF2B5EF4-FFF2-40B4-BE49-F238E27FC236}">
                <a16:creationId xmlns:a16="http://schemas.microsoft.com/office/drawing/2014/main" id="{516595D6-5E05-4A71-84A8-24C4251A3916}"/>
              </a:ext>
            </a:extLst>
          </p:cNvPr>
          <p:cNvSpPr>
            <a:spLocks noGrp="1"/>
          </p:cNvSpPr>
          <p:nvPr>
            <p:ph type="sldNum" sz="quarter" idx="12"/>
          </p:nvPr>
        </p:nvSpPr>
        <p:spPr/>
        <p:txBody>
          <a:bodyPr/>
          <a:lstStyle>
            <a:lvl1pPr>
              <a:defRPr/>
            </a:lvl1pPr>
          </a:lstStyle>
          <a:p>
            <a:fld id="{9A3260EB-983C-4F19-8248-03B8D4459762}" type="slidenum">
              <a:rPr lang="es-ES" smtClean="0"/>
              <a:t>‹Nº›</a:t>
            </a:fld>
            <a:endParaRPr lang="es-ES"/>
          </a:p>
        </p:txBody>
      </p:sp>
    </p:spTree>
    <p:extLst>
      <p:ext uri="{BB962C8B-B14F-4D97-AF65-F5344CB8AC3E}">
        <p14:creationId xmlns:p14="http://schemas.microsoft.com/office/powerpoint/2010/main" val="308599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a:extLst>
              <a:ext uri="{FF2B5EF4-FFF2-40B4-BE49-F238E27FC236}">
                <a16:creationId xmlns:a16="http://schemas.microsoft.com/office/drawing/2014/main" id="{DAF1106D-D363-4A63-B94D-A031CBA53932}"/>
              </a:ext>
            </a:extLst>
          </p:cNvPr>
          <p:cNvSpPr>
            <a:spLocks noGrp="1"/>
          </p:cNvSpPr>
          <p:nvPr>
            <p:ph type="dt" sz="half" idx="10"/>
          </p:nvPr>
        </p:nvSpPr>
        <p:spPr/>
        <p:txBody>
          <a:bodyPr/>
          <a:lstStyle>
            <a:lvl1pPr>
              <a:defRPr/>
            </a:lvl1pPr>
          </a:lstStyle>
          <a:p>
            <a:fld id="{8682D703-269C-4198-8F61-4F15DC26EA75}" type="datetimeFigureOut">
              <a:rPr lang="es-ES" smtClean="0"/>
              <a:t>7/4/20</a:t>
            </a:fld>
            <a:endParaRPr lang="es-ES"/>
          </a:p>
        </p:txBody>
      </p:sp>
      <p:sp>
        <p:nvSpPr>
          <p:cNvPr id="4" name="Marcador de pie de página 4">
            <a:extLst>
              <a:ext uri="{FF2B5EF4-FFF2-40B4-BE49-F238E27FC236}">
                <a16:creationId xmlns:a16="http://schemas.microsoft.com/office/drawing/2014/main" id="{3A9FBB67-3530-4343-A474-CBAF9ADF8266}"/>
              </a:ext>
            </a:extLst>
          </p:cNvPr>
          <p:cNvSpPr>
            <a:spLocks noGrp="1"/>
          </p:cNvSpPr>
          <p:nvPr>
            <p:ph type="ftr" sz="quarter" idx="11"/>
          </p:nvPr>
        </p:nvSpPr>
        <p:spPr/>
        <p:txBody>
          <a:bodyPr/>
          <a:lstStyle>
            <a:lvl1pPr>
              <a:defRPr/>
            </a:lvl1pPr>
          </a:lstStyle>
          <a:p>
            <a:endParaRPr lang="es-ES"/>
          </a:p>
        </p:txBody>
      </p:sp>
      <p:sp>
        <p:nvSpPr>
          <p:cNvPr id="5" name="Marcador de número de diapositiva 5">
            <a:extLst>
              <a:ext uri="{FF2B5EF4-FFF2-40B4-BE49-F238E27FC236}">
                <a16:creationId xmlns:a16="http://schemas.microsoft.com/office/drawing/2014/main" id="{D562BD6C-F3AD-4F67-8888-20BEB388E028}"/>
              </a:ext>
            </a:extLst>
          </p:cNvPr>
          <p:cNvSpPr>
            <a:spLocks noGrp="1"/>
          </p:cNvSpPr>
          <p:nvPr>
            <p:ph type="sldNum" sz="quarter" idx="12"/>
          </p:nvPr>
        </p:nvSpPr>
        <p:spPr/>
        <p:txBody>
          <a:bodyPr/>
          <a:lstStyle>
            <a:lvl1pPr>
              <a:defRPr/>
            </a:lvl1pPr>
          </a:lstStyle>
          <a:p>
            <a:fld id="{9A3260EB-983C-4F19-8248-03B8D4459762}" type="slidenum">
              <a:rPr lang="es-ES" smtClean="0"/>
              <a:t>‹Nº›</a:t>
            </a:fld>
            <a:endParaRPr lang="es-ES"/>
          </a:p>
        </p:txBody>
      </p:sp>
    </p:spTree>
    <p:extLst>
      <p:ext uri="{BB962C8B-B14F-4D97-AF65-F5344CB8AC3E}">
        <p14:creationId xmlns:p14="http://schemas.microsoft.com/office/powerpoint/2010/main" val="116672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10FD361F-F107-4085-B0D8-1A7550E00371}"/>
              </a:ext>
            </a:extLst>
          </p:cNvPr>
          <p:cNvSpPr>
            <a:spLocks noGrp="1"/>
          </p:cNvSpPr>
          <p:nvPr>
            <p:ph type="dt" sz="half" idx="10"/>
          </p:nvPr>
        </p:nvSpPr>
        <p:spPr/>
        <p:txBody>
          <a:bodyPr/>
          <a:lstStyle>
            <a:lvl1pPr>
              <a:defRPr/>
            </a:lvl1pPr>
          </a:lstStyle>
          <a:p>
            <a:fld id="{8682D703-269C-4198-8F61-4F15DC26EA75}" type="datetimeFigureOut">
              <a:rPr lang="es-ES" smtClean="0"/>
              <a:t>7/4/20</a:t>
            </a:fld>
            <a:endParaRPr lang="es-ES"/>
          </a:p>
        </p:txBody>
      </p:sp>
      <p:sp>
        <p:nvSpPr>
          <p:cNvPr id="3" name="Marcador de pie de página 4">
            <a:extLst>
              <a:ext uri="{FF2B5EF4-FFF2-40B4-BE49-F238E27FC236}">
                <a16:creationId xmlns:a16="http://schemas.microsoft.com/office/drawing/2014/main" id="{31D7329A-CA14-4387-B59C-1F91514F04C0}"/>
              </a:ext>
            </a:extLst>
          </p:cNvPr>
          <p:cNvSpPr>
            <a:spLocks noGrp="1"/>
          </p:cNvSpPr>
          <p:nvPr>
            <p:ph type="ftr" sz="quarter" idx="11"/>
          </p:nvPr>
        </p:nvSpPr>
        <p:spPr/>
        <p:txBody>
          <a:bodyPr/>
          <a:lstStyle>
            <a:lvl1pPr>
              <a:defRPr/>
            </a:lvl1pPr>
          </a:lstStyle>
          <a:p>
            <a:endParaRPr lang="es-ES"/>
          </a:p>
        </p:txBody>
      </p:sp>
      <p:sp>
        <p:nvSpPr>
          <p:cNvPr id="4" name="Marcador de número de diapositiva 5">
            <a:extLst>
              <a:ext uri="{FF2B5EF4-FFF2-40B4-BE49-F238E27FC236}">
                <a16:creationId xmlns:a16="http://schemas.microsoft.com/office/drawing/2014/main" id="{23F9A6C2-9AB0-4CE8-B470-1622016E7B0D}"/>
              </a:ext>
            </a:extLst>
          </p:cNvPr>
          <p:cNvSpPr>
            <a:spLocks noGrp="1"/>
          </p:cNvSpPr>
          <p:nvPr>
            <p:ph type="sldNum" sz="quarter" idx="12"/>
          </p:nvPr>
        </p:nvSpPr>
        <p:spPr/>
        <p:txBody>
          <a:bodyPr/>
          <a:lstStyle>
            <a:lvl1pPr>
              <a:defRPr/>
            </a:lvl1pPr>
          </a:lstStyle>
          <a:p>
            <a:fld id="{9A3260EB-983C-4F19-8248-03B8D4459762}" type="slidenum">
              <a:rPr lang="es-ES" smtClean="0"/>
              <a:t>‹Nº›</a:t>
            </a:fld>
            <a:endParaRPr lang="es-ES"/>
          </a:p>
        </p:txBody>
      </p:sp>
    </p:spTree>
    <p:extLst>
      <p:ext uri="{BB962C8B-B14F-4D97-AF65-F5344CB8AC3E}">
        <p14:creationId xmlns:p14="http://schemas.microsoft.com/office/powerpoint/2010/main" val="53884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6DAD3814-E1E7-4752-A3D2-5631BEA21E17}"/>
              </a:ext>
            </a:extLst>
          </p:cNvPr>
          <p:cNvSpPr>
            <a:spLocks noGrp="1"/>
          </p:cNvSpPr>
          <p:nvPr>
            <p:ph type="dt" sz="half" idx="10"/>
          </p:nvPr>
        </p:nvSpPr>
        <p:spPr/>
        <p:txBody>
          <a:bodyPr/>
          <a:lstStyle>
            <a:lvl1pPr>
              <a:defRPr/>
            </a:lvl1pPr>
          </a:lstStyle>
          <a:p>
            <a:fld id="{8682D703-269C-4198-8F61-4F15DC26EA75}" type="datetimeFigureOut">
              <a:rPr lang="es-ES" smtClean="0"/>
              <a:t>7/4/20</a:t>
            </a:fld>
            <a:endParaRPr lang="es-ES"/>
          </a:p>
        </p:txBody>
      </p:sp>
      <p:sp>
        <p:nvSpPr>
          <p:cNvPr id="6" name="Marcador de pie de página 4">
            <a:extLst>
              <a:ext uri="{FF2B5EF4-FFF2-40B4-BE49-F238E27FC236}">
                <a16:creationId xmlns:a16="http://schemas.microsoft.com/office/drawing/2014/main" id="{0453DA12-DD5B-4DF7-AA3C-3E5D2D8DB19B}"/>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EAD34D03-16D9-4C79-A868-B4C3C66FE359}"/>
              </a:ext>
            </a:extLst>
          </p:cNvPr>
          <p:cNvSpPr>
            <a:spLocks noGrp="1"/>
          </p:cNvSpPr>
          <p:nvPr>
            <p:ph type="sldNum" sz="quarter" idx="12"/>
          </p:nvPr>
        </p:nvSpPr>
        <p:spPr/>
        <p:txBody>
          <a:bodyPr/>
          <a:lstStyle>
            <a:lvl1pPr>
              <a:defRPr/>
            </a:lvl1pPr>
          </a:lstStyle>
          <a:p>
            <a:fld id="{9A3260EB-983C-4F19-8248-03B8D4459762}" type="slidenum">
              <a:rPr lang="es-ES" smtClean="0"/>
              <a:t>‹Nº›</a:t>
            </a:fld>
            <a:endParaRPr lang="es-ES"/>
          </a:p>
        </p:txBody>
      </p:sp>
    </p:spTree>
    <p:extLst>
      <p:ext uri="{BB962C8B-B14F-4D97-AF65-F5344CB8AC3E}">
        <p14:creationId xmlns:p14="http://schemas.microsoft.com/office/powerpoint/2010/main" val="401889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E8DA977F-CAB6-4EB7-BA4C-6F6197646AE5}"/>
              </a:ext>
            </a:extLst>
          </p:cNvPr>
          <p:cNvSpPr>
            <a:spLocks noGrp="1"/>
          </p:cNvSpPr>
          <p:nvPr>
            <p:ph type="dt" sz="half" idx="10"/>
          </p:nvPr>
        </p:nvSpPr>
        <p:spPr/>
        <p:txBody>
          <a:bodyPr/>
          <a:lstStyle>
            <a:lvl1pPr>
              <a:defRPr/>
            </a:lvl1pPr>
          </a:lstStyle>
          <a:p>
            <a:fld id="{8682D703-269C-4198-8F61-4F15DC26EA75}" type="datetimeFigureOut">
              <a:rPr lang="es-ES" smtClean="0"/>
              <a:t>7/4/20</a:t>
            </a:fld>
            <a:endParaRPr lang="es-ES"/>
          </a:p>
        </p:txBody>
      </p:sp>
      <p:sp>
        <p:nvSpPr>
          <p:cNvPr id="6" name="Marcador de pie de página 4">
            <a:extLst>
              <a:ext uri="{FF2B5EF4-FFF2-40B4-BE49-F238E27FC236}">
                <a16:creationId xmlns:a16="http://schemas.microsoft.com/office/drawing/2014/main" id="{743B17D1-13BF-4B28-8A9D-F2EF78DEACC9}"/>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F25D23E3-AC2B-41B9-9806-B18D4D680207}"/>
              </a:ext>
            </a:extLst>
          </p:cNvPr>
          <p:cNvSpPr>
            <a:spLocks noGrp="1"/>
          </p:cNvSpPr>
          <p:nvPr>
            <p:ph type="sldNum" sz="quarter" idx="12"/>
          </p:nvPr>
        </p:nvSpPr>
        <p:spPr/>
        <p:txBody>
          <a:bodyPr/>
          <a:lstStyle>
            <a:lvl1pPr>
              <a:defRPr/>
            </a:lvl1pPr>
          </a:lstStyle>
          <a:p>
            <a:fld id="{9A3260EB-983C-4F19-8248-03B8D4459762}" type="slidenum">
              <a:rPr lang="es-ES" smtClean="0"/>
              <a:t>‹Nº›</a:t>
            </a:fld>
            <a:endParaRPr lang="es-ES"/>
          </a:p>
        </p:txBody>
      </p:sp>
    </p:spTree>
    <p:extLst>
      <p:ext uri="{BB962C8B-B14F-4D97-AF65-F5344CB8AC3E}">
        <p14:creationId xmlns:p14="http://schemas.microsoft.com/office/powerpoint/2010/main" val="215777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1F5364A7-11B8-4F85-BFEC-BF50C9AF6A5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027" name="Marcador de texto 2">
            <a:extLst>
              <a:ext uri="{FF2B5EF4-FFF2-40B4-BE49-F238E27FC236}">
                <a16:creationId xmlns:a16="http://schemas.microsoft.com/office/drawing/2014/main" id="{DC8C7D31-7BC6-4FCE-8685-43FB802657E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Marcador de fecha 3">
            <a:extLst>
              <a:ext uri="{FF2B5EF4-FFF2-40B4-BE49-F238E27FC236}">
                <a16:creationId xmlns:a16="http://schemas.microsoft.com/office/drawing/2014/main" id="{6E38C24B-6BF6-4A4D-85B7-3C23F86CA8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8682D703-269C-4198-8F61-4F15DC26EA75}" type="datetimeFigureOut">
              <a:rPr lang="es-ES" smtClean="0"/>
              <a:t>7/4/20</a:t>
            </a:fld>
            <a:endParaRPr lang="es-ES"/>
          </a:p>
        </p:txBody>
      </p:sp>
      <p:sp>
        <p:nvSpPr>
          <p:cNvPr id="5" name="Marcador de pie de página 4">
            <a:extLst>
              <a:ext uri="{FF2B5EF4-FFF2-40B4-BE49-F238E27FC236}">
                <a16:creationId xmlns:a16="http://schemas.microsoft.com/office/drawing/2014/main" id="{957A267F-F900-44C0-A2FF-559EC30E5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s-ES"/>
          </a:p>
        </p:txBody>
      </p:sp>
      <p:sp>
        <p:nvSpPr>
          <p:cNvPr id="6" name="Marcador de número de diapositiva 5">
            <a:extLst>
              <a:ext uri="{FF2B5EF4-FFF2-40B4-BE49-F238E27FC236}">
                <a16:creationId xmlns:a16="http://schemas.microsoft.com/office/drawing/2014/main" id="{9C3FB266-90D5-4E42-83B1-6B01327095B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A3260EB-983C-4F19-8248-03B8D4459762}" type="slidenum">
              <a:rPr lang="es-ES" smtClean="0"/>
              <a:t>‹Nº›</a:t>
            </a:fld>
            <a:endParaRPr lang="es-ES"/>
          </a:p>
        </p:txBody>
      </p:sp>
    </p:spTree>
    <p:extLst>
      <p:ext uri="{BB962C8B-B14F-4D97-AF65-F5344CB8AC3E}">
        <p14:creationId xmlns:p14="http://schemas.microsoft.com/office/powerpoint/2010/main" val="3300616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lpinguino.com/noticia/2019/05/13/--tratamientos-antidepresivos-han-aumentado-considerablemente-en-los-ultimos-ano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hipertextual.com/2019/05/oms-confirma-que-trastorno-videojuegos-es-problema-salud-mental" TargetMode="External"/><Relationship Id="rId3" Type="http://schemas.openxmlformats.org/officeDocument/2006/relationships/hyperlink" Target="https://www.paho.org/chi/index.php?option=com_content&amp;view=article&amp;id=180:salud-mental&amp;Itemid=1005" TargetMode="External"/><Relationship Id="rId7" Type="http://schemas.openxmlformats.org/officeDocument/2006/relationships/hyperlink" Target="https://www.ciedess.cl/601/w3-article-2534.html" TargetMode="External"/><Relationship Id="rId2" Type="http://schemas.openxmlformats.org/officeDocument/2006/relationships/hyperlink" Target="https://www.minsal.cl/" TargetMode="External"/><Relationship Id="rId1" Type="http://schemas.openxmlformats.org/officeDocument/2006/relationships/slideLayout" Target="../slideLayouts/slideLayout2.xml"/><Relationship Id="rId6" Type="http://schemas.openxmlformats.org/officeDocument/2006/relationships/hyperlink" Target="https://www.youtube.com/watch?v=zvTzHZ2Lq4Q" TargetMode="External"/><Relationship Id="rId5" Type="http://schemas.openxmlformats.org/officeDocument/2006/relationships/hyperlink" Target="https://radiolaclave.cl/sociedad/salud-mental-en-chile-muchos-farmacos-y-pocas-politicas-publicas/" TargetMode="External"/><Relationship Id="rId10" Type="http://schemas.openxmlformats.org/officeDocument/2006/relationships/hyperlink" Target="https://www.lls.org/sites/default/files/file_assets/FS8S_Span_Integrative%20Medicine%20Facts_FINAL_Mar2017.pdf" TargetMode="External"/><Relationship Id="rId4" Type="http://schemas.openxmlformats.org/officeDocument/2006/relationships/hyperlink" Target="https://psicologia.udd.cl/files/2010/06/Situacion-Salud-Mental-en-Chile-x-Minsal.pdf" TargetMode="External"/><Relationship Id="rId9" Type="http://schemas.openxmlformats.org/officeDocument/2006/relationships/hyperlink" Target="https://www.youtube.com/watch?v=5mBl1WzwxB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pandia@gmail.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mundobip.cl/noticia/la-tercera-uno-de-cada-cinco-chilenos-reporta-sintomas-de-depres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5960D3-9813-4662-B731-CD0453A12456}"/>
              </a:ext>
            </a:extLst>
          </p:cNvPr>
          <p:cNvSpPr>
            <a:spLocks noGrp="1"/>
          </p:cNvSpPr>
          <p:nvPr>
            <p:ph type="ctrTitle"/>
          </p:nvPr>
        </p:nvSpPr>
        <p:spPr>
          <a:xfrm>
            <a:off x="1524000" y="1041400"/>
            <a:ext cx="9144000" cy="2387600"/>
          </a:xfrm>
        </p:spPr>
        <p:txBody>
          <a:bodyPr/>
          <a:lstStyle/>
          <a:p>
            <a:r>
              <a:rPr lang="es-ES" sz="4800" b="1" i="1" dirty="0">
                <a:solidFill>
                  <a:schemeClr val="tx1">
                    <a:lumMod val="50000"/>
                    <a:lumOff val="50000"/>
                  </a:schemeClr>
                </a:solidFill>
              </a:rPr>
              <a:t>Biología Nº4</a:t>
            </a:r>
            <a:br>
              <a:rPr lang="es-ES" sz="4800" b="1" i="1" dirty="0"/>
            </a:br>
            <a:br>
              <a:rPr lang="es-ES" sz="4800" b="1" i="1" dirty="0"/>
            </a:br>
            <a:br>
              <a:rPr lang="es-ES" sz="4800" b="1" i="1" dirty="0"/>
            </a:br>
            <a:r>
              <a:rPr lang="es-ES" sz="4800" b="1" i="1" dirty="0"/>
              <a:t>Estrés y salud mental.</a:t>
            </a:r>
            <a:br>
              <a:rPr lang="es-ES" sz="4800" b="1" i="1" dirty="0"/>
            </a:br>
            <a:endParaRPr lang="es-ES" sz="4800" dirty="0"/>
          </a:p>
        </p:txBody>
      </p:sp>
      <p:sp>
        <p:nvSpPr>
          <p:cNvPr id="3" name="Subtítulo 2">
            <a:extLst>
              <a:ext uri="{FF2B5EF4-FFF2-40B4-BE49-F238E27FC236}">
                <a16:creationId xmlns:a16="http://schemas.microsoft.com/office/drawing/2014/main" id="{4D68F0FE-2925-427F-9435-537C03AF2AF6}"/>
              </a:ext>
            </a:extLst>
          </p:cNvPr>
          <p:cNvSpPr>
            <a:spLocks noGrp="1"/>
          </p:cNvSpPr>
          <p:nvPr>
            <p:ph type="subTitle" idx="1"/>
          </p:nvPr>
        </p:nvSpPr>
        <p:spPr>
          <a:xfrm>
            <a:off x="1524000" y="2629242"/>
            <a:ext cx="9144000" cy="2387600"/>
          </a:xfrm>
        </p:spPr>
        <p:txBody>
          <a:bodyPr/>
          <a:lstStyle/>
          <a:p>
            <a:endParaRPr lang="es-ES" sz="4400" dirty="0"/>
          </a:p>
          <a:p>
            <a:r>
              <a:rPr lang="es-ES" dirty="0"/>
              <a:t>Profesora Paola </a:t>
            </a:r>
            <a:r>
              <a:rPr lang="es-ES" dirty="0" err="1"/>
              <a:t>Andía</a:t>
            </a:r>
            <a:endParaRPr lang="es-ES" dirty="0"/>
          </a:p>
          <a:p>
            <a:r>
              <a:rPr lang="es-ES" dirty="0"/>
              <a:t>3° medio</a:t>
            </a:r>
          </a:p>
          <a:p>
            <a:r>
              <a:rPr lang="es-ES" dirty="0"/>
              <a:t>Biología Plan común</a:t>
            </a:r>
          </a:p>
          <a:p>
            <a:r>
              <a:rPr lang="es-ES" dirty="0"/>
              <a:t>Clase 04</a:t>
            </a:r>
          </a:p>
          <a:p>
            <a:r>
              <a:rPr lang="es-ES" dirty="0"/>
              <a:t>07 abril 2020</a:t>
            </a:r>
          </a:p>
          <a:p>
            <a:endParaRPr lang="es-ES" dirty="0"/>
          </a:p>
        </p:txBody>
      </p:sp>
    </p:spTree>
    <p:extLst>
      <p:ext uri="{BB962C8B-B14F-4D97-AF65-F5344CB8AC3E}">
        <p14:creationId xmlns:p14="http://schemas.microsoft.com/office/powerpoint/2010/main" val="2653570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027FDC1-9B22-4C4B-9E79-6711FEEC500F}"/>
              </a:ext>
            </a:extLst>
          </p:cNvPr>
          <p:cNvSpPr>
            <a:spLocks noGrp="1"/>
          </p:cNvSpPr>
          <p:nvPr>
            <p:ph idx="1"/>
          </p:nvPr>
        </p:nvSpPr>
        <p:spPr>
          <a:xfrm>
            <a:off x="838200" y="493782"/>
            <a:ext cx="10515600" cy="4351338"/>
          </a:xfrm>
        </p:spPr>
        <p:txBody>
          <a:bodyPr>
            <a:noAutofit/>
          </a:bodyPr>
          <a:lstStyle/>
          <a:p>
            <a:pPr marL="0" indent="0" algn="just">
              <a:lnSpc>
                <a:spcPct val="100000"/>
              </a:lnSpc>
              <a:spcBef>
                <a:spcPts val="0"/>
              </a:spcBef>
              <a:buNone/>
            </a:pPr>
            <a:r>
              <a:rPr lang="es-ES" sz="1800" dirty="0"/>
              <a:t>El jefe del departamento de Salud Mental del Servicio de Salud de Magallanes, Juan </a:t>
            </a:r>
            <a:r>
              <a:rPr lang="es-ES" sz="1800" dirty="0" err="1"/>
              <a:t>Vukusich</a:t>
            </a:r>
            <a:r>
              <a:rPr lang="es-ES" sz="1800" dirty="0"/>
              <a:t>, precisó que en Chile </a:t>
            </a:r>
            <a:r>
              <a:rPr lang="es-ES" sz="1800" dirty="0">
                <a:highlight>
                  <a:srgbClr val="FFFF00"/>
                </a:highlight>
              </a:rPr>
              <a:t>hay miles de personas que están sufriendo algún trastorno ansioso o antidepresivo. </a:t>
            </a:r>
          </a:p>
          <a:p>
            <a:pPr marL="0" indent="0" algn="just">
              <a:lnSpc>
                <a:spcPct val="100000"/>
              </a:lnSpc>
              <a:spcBef>
                <a:spcPts val="0"/>
              </a:spcBef>
              <a:buNone/>
            </a:pPr>
            <a:r>
              <a:rPr lang="es-ES" sz="1800" dirty="0"/>
              <a:t>“Por lo menos el </a:t>
            </a:r>
            <a:r>
              <a:rPr lang="es-ES" sz="1800" dirty="0">
                <a:highlight>
                  <a:srgbClr val="00FF00"/>
                </a:highlight>
              </a:rPr>
              <a:t>30% de la población (Chile) sufre de trastorno depresivo </a:t>
            </a:r>
            <a:r>
              <a:rPr lang="es-ES" sz="1800" dirty="0"/>
              <a:t>y en general el tratamiento biológico de estas patologías es con antidepresivos”, dijo el especialista. </a:t>
            </a:r>
          </a:p>
          <a:p>
            <a:pPr marL="0" indent="0" algn="just">
              <a:lnSpc>
                <a:spcPct val="100000"/>
              </a:lnSpc>
              <a:spcBef>
                <a:spcPts val="0"/>
              </a:spcBef>
              <a:buNone/>
            </a:pPr>
            <a:r>
              <a:rPr lang="es-ES" sz="1800" dirty="0"/>
              <a:t>A nivel regional, </a:t>
            </a:r>
            <a:r>
              <a:rPr lang="es-ES" sz="1800" dirty="0" err="1"/>
              <a:t>Vukusich</a:t>
            </a:r>
            <a:r>
              <a:rPr lang="es-ES" sz="1800" dirty="0"/>
              <a:t> manifestó que en </a:t>
            </a:r>
            <a:r>
              <a:rPr lang="es-ES" sz="1800" dirty="0">
                <a:highlight>
                  <a:srgbClr val="FFFF00"/>
                </a:highlight>
              </a:rPr>
              <a:t>Magallanes</a:t>
            </a:r>
            <a:r>
              <a:rPr lang="es-ES" sz="1800" dirty="0"/>
              <a:t> existe un alto número de personas que actualmente se encuentra en tratamiento con antidepresivo. “Creo que por lo menos el </a:t>
            </a:r>
            <a:r>
              <a:rPr lang="es-ES" sz="1800" dirty="0">
                <a:highlight>
                  <a:srgbClr val="FFFF00"/>
                </a:highlight>
              </a:rPr>
              <a:t>10% o 15% debe estar con algún tratamiento</a:t>
            </a:r>
            <a:r>
              <a:rPr lang="es-ES" sz="1800" dirty="0"/>
              <a:t>”, dijo. </a:t>
            </a:r>
          </a:p>
          <a:p>
            <a:pPr marL="0" indent="0" algn="just">
              <a:lnSpc>
                <a:spcPct val="100000"/>
              </a:lnSpc>
              <a:spcBef>
                <a:spcPts val="0"/>
              </a:spcBef>
              <a:buNone/>
            </a:pPr>
            <a:r>
              <a:rPr lang="es-ES" sz="1800" b="1" dirty="0"/>
              <a:t>Aumento de tratamiento </a:t>
            </a:r>
            <a:endParaRPr lang="es-ES" sz="1800" dirty="0"/>
          </a:p>
          <a:p>
            <a:pPr marL="0" indent="0" algn="just">
              <a:lnSpc>
                <a:spcPct val="100000"/>
              </a:lnSpc>
              <a:spcBef>
                <a:spcPts val="0"/>
              </a:spcBef>
              <a:buNone/>
            </a:pPr>
            <a:r>
              <a:rPr lang="es-ES" sz="1800" dirty="0"/>
              <a:t>En cuanto a los </a:t>
            </a:r>
            <a:r>
              <a:rPr lang="es-ES" sz="1800" dirty="0">
                <a:highlight>
                  <a:srgbClr val="FFFF00"/>
                </a:highlight>
              </a:rPr>
              <a:t>tratamientos</a:t>
            </a:r>
            <a:r>
              <a:rPr lang="es-ES" sz="1800" dirty="0"/>
              <a:t>, el consejero regional afirmó que </a:t>
            </a:r>
            <a:r>
              <a:rPr lang="es-ES" sz="1800" dirty="0">
                <a:highlight>
                  <a:srgbClr val="FFFF00"/>
                </a:highlight>
              </a:rPr>
              <a:t>cada año ha aumentado </a:t>
            </a:r>
            <a:r>
              <a:rPr lang="es-ES" sz="1800" dirty="0"/>
              <a:t>la cantidad de personas que acceden a estos tratamientos, sobre todo porque </a:t>
            </a:r>
            <a:r>
              <a:rPr lang="es-ES" sz="1800" dirty="0">
                <a:highlight>
                  <a:srgbClr val="FFFF00"/>
                </a:highlight>
              </a:rPr>
              <a:t>la patología está en el Plan AUGE y GES. </a:t>
            </a:r>
          </a:p>
          <a:p>
            <a:pPr marL="0" indent="0" algn="just">
              <a:lnSpc>
                <a:spcPct val="100000"/>
              </a:lnSpc>
              <a:spcBef>
                <a:spcPts val="0"/>
              </a:spcBef>
              <a:buNone/>
            </a:pPr>
            <a:r>
              <a:rPr lang="es-ES" sz="1800" dirty="0"/>
              <a:t>“La cantidad de atenciones ha aumentado y eso se puede observar en el número de personas que acude a los servicios de salud, que es muy alta. La mayoría de esas personas tiene un </a:t>
            </a:r>
            <a:r>
              <a:rPr lang="es-ES" sz="1800" dirty="0">
                <a:highlight>
                  <a:srgbClr val="00FF00"/>
                </a:highlight>
              </a:rPr>
              <a:t>trastorno ansioso depresivo”</a:t>
            </a:r>
            <a:r>
              <a:rPr lang="es-ES" sz="1800" dirty="0"/>
              <a:t>, precisó </a:t>
            </a:r>
            <a:r>
              <a:rPr lang="es-ES" sz="1800" dirty="0" err="1"/>
              <a:t>Vukusich</a:t>
            </a:r>
            <a:r>
              <a:rPr lang="es-ES" sz="1800" dirty="0"/>
              <a:t>. </a:t>
            </a:r>
          </a:p>
        </p:txBody>
      </p:sp>
    </p:spTree>
    <p:extLst>
      <p:ext uri="{BB962C8B-B14F-4D97-AF65-F5344CB8AC3E}">
        <p14:creationId xmlns:p14="http://schemas.microsoft.com/office/powerpoint/2010/main" val="263200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B8F5DA1-80EF-4FFA-89B9-3E3036721137}"/>
              </a:ext>
            </a:extLst>
          </p:cNvPr>
          <p:cNvSpPr>
            <a:spLocks noGrp="1"/>
          </p:cNvSpPr>
          <p:nvPr>
            <p:ph idx="1"/>
          </p:nvPr>
        </p:nvSpPr>
        <p:spPr>
          <a:xfrm>
            <a:off x="838200" y="573295"/>
            <a:ext cx="10515600" cy="4351338"/>
          </a:xfrm>
        </p:spPr>
        <p:txBody>
          <a:bodyPr/>
          <a:lstStyle/>
          <a:p>
            <a:pPr marL="0" indent="0" algn="ctr">
              <a:lnSpc>
                <a:spcPct val="100000"/>
              </a:lnSpc>
              <a:spcBef>
                <a:spcPts val="0"/>
              </a:spcBef>
              <a:buNone/>
            </a:pPr>
            <a:r>
              <a:rPr lang="es-ES" sz="1800" b="1" dirty="0"/>
              <a:t>Químico farmacéutico </a:t>
            </a:r>
            <a:endParaRPr lang="es-ES" sz="1800" dirty="0"/>
          </a:p>
          <a:p>
            <a:pPr marL="0" indent="0" algn="just">
              <a:lnSpc>
                <a:spcPct val="100000"/>
              </a:lnSpc>
              <a:spcBef>
                <a:spcPts val="0"/>
              </a:spcBef>
              <a:buNone/>
            </a:pPr>
            <a:r>
              <a:rPr lang="es-ES" sz="1800" dirty="0"/>
              <a:t>Una mirada parecida dio el </a:t>
            </a:r>
            <a:r>
              <a:rPr lang="es-ES" sz="1800" dirty="0">
                <a:highlight>
                  <a:srgbClr val="FFFF00"/>
                </a:highlight>
              </a:rPr>
              <a:t>delegado del Colegio de Químicos Farmacéuticos de Magallanes</a:t>
            </a:r>
            <a:r>
              <a:rPr lang="es-ES" sz="1800" dirty="0"/>
              <a:t>, </a:t>
            </a:r>
            <a:r>
              <a:rPr lang="es-ES" sz="1800" i="1" dirty="0">
                <a:effectLst>
                  <a:outerShdw blurRad="38100" dist="38100" dir="2700000" algn="tl">
                    <a:srgbClr val="000000">
                      <a:alpha val="43137"/>
                    </a:srgbClr>
                  </a:outerShdw>
                </a:effectLst>
              </a:rPr>
              <a:t>Eduardo Castillo</a:t>
            </a:r>
            <a:r>
              <a:rPr lang="es-ES" sz="1800" dirty="0"/>
              <a:t>, quien también afirmó que el </a:t>
            </a:r>
            <a:r>
              <a:rPr lang="es-ES" sz="1800" dirty="0">
                <a:highlight>
                  <a:srgbClr val="FFFF00"/>
                </a:highlight>
              </a:rPr>
              <a:t>consumo de tratamientos antidepresivos creció los últimos años en la región. </a:t>
            </a:r>
          </a:p>
          <a:p>
            <a:pPr marL="0" indent="0" algn="just">
              <a:lnSpc>
                <a:spcPct val="100000"/>
              </a:lnSpc>
              <a:spcBef>
                <a:spcPts val="0"/>
              </a:spcBef>
              <a:buNone/>
            </a:pPr>
            <a:r>
              <a:rPr lang="es-ES" sz="1800" dirty="0"/>
              <a:t>“Magallanes, por tener una de las tasas de depresión más significativa, va a tener mayor consumo de tratamientos antidepresivos. El tratamiento de </a:t>
            </a:r>
            <a:r>
              <a:rPr lang="es-ES" sz="1800" dirty="0">
                <a:highlight>
                  <a:srgbClr val="00FF00"/>
                </a:highlight>
              </a:rPr>
              <a:t>depresión es un tratamiento multisectorial, porque no es solo medicamentos, también se hacen terapias</a:t>
            </a:r>
            <a:r>
              <a:rPr lang="es-ES" sz="1800" dirty="0"/>
              <a:t>”, dijo Castillo. </a:t>
            </a:r>
          </a:p>
          <a:p>
            <a:pPr marL="0" indent="0" algn="ctr">
              <a:lnSpc>
                <a:spcPct val="100000"/>
              </a:lnSpc>
              <a:spcBef>
                <a:spcPts val="0"/>
              </a:spcBef>
              <a:buNone/>
            </a:pPr>
            <a:r>
              <a:rPr lang="es-ES" sz="1800" b="1" dirty="0"/>
              <a:t>¿Cuáles son? </a:t>
            </a:r>
            <a:endParaRPr lang="es-ES" sz="1800" dirty="0"/>
          </a:p>
          <a:p>
            <a:pPr marL="0" indent="0" algn="just">
              <a:lnSpc>
                <a:spcPct val="100000"/>
              </a:lnSpc>
              <a:spcBef>
                <a:spcPts val="0"/>
              </a:spcBef>
              <a:buNone/>
            </a:pPr>
            <a:r>
              <a:rPr lang="es-ES" sz="1800" dirty="0"/>
              <a:t>Pese a que la modernización avanza, el farmaceuta explicó que hoy día </a:t>
            </a:r>
            <a:r>
              <a:rPr lang="es-ES" sz="1800" dirty="0">
                <a:highlight>
                  <a:srgbClr val="FFFF00"/>
                </a:highlight>
              </a:rPr>
              <a:t>no existe un tratamiento específico para la depresión</a:t>
            </a:r>
            <a:r>
              <a:rPr lang="es-ES" sz="1800" dirty="0"/>
              <a:t>. “Lo que hoy día existe es una </a:t>
            </a:r>
            <a:r>
              <a:rPr lang="es-ES" sz="1800" dirty="0">
                <a:highlight>
                  <a:srgbClr val="FFFF00"/>
                </a:highlight>
              </a:rPr>
              <a:t>gama mayor </a:t>
            </a:r>
            <a:r>
              <a:rPr lang="es-ES" sz="1800" dirty="0"/>
              <a:t>de tratamientos para depresión, porque seguimos utilizando </a:t>
            </a:r>
            <a:r>
              <a:rPr lang="es-ES" sz="1800" dirty="0">
                <a:highlight>
                  <a:srgbClr val="FFFF00"/>
                </a:highlight>
              </a:rPr>
              <a:t>tratamientos tradicionales como el litio</a:t>
            </a:r>
            <a:r>
              <a:rPr lang="es-ES" sz="1800" dirty="0"/>
              <a:t>, que se usa desde hace 30 años. También se sigue usando los primeros tratamientos que salieron en la primera generación; </a:t>
            </a:r>
            <a:r>
              <a:rPr lang="es-ES" sz="1800" dirty="0">
                <a:highlight>
                  <a:srgbClr val="FFFF00"/>
                </a:highlight>
              </a:rPr>
              <a:t>sertralina</a:t>
            </a:r>
            <a:r>
              <a:rPr lang="es-ES" sz="1800" dirty="0"/>
              <a:t>, pero de igual forma se usan </a:t>
            </a:r>
            <a:r>
              <a:rPr lang="es-ES" sz="1800" dirty="0">
                <a:highlight>
                  <a:srgbClr val="FFFF00"/>
                </a:highlight>
              </a:rPr>
              <a:t>medicamentos de nueva generación</a:t>
            </a:r>
            <a:r>
              <a:rPr lang="es-ES" sz="1800" dirty="0"/>
              <a:t>”, afirmó Castillo. </a:t>
            </a:r>
          </a:p>
          <a:p>
            <a:pPr marL="0" indent="0" algn="just">
              <a:lnSpc>
                <a:spcPct val="100000"/>
              </a:lnSpc>
              <a:spcBef>
                <a:spcPts val="0"/>
              </a:spcBef>
              <a:buNone/>
            </a:pPr>
            <a:r>
              <a:rPr lang="es-ES" sz="1800" dirty="0"/>
              <a:t>(Fuente: </a:t>
            </a:r>
            <a:r>
              <a:rPr lang="es-ES" sz="1800" dirty="0">
                <a:hlinkClick r:id="rId2"/>
              </a:rPr>
              <a:t>https://elpinguino.com/noticia/2019/05/13/--tratamientos-antidepresivos-han-aumentado-considerablemente-en-los-ultimos-anos</a:t>
            </a:r>
            <a:r>
              <a:rPr lang="es-ES" sz="1800" dirty="0"/>
              <a:t>)  </a:t>
            </a:r>
          </a:p>
          <a:p>
            <a:pPr algn="just">
              <a:lnSpc>
                <a:spcPct val="100000"/>
              </a:lnSpc>
              <a:spcBef>
                <a:spcPts val="0"/>
              </a:spcBef>
            </a:pPr>
            <a:endParaRPr lang="es-ES" sz="1800" dirty="0"/>
          </a:p>
        </p:txBody>
      </p:sp>
    </p:spTree>
    <p:extLst>
      <p:ext uri="{BB962C8B-B14F-4D97-AF65-F5344CB8AC3E}">
        <p14:creationId xmlns:p14="http://schemas.microsoft.com/office/powerpoint/2010/main" val="146844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AEFF0B-FBCF-4CE8-BE43-D81A25E61ADC}"/>
              </a:ext>
            </a:extLst>
          </p:cNvPr>
          <p:cNvSpPr>
            <a:spLocks noGrp="1"/>
          </p:cNvSpPr>
          <p:nvPr>
            <p:ph type="title"/>
          </p:nvPr>
        </p:nvSpPr>
        <p:spPr/>
        <p:txBody>
          <a:bodyPr/>
          <a:lstStyle/>
          <a:p>
            <a:pPr algn="just"/>
            <a:r>
              <a:rPr lang="es-ES" sz="2800" dirty="0"/>
              <a:t>Luego de la lectura del articulo, responder las siguientes preguntas;</a:t>
            </a:r>
          </a:p>
        </p:txBody>
      </p:sp>
      <p:sp>
        <p:nvSpPr>
          <p:cNvPr id="3" name="Marcador de contenido 2">
            <a:extLst>
              <a:ext uri="{FF2B5EF4-FFF2-40B4-BE49-F238E27FC236}">
                <a16:creationId xmlns:a16="http://schemas.microsoft.com/office/drawing/2014/main" id="{1FB5D4F3-7F72-4218-95C5-2DBE1299DFC3}"/>
              </a:ext>
            </a:extLst>
          </p:cNvPr>
          <p:cNvSpPr>
            <a:spLocks noGrp="1"/>
          </p:cNvSpPr>
          <p:nvPr>
            <p:ph idx="1"/>
          </p:nvPr>
        </p:nvSpPr>
        <p:spPr/>
        <p:txBody>
          <a:bodyPr>
            <a:normAutofit/>
          </a:bodyPr>
          <a:lstStyle/>
          <a:p>
            <a:pPr marL="0" indent="0" algn="just">
              <a:lnSpc>
                <a:spcPct val="100000"/>
              </a:lnSpc>
              <a:spcBef>
                <a:spcPts val="0"/>
              </a:spcBef>
              <a:buNone/>
            </a:pPr>
            <a:r>
              <a:rPr lang="es-ES" sz="2000" dirty="0"/>
              <a:t>1. ¿Se habla sobre salud mental en tu casa?, ¿Cuál piensas es la razón que hay detrás? </a:t>
            </a:r>
          </a:p>
          <a:p>
            <a:pPr marL="0" indent="0" algn="just">
              <a:lnSpc>
                <a:spcPct val="100000"/>
              </a:lnSpc>
              <a:spcBef>
                <a:spcPts val="0"/>
              </a:spcBef>
              <a:buNone/>
            </a:pPr>
            <a:r>
              <a:rPr lang="es-ES" sz="2000" dirty="0"/>
              <a:t>2. ¿Cuáles son los problemas de salud mental más comunes que presenta la población </a:t>
            </a:r>
            <a:r>
              <a:rPr lang="es-ES" sz="2000" dirty="0">
                <a:highlight>
                  <a:srgbClr val="FFFF00"/>
                </a:highlight>
              </a:rPr>
              <a:t>chilena</a:t>
            </a:r>
            <a:r>
              <a:rPr lang="es-ES" sz="2000" dirty="0"/>
              <a:t>? </a:t>
            </a:r>
          </a:p>
          <a:p>
            <a:pPr marL="0" indent="0" algn="just">
              <a:lnSpc>
                <a:spcPct val="100000"/>
              </a:lnSpc>
              <a:spcBef>
                <a:spcPts val="0"/>
              </a:spcBef>
              <a:buNone/>
            </a:pPr>
            <a:r>
              <a:rPr lang="es-ES" sz="2000" dirty="0"/>
              <a:t>3. ¿Cuáles podrían ser las causas y consecuencias del aumento de problemas de salud mental en la población </a:t>
            </a:r>
            <a:r>
              <a:rPr lang="es-ES" sz="2000" dirty="0">
                <a:highlight>
                  <a:srgbClr val="FFFF00"/>
                </a:highlight>
              </a:rPr>
              <a:t>chilena</a:t>
            </a:r>
            <a:r>
              <a:rPr lang="es-ES" sz="2000" dirty="0"/>
              <a:t>? </a:t>
            </a:r>
          </a:p>
          <a:p>
            <a:pPr marL="0" indent="0" algn="just">
              <a:lnSpc>
                <a:spcPct val="100000"/>
              </a:lnSpc>
              <a:spcBef>
                <a:spcPts val="0"/>
              </a:spcBef>
              <a:buNone/>
            </a:pPr>
            <a:r>
              <a:rPr lang="es-ES" sz="2000" dirty="0"/>
              <a:t>4. ¿Qué tipo de tratamientos se utilizan para estas enfermedades? </a:t>
            </a:r>
          </a:p>
          <a:p>
            <a:pPr marL="0" indent="0" algn="just">
              <a:lnSpc>
                <a:spcPct val="100000"/>
              </a:lnSpc>
              <a:spcBef>
                <a:spcPts val="0"/>
              </a:spcBef>
              <a:buNone/>
            </a:pPr>
            <a:r>
              <a:rPr lang="es-ES" sz="2000" dirty="0"/>
              <a:t>5. ¿Cuáles son las razones que explican el aumento significativo del consumo de medicamentos antidepresivos en nuestro país? </a:t>
            </a:r>
          </a:p>
          <a:p>
            <a:pPr marL="0" indent="0" algn="just">
              <a:lnSpc>
                <a:spcPct val="100000"/>
              </a:lnSpc>
              <a:spcBef>
                <a:spcPts val="0"/>
              </a:spcBef>
              <a:buNone/>
            </a:pPr>
            <a:r>
              <a:rPr lang="es-ES" sz="2000" dirty="0"/>
              <a:t>6. ¿Qué consecuencias para la salud de las personas conlleva la automedicación con fármacos para este tipo de enfermedades? </a:t>
            </a:r>
          </a:p>
          <a:p>
            <a:pPr marL="0" indent="0" algn="just">
              <a:lnSpc>
                <a:spcPct val="100000"/>
              </a:lnSpc>
              <a:spcBef>
                <a:spcPts val="0"/>
              </a:spcBef>
              <a:buNone/>
            </a:pPr>
            <a:endParaRPr lang="es-ES" sz="2000" dirty="0"/>
          </a:p>
        </p:txBody>
      </p:sp>
    </p:spTree>
    <p:extLst>
      <p:ext uri="{BB962C8B-B14F-4D97-AF65-F5344CB8AC3E}">
        <p14:creationId xmlns:p14="http://schemas.microsoft.com/office/powerpoint/2010/main" val="300191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2B239F7-400C-4E02-A774-2BFB2B73043E}"/>
              </a:ext>
            </a:extLst>
          </p:cNvPr>
          <p:cNvSpPr>
            <a:spLocks noGrp="1"/>
          </p:cNvSpPr>
          <p:nvPr>
            <p:ph idx="1"/>
          </p:nvPr>
        </p:nvSpPr>
        <p:spPr>
          <a:xfrm>
            <a:off x="838200" y="672686"/>
            <a:ext cx="10515600" cy="4351338"/>
          </a:xfrm>
        </p:spPr>
        <p:txBody>
          <a:bodyPr/>
          <a:lstStyle/>
          <a:p>
            <a:pPr marL="0" indent="0" algn="just">
              <a:lnSpc>
                <a:spcPct val="100000"/>
              </a:lnSpc>
              <a:spcBef>
                <a:spcPts val="0"/>
              </a:spcBef>
              <a:buNone/>
            </a:pPr>
            <a:r>
              <a:rPr lang="es-ES" sz="2000" dirty="0"/>
              <a:t>7. ¿Qué conductas y estilos de vida ayudarían a la disminución de problemas de salud mental presentes en la población chilena? </a:t>
            </a:r>
          </a:p>
          <a:p>
            <a:pPr marL="0" indent="0" algn="just">
              <a:lnSpc>
                <a:spcPct val="100000"/>
              </a:lnSpc>
              <a:spcBef>
                <a:spcPts val="0"/>
              </a:spcBef>
              <a:buNone/>
            </a:pPr>
            <a:r>
              <a:rPr lang="es-ES" sz="2000" dirty="0"/>
              <a:t>8. ¿Cuáles son los mitos y realidades que presenta la salud mental en nuestro país? </a:t>
            </a:r>
          </a:p>
          <a:p>
            <a:pPr marL="0" indent="0" algn="just">
              <a:lnSpc>
                <a:spcPct val="100000"/>
              </a:lnSpc>
              <a:spcBef>
                <a:spcPts val="0"/>
              </a:spcBef>
              <a:buNone/>
            </a:pPr>
            <a:r>
              <a:rPr lang="es-ES" sz="2000" dirty="0"/>
              <a:t>9. ¿Qué garantía frente a las enfermedades mentales otorga nuestro sistema de salud público y privado a las personas? </a:t>
            </a:r>
          </a:p>
          <a:p>
            <a:pPr marL="0" indent="0" algn="just">
              <a:lnSpc>
                <a:spcPct val="100000"/>
              </a:lnSpc>
              <a:spcBef>
                <a:spcPts val="0"/>
              </a:spcBef>
              <a:buNone/>
            </a:pPr>
            <a:r>
              <a:rPr lang="es-ES" sz="2000" dirty="0"/>
              <a:t>10. ¿Qué implicancias éticas, económicas, ambientales y sociales están relacionadas con la salud y medicinas relacionadas con el tratamiento de enfermedades asociadas a la salud mental a nivel nacional y mundial en la población? </a:t>
            </a:r>
          </a:p>
          <a:p>
            <a:pPr marL="0" indent="0" algn="just">
              <a:lnSpc>
                <a:spcPct val="100000"/>
              </a:lnSpc>
              <a:spcBef>
                <a:spcPts val="0"/>
              </a:spcBef>
              <a:buNone/>
            </a:pPr>
            <a:r>
              <a:rPr lang="es-ES" sz="2000" dirty="0"/>
              <a:t>11. ¿Qué medidas de autocuidado y prevención conoces para tener una buena salud mental? </a:t>
            </a:r>
          </a:p>
          <a:p>
            <a:pPr marL="0" indent="0" algn="just">
              <a:lnSpc>
                <a:spcPct val="100000"/>
              </a:lnSpc>
              <a:spcBef>
                <a:spcPts val="0"/>
              </a:spcBef>
              <a:buNone/>
            </a:pPr>
            <a:r>
              <a:rPr lang="es-ES" sz="2000" dirty="0"/>
              <a:t>12. ¿Qué sensaciones o emociones te emergen con este tema? </a:t>
            </a:r>
          </a:p>
          <a:p>
            <a:pPr>
              <a:lnSpc>
                <a:spcPct val="100000"/>
              </a:lnSpc>
            </a:pPr>
            <a:endParaRPr lang="es-ES" sz="2000" dirty="0"/>
          </a:p>
        </p:txBody>
      </p:sp>
    </p:spTree>
    <p:extLst>
      <p:ext uri="{BB962C8B-B14F-4D97-AF65-F5344CB8AC3E}">
        <p14:creationId xmlns:p14="http://schemas.microsoft.com/office/powerpoint/2010/main" val="135533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2754F9-5C90-4123-9893-2F35040B96FA}"/>
              </a:ext>
            </a:extLst>
          </p:cNvPr>
          <p:cNvSpPr>
            <a:spLocks noGrp="1"/>
          </p:cNvSpPr>
          <p:nvPr>
            <p:ph type="title"/>
          </p:nvPr>
        </p:nvSpPr>
        <p:spPr/>
        <p:txBody>
          <a:bodyPr/>
          <a:lstStyle/>
          <a:p>
            <a:r>
              <a:rPr lang="es-ES" sz="3200" b="1" dirty="0"/>
              <a:t>RECURSOS Y SITIOS WEB </a:t>
            </a:r>
            <a:endParaRPr lang="es-ES" sz="3200" dirty="0"/>
          </a:p>
        </p:txBody>
      </p:sp>
      <p:sp>
        <p:nvSpPr>
          <p:cNvPr id="3" name="Marcador de contenido 2">
            <a:extLst>
              <a:ext uri="{FF2B5EF4-FFF2-40B4-BE49-F238E27FC236}">
                <a16:creationId xmlns:a16="http://schemas.microsoft.com/office/drawing/2014/main" id="{2B34576D-59A5-4533-A17A-0C05977B9219}"/>
              </a:ext>
            </a:extLst>
          </p:cNvPr>
          <p:cNvSpPr>
            <a:spLocks noGrp="1"/>
          </p:cNvSpPr>
          <p:nvPr>
            <p:ph idx="1"/>
          </p:nvPr>
        </p:nvSpPr>
        <p:spPr/>
        <p:txBody>
          <a:bodyPr>
            <a:normAutofit fontScale="55000" lnSpcReduction="20000"/>
          </a:bodyPr>
          <a:lstStyle/>
          <a:p>
            <a:pPr marL="0" indent="0">
              <a:buNone/>
            </a:pPr>
            <a:r>
              <a:rPr lang="es-ES" dirty="0"/>
              <a:t>• Ministerio de Salud: </a:t>
            </a:r>
            <a:r>
              <a:rPr lang="es-ES" dirty="0">
                <a:hlinkClick r:id="rId2"/>
              </a:rPr>
              <a:t>https://www.minsal.cl/</a:t>
            </a:r>
            <a:r>
              <a:rPr lang="es-ES" dirty="0"/>
              <a:t> </a:t>
            </a:r>
          </a:p>
          <a:p>
            <a:pPr marL="0" indent="0">
              <a:buNone/>
            </a:pPr>
            <a:r>
              <a:rPr lang="es-ES" dirty="0"/>
              <a:t>• Salud mental según la Organización Mundial de la Salud </a:t>
            </a:r>
          </a:p>
          <a:p>
            <a:pPr marL="0" indent="0">
              <a:buNone/>
            </a:pPr>
            <a:r>
              <a:rPr lang="es-ES" dirty="0">
                <a:hlinkClick r:id="rId3"/>
              </a:rPr>
              <a:t>https://www.paho.org/chi/index.php?option=com_content&amp;view=article&amp;id=180:salud-mental&amp;Itemid=1005</a:t>
            </a:r>
            <a:r>
              <a:rPr lang="es-ES" dirty="0"/>
              <a:t>  </a:t>
            </a:r>
          </a:p>
          <a:p>
            <a:pPr marL="0" indent="0">
              <a:buNone/>
            </a:pPr>
            <a:r>
              <a:rPr lang="es-ES" dirty="0"/>
              <a:t>• Salud mental en Chile: </a:t>
            </a:r>
          </a:p>
          <a:p>
            <a:pPr marL="0" indent="0">
              <a:buNone/>
            </a:pPr>
            <a:r>
              <a:rPr lang="es-ES" dirty="0">
                <a:hlinkClick r:id="rId4"/>
              </a:rPr>
              <a:t>https://psicologia.udd.cl/files/2010/06/Situacion-Salud-Mental-en-Chile-x-Minsal.pdf</a:t>
            </a:r>
            <a:r>
              <a:rPr lang="es-ES" dirty="0"/>
              <a:t>  </a:t>
            </a:r>
          </a:p>
          <a:p>
            <a:pPr marL="0" indent="0">
              <a:buNone/>
            </a:pPr>
            <a:r>
              <a:rPr lang="es-ES" dirty="0">
                <a:hlinkClick r:id="rId5"/>
              </a:rPr>
              <a:t>https://radiolaclave.cl/sociedad/salud-mental-en-chile-muchos-farmacos-y-pocas-politicas-publicas/</a:t>
            </a:r>
            <a:r>
              <a:rPr lang="es-ES" dirty="0"/>
              <a:t>  </a:t>
            </a:r>
          </a:p>
          <a:p>
            <a:pPr marL="0" indent="0">
              <a:buNone/>
            </a:pPr>
            <a:r>
              <a:rPr lang="es-ES" dirty="0">
                <a:hlinkClick r:id="rId6"/>
              </a:rPr>
              <a:t>https://www.youtube.com/watch?v=zvTzHZ2Lq4Q</a:t>
            </a:r>
            <a:r>
              <a:rPr lang="es-ES" dirty="0"/>
              <a:t>  </a:t>
            </a:r>
          </a:p>
          <a:p>
            <a:pPr marL="0" indent="0">
              <a:buNone/>
            </a:pPr>
            <a:r>
              <a:rPr lang="es-ES" dirty="0"/>
              <a:t>• Reporte sobre síntomas de depresión en Chile: </a:t>
            </a:r>
            <a:r>
              <a:rPr lang="es-ES" dirty="0">
                <a:hlinkClick r:id="rId7"/>
              </a:rPr>
              <a:t>https://www.ciedess.cl/601/w3-article-2534.html</a:t>
            </a:r>
            <a:r>
              <a:rPr lang="es-ES" dirty="0"/>
              <a:t>  </a:t>
            </a:r>
          </a:p>
          <a:p>
            <a:pPr marL="0" indent="0">
              <a:buNone/>
            </a:pPr>
            <a:r>
              <a:rPr lang="es-ES" dirty="0"/>
              <a:t>• Trastorno por videojuegos OMS-Salud Mental: </a:t>
            </a:r>
          </a:p>
          <a:p>
            <a:pPr marL="0" indent="0">
              <a:buNone/>
            </a:pPr>
            <a:r>
              <a:rPr lang="es-ES" dirty="0">
                <a:hlinkClick r:id="rId8"/>
              </a:rPr>
              <a:t>https://hipertextual.com/2019/05/oms-confirma-que-trastorno-videojuegos-es-problema-salud-mental</a:t>
            </a:r>
            <a:r>
              <a:rPr lang="es-ES" dirty="0"/>
              <a:t>  </a:t>
            </a:r>
          </a:p>
          <a:p>
            <a:pPr marL="0" indent="0">
              <a:buNone/>
            </a:pPr>
            <a:r>
              <a:rPr lang="es-ES" dirty="0"/>
              <a:t>• Congreso futuro “La Salud mental del Humano en el Futuro”: </a:t>
            </a:r>
            <a:r>
              <a:rPr lang="es-ES" dirty="0">
                <a:hlinkClick r:id="rId9"/>
              </a:rPr>
              <a:t>https://www.youtube.com/watch?v=5mBl1WzwxBE</a:t>
            </a:r>
            <a:r>
              <a:rPr lang="es-ES" dirty="0"/>
              <a:t>  </a:t>
            </a:r>
          </a:p>
          <a:p>
            <a:pPr marL="0" indent="0">
              <a:buNone/>
            </a:pPr>
            <a:r>
              <a:rPr lang="es-ES" dirty="0"/>
              <a:t>• Información sobre la medicina integrativa y las terapias complementarias: </a:t>
            </a:r>
          </a:p>
          <a:p>
            <a:pPr marL="0" indent="0">
              <a:buNone/>
            </a:pPr>
            <a:r>
              <a:rPr lang="es-ES" dirty="0">
                <a:hlinkClick r:id="rId10"/>
              </a:rPr>
              <a:t>https://www.lls.org/sites/default/files/file_assets/FS8S_Span_Integrative%20Medicine%20Facts_FINAL_Mar2017.pdf</a:t>
            </a:r>
            <a:r>
              <a:rPr lang="es-ES" dirty="0"/>
              <a:t>  	</a:t>
            </a:r>
          </a:p>
          <a:p>
            <a:pPr marL="0" indent="0">
              <a:buNone/>
            </a:pPr>
            <a:endParaRPr lang="es-ES" dirty="0"/>
          </a:p>
        </p:txBody>
      </p:sp>
      <p:sp>
        <p:nvSpPr>
          <p:cNvPr id="4" name="Marcador de contenido 2">
            <a:extLst>
              <a:ext uri="{FF2B5EF4-FFF2-40B4-BE49-F238E27FC236}">
                <a16:creationId xmlns:a16="http://schemas.microsoft.com/office/drawing/2014/main" id="{D4AE41B8-DB7D-439A-B7AC-20DD4A8DDA5B}"/>
              </a:ext>
            </a:extLst>
          </p:cNvPr>
          <p:cNvSpPr txBox="1">
            <a:spLocks/>
          </p:cNvSpPr>
          <p:nvPr/>
        </p:nvSpPr>
        <p:spPr bwMode="auto">
          <a:xfrm>
            <a:off x="838200" y="571500"/>
            <a:ext cx="10515600" cy="5272088"/>
          </a:xfrm>
          <a:prstGeom prst="rect">
            <a:avLst/>
          </a:prstGeom>
          <a:solidFill>
            <a:schemeClr val="bg2"/>
          </a:solidFill>
          <a:ln>
            <a:noFill/>
          </a:ln>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2000" b="1" dirty="0"/>
              <a:t>Síntesis de la clase</a:t>
            </a:r>
          </a:p>
          <a:p>
            <a:pPr marL="0" indent="0" algn="just">
              <a:buNone/>
            </a:pPr>
            <a:endParaRPr lang="es-ES" sz="2000" dirty="0"/>
          </a:p>
          <a:p>
            <a:pPr marL="457200" indent="-457200" algn="just">
              <a:buFont typeface="+mj-lt"/>
              <a:buAutoNum type="arabicPeriod"/>
            </a:pPr>
            <a:r>
              <a:rPr lang="es-ES" sz="2000" dirty="0"/>
              <a:t>¿Cómo afecta la cuarentena en la salud mental? ¿y en el caso de estar arrestado, encerrado o secuestrado?</a:t>
            </a:r>
          </a:p>
          <a:p>
            <a:pPr marL="457200" indent="-457200" algn="just">
              <a:buFont typeface="+mj-lt"/>
              <a:buAutoNum type="arabicPeriod"/>
            </a:pPr>
            <a:r>
              <a:rPr lang="es-ES" sz="2000" dirty="0"/>
              <a:t>¿De qué manera te comprometerás para cuidar de tu salud mental, de tu familia y de todos a tú alrededor en estos momentos de cuarentena? </a:t>
            </a:r>
          </a:p>
          <a:p>
            <a:pPr marL="457200" indent="-457200" algn="just">
              <a:buFont typeface="+mj-lt"/>
              <a:buAutoNum type="arabicPeriod"/>
            </a:pPr>
            <a:r>
              <a:rPr lang="es-ES" sz="2000" dirty="0"/>
              <a:t>Propón 1 ejercicio o actividad de 5 a 10 minutos que favorezca la salud mental en casa.</a:t>
            </a:r>
          </a:p>
          <a:p>
            <a:pPr marL="0" indent="0" algn="just">
              <a:buFont typeface="Arial" panose="020B0604020202020204" pitchFamily="34" charset="0"/>
              <a:buNone/>
            </a:pPr>
            <a:endParaRPr lang="es-ES" sz="2000" dirty="0"/>
          </a:p>
        </p:txBody>
      </p:sp>
    </p:spTree>
    <p:extLst>
      <p:ext uri="{BB962C8B-B14F-4D97-AF65-F5344CB8AC3E}">
        <p14:creationId xmlns:p14="http://schemas.microsoft.com/office/powerpoint/2010/main" val="405866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esultado de imagen para MUCHISIMAS GRACIAS POR SU ASISTENCIA, JPG">
            <a:extLst>
              <a:ext uri="{FF2B5EF4-FFF2-40B4-BE49-F238E27FC236}">
                <a16:creationId xmlns:a16="http://schemas.microsoft.com/office/drawing/2014/main" id="{51F0C2F7-7E80-4F14-B64B-FBB647BEC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25" y="642938"/>
            <a:ext cx="309562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texto 4">
            <a:extLst>
              <a:ext uri="{FF2B5EF4-FFF2-40B4-BE49-F238E27FC236}">
                <a16:creationId xmlns:a16="http://schemas.microsoft.com/office/drawing/2014/main" id="{2FB26874-4AB7-4DFD-BE1E-679796F68A15}"/>
              </a:ext>
            </a:extLst>
          </p:cNvPr>
          <p:cNvSpPr txBox="1">
            <a:spLocks/>
          </p:cNvSpPr>
          <p:nvPr/>
        </p:nvSpPr>
        <p:spPr bwMode="auto">
          <a:xfrm>
            <a:off x="569844" y="324885"/>
            <a:ext cx="10515600" cy="47223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just" rtl="0" eaLnBrk="1" fontAlgn="base" hangingPunct="1">
              <a:lnSpc>
                <a:spcPct val="90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just" rtl="0" eaLnBrk="1" fontAlgn="base"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2pPr>
            <a:lvl3pPr marL="1143000" indent="-228600" algn="just" rtl="0" eaLnBrk="1" fontAlgn="base"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just" rtl="0" eaLnBrk="1" fontAlgn="base"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just" rtl="0" eaLnBrk="1" fontAlgn="base"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defRPr/>
            </a:pPr>
            <a:r>
              <a:rPr lang="es-ES" sz="3200" b="1" dirty="0"/>
              <a:t>RECORDAR</a:t>
            </a:r>
          </a:p>
          <a:p>
            <a:pPr marL="457200" lvl="1" indent="0">
              <a:buNone/>
              <a:defRPr/>
            </a:pPr>
            <a:endParaRPr lang="es-ES" sz="2400" dirty="0"/>
          </a:p>
          <a:p>
            <a:pPr marL="457200" lvl="1" indent="0">
              <a:buNone/>
              <a:defRPr/>
            </a:pPr>
            <a:r>
              <a:rPr lang="es-ES" sz="2400" dirty="0"/>
              <a:t>Las actividades de las clases 1 y 3 realizadas en el cuaderno, deben ser enviada hasta el 01/05 (luego del receso escolar) al correo </a:t>
            </a:r>
            <a:r>
              <a:rPr lang="es-ES" sz="2400" dirty="0">
                <a:hlinkClick r:id="rId3"/>
              </a:rPr>
              <a:t>pandia@gmail.com</a:t>
            </a:r>
            <a:r>
              <a:rPr lang="es-ES" sz="2400" dirty="0"/>
              <a:t>. </a:t>
            </a:r>
          </a:p>
          <a:p>
            <a:pPr marL="457200" lvl="1" indent="0">
              <a:buNone/>
              <a:defRPr/>
            </a:pPr>
            <a:endParaRPr lang="es-ES" sz="2000" dirty="0"/>
          </a:p>
          <a:p>
            <a:pPr marL="457200" lvl="1" indent="0">
              <a:buNone/>
              <a:defRPr/>
            </a:pPr>
            <a:r>
              <a:rPr lang="es-ES" sz="2000" dirty="0"/>
              <a:t>Contenidos generales en el cuaderno</a:t>
            </a:r>
          </a:p>
          <a:p>
            <a:pPr marL="914400" lvl="1" indent="-457200">
              <a:buAutoNum type="arabicPeriod"/>
              <a:defRPr/>
            </a:pPr>
            <a:r>
              <a:rPr lang="es-ES" sz="2000" dirty="0"/>
              <a:t>Fecha</a:t>
            </a:r>
          </a:p>
          <a:p>
            <a:pPr marL="914400" lvl="1" indent="-457200">
              <a:buAutoNum type="arabicPeriod"/>
              <a:defRPr/>
            </a:pPr>
            <a:r>
              <a:rPr lang="es-ES" sz="2000" dirty="0"/>
              <a:t>Objetivo de la clase</a:t>
            </a:r>
          </a:p>
          <a:p>
            <a:pPr marL="914400" lvl="1" indent="-457200">
              <a:buAutoNum type="arabicPeriod"/>
              <a:defRPr/>
            </a:pPr>
            <a:r>
              <a:rPr lang="es-ES" sz="2000" dirty="0"/>
              <a:t>Actividad</a:t>
            </a:r>
          </a:p>
          <a:p>
            <a:pPr marL="914400" lvl="1" indent="-457200">
              <a:buAutoNum type="arabicPeriod"/>
              <a:defRPr/>
            </a:pPr>
            <a:r>
              <a:rPr lang="es-ES" sz="2000" dirty="0"/>
              <a:t>Nitidez de las imágenes </a:t>
            </a:r>
          </a:p>
          <a:p>
            <a:pPr marL="914400" lvl="1" indent="-457200">
              <a:buAutoNum type="arabicPeriod"/>
              <a:defRPr/>
            </a:pPr>
            <a:r>
              <a:rPr lang="es-ES" sz="2000" dirty="0"/>
              <a:t>Ortografía </a:t>
            </a:r>
          </a:p>
          <a:p>
            <a:pPr marL="914400" lvl="1" indent="-457200">
              <a:buAutoNum type="arabicPeriod"/>
              <a:defRPr/>
            </a:pPr>
            <a:r>
              <a:rPr lang="es-ES" sz="2000" dirty="0"/>
              <a:t>Orden y limpieza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CEA75F0-C19B-4697-B373-DB48CBCB4E54}"/>
              </a:ext>
            </a:extLst>
          </p:cNvPr>
          <p:cNvSpPr txBox="1">
            <a:spLocks/>
          </p:cNvSpPr>
          <p:nvPr/>
        </p:nvSpPr>
        <p:spPr bwMode="auto">
          <a:xfrm>
            <a:off x="838200" y="357188"/>
            <a:ext cx="10515600" cy="86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s-ES" dirty="0"/>
              <a:t>Objetivo </a:t>
            </a:r>
          </a:p>
        </p:txBody>
      </p:sp>
      <p:sp>
        <p:nvSpPr>
          <p:cNvPr id="5" name="Marcador de contenido 2">
            <a:extLst>
              <a:ext uri="{FF2B5EF4-FFF2-40B4-BE49-F238E27FC236}">
                <a16:creationId xmlns:a16="http://schemas.microsoft.com/office/drawing/2014/main" id="{EFAB7C88-E7D2-48C1-A74A-F8D245E26751}"/>
              </a:ext>
            </a:extLst>
          </p:cNvPr>
          <p:cNvSpPr txBox="1">
            <a:spLocks/>
          </p:cNvSpPr>
          <p:nvPr/>
        </p:nvSpPr>
        <p:spPr bwMode="auto">
          <a:xfrm>
            <a:off x="838200" y="1181896"/>
            <a:ext cx="10515600" cy="989804"/>
          </a:xfrm>
          <a:prstGeom prst="rect">
            <a:avLst/>
          </a:prstGeom>
          <a:noFill/>
          <a:ln>
            <a:noFill/>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2000" dirty="0"/>
              <a:t>Reflexionar y tomar conciencia de los diversos factores que influyen en la salud mental de la población, así como también la aplicación de diversas medicinas en la resolución de problemas de salud cotidianos.  </a:t>
            </a:r>
          </a:p>
        </p:txBody>
      </p:sp>
      <p:sp>
        <p:nvSpPr>
          <p:cNvPr id="8" name="Título 1">
            <a:extLst>
              <a:ext uri="{FF2B5EF4-FFF2-40B4-BE49-F238E27FC236}">
                <a16:creationId xmlns:a16="http://schemas.microsoft.com/office/drawing/2014/main" id="{008135C8-DAC9-47DA-AD61-1D850C155E52}"/>
              </a:ext>
            </a:extLst>
          </p:cNvPr>
          <p:cNvSpPr>
            <a:spLocks noGrp="1"/>
          </p:cNvSpPr>
          <p:nvPr>
            <p:ph type="title"/>
          </p:nvPr>
        </p:nvSpPr>
        <p:spPr>
          <a:xfrm>
            <a:off x="838200" y="2582883"/>
            <a:ext cx="10515600" cy="600075"/>
          </a:xfrm>
        </p:spPr>
        <p:txBody>
          <a:bodyPr>
            <a:normAutofit fontScale="90000"/>
          </a:bodyPr>
          <a:lstStyle/>
          <a:p>
            <a:pPr algn="ctr"/>
            <a:r>
              <a:rPr lang="es-ES" dirty="0">
                <a:latin typeface="Bahnschrift Condensed" panose="020B0502040204020203" pitchFamily="34" charset="0"/>
              </a:rPr>
              <a:t> </a:t>
            </a:r>
          </a:p>
        </p:txBody>
      </p:sp>
      <p:sp>
        <p:nvSpPr>
          <p:cNvPr id="9" name="Marcador de contenido 2">
            <a:extLst>
              <a:ext uri="{FF2B5EF4-FFF2-40B4-BE49-F238E27FC236}">
                <a16:creationId xmlns:a16="http://schemas.microsoft.com/office/drawing/2014/main" id="{39CE49BB-E1AF-433B-8D4C-C002E5AFEEE2}"/>
              </a:ext>
            </a:extLst>
          </p:cNvPr>
          <p:cNvSpPr>
            <a:spLocks noGrp="1"/>
          </p:cNvSpPr>
          <p:nvPr>
            <p:ph idx="1"/>
          </p:nvPr>
        </p:nvSpPr>
        <p:spPr>
          <a:xfrm>
            <a:off x="838200" y="3182958"/>
            <a:ext cx="10515600" cy="2174875"/>
          </a:xfrm>
          <a:solidFill>
            <a:schemeClr val="accent2">
              <a:lumMod val="20000"/>
              <a:lumOff val="80000"/>
            </a:schemeClr>
          </a:solidFill>
        </p:spPr>
        <p:txBody>
          <a:bodyPr/>
          <a:lstStyle/>
          <a:p>
            <a:pPr marL="0" indent="0" algn="ctr">
              <a:buNone/>
            </a:pPr>
            <a:r>
              <a:rPr lang="es-ES" sz="2000" dirty="0"/>
              <a:t>Responder: ¿Qué es para ti la salud mental? </a:t>
            </a:r>
          </a:p>
          <a:p>
            <a:pPr marL="0" indent="0">
              <a:buNone/>
            </a:pPr>
            <a:endParaRPr lang="es-ES" sz="2000" dirty="0"/>
          </a:p>
        </p:txBody>
      </p:sp>
    </p:spTree>
    <p:extLst>
      <p:ext uri="{BB962C8B-B14F-4D97-AF65-F5344CB8AC3E}">
        <p14:creationId xmlns:p14="http://schemas.microsoft.com/office/powerpoint/2010/main" val="264107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5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C233F-A95E-4237-8530-D6FA45754C70}"/>
              </a:ext>
            </a:extLst>
          </p:cNvPr>
          <p:cNvSpPr>
            <a:spLocks noGrp="1"/>
          </p:cNvSpPr>
          <p:nvPr>
            <p:ph type="title"/>
          </p:nvPr>
        </p:nvSpPr>
        <p:spPr/>
        <p:txBody>
          <a:bodyPr/>
          <a:lstStyle/>
          <a:p>
            <a:pPr algn="ctr"/>
            <a:r>
              <a:rPr lang="es-ES" sz="3200" b="1" dirty="0"/>
              <a:t>Estrés y salud mental: ¿qué sé y qué puedo hacer? </a:t>
            </a:r>
            <a:endParaRPr lang="es-ES" sz="3200" dirty="0"/>
          </a:p>
        </p:txBody>
      </p:sp>
      <p:sp>
        <p:nvSpPr>
          <p:cNvPr id="3" name="Marcador de contenido 2">
            <a:extLst>
              <a:ext uri="{FF2B5EF4-FFF2-40B4-BE49-F238E27FC236}">
                <a16:creationId xmlns:a16="http://schemas.microsoft.com/office/drawing/2014/main" id="{E97EFDEF-6547-4134-902F-C185141BE09D}"/>
              </a:ext>
            </a:extLst>
          </p:cNvPr>
          <p:cNvSpPr>
            <a:spLocks noGrp="1"/>
          </p:cNvSpPr>
          <p:nvPr>
            <p:ph idx="1"/>
          </p:nvPr>
        </p:nvSpPr>
        <p:spPr/>
        <p:txBody>
          <a:bodyPr>
            <a:normAutofit/>
          </a:bodyPr>
          <a:lstStyle/>
          <a:p>
            <a:pPr algn="just"/>
            <a:r>
              <a:rPr lang="es-ES" sz="1800" dirty="0"/>
              <a:t>Describir patrones, tendencias y relaciones entre datos, información y variables. </a:t>
            </a:r>
          </a:p>
          <a:p>
            <a:pPr algn="just"/>
            <a:r>
              <a:rPr lang="es-ES" sz="1800" dirty="0"/>
              <a:t>Analizar las relaciones entre las partes de un sistema en fenómenos y problemas de interés, a partir de tablas, gráficos, diagramas y modelos. </a:t>
            </a:r>
          </a:p>
          <a:p>
            <a:pPr algn="just"/>
            <a:r>
              <a:rPr lang="es-ES" sz="1800" dirty="0"/>
              <a:t>Construir, usar y comunicar argumentos científicos. </a:t>
            </a:r>
          </a:p>
          <a:p>
            <a:pPr algn="just"/>
            <a:r>
              <a:rPr lang="es-ES" sz="1800" dirty="0"/>
              <a:t>Analizar críticamente implicancias sociales, económicas, éticas y ambientales de problemas relacionados con controversias públicas que involucran ciencia y tecnología. </a:t>
            </a:r>
          </a:p>
          <a:p>
            <a:pPr marL="0" indent="0" algn="just">
              <a:buNone/>
            </a:pPr>
            <a:endParaRPr lang="es-ES" sz="1800" b="1" dirty="0"/>
          </a:p>
          <a:p>
            <a:pPr marL="0" indent="0" algn="just">
              <a:buNone/>
            </a:pPr>
            <a:r>
              <a:rPr lang="es-ES" sz="1800" b="1" dirty="0"/>
              <a:t>ACTITUDES </a:t>
            </a:r>
            <a:endParaRPr lang="es-ES" sz="1800" dirty="0"/>
          </a:p>
          <a:p>
            <a:pPr marL="0" indent="0" algn="just">
              <a:buNone/>
            </a:pPr>
            <a:r>
              <a:rPr lang="es-ES" sz="1800" dirty="0"/>
              <a:t>• Responsabilidad por las propias acciones y decisiones con consciencia de las implicancias que estas tienen sobre uno mismo y los otros. </a:t>
            </a:r>
          </a:p>
          <a:p>
            <a:pPr marL="0" indent="0" algn="just">
              <a:buNone/>
            </a:pPr>
            <a:r>
              <a:rPr lang="es-ES" sz="1800" dirty="0"/>
              <a:t>• Participar asumiendo posturas razonadas en distintos ámbitos: cultural, social, político y medioambiental, entre otros. </a:t>
            </a:r>
          </a:p>
          <a:p>
            <a:pPr algn="just"/>
            <a:endParaRPr lang="es-ES" sz="1800" dirty="0"/>
          </a:p>
          <a:p>
            <a:pPr algn="just"/>
            <a:endParaRPr lang="es-ES" sz="1800" dirty="0"/>
          </a:p>
        </p:txBody>
      </p:sp>
    </p:spTree>
    <p:extLst>
      <p:ext uri="{BB962C8B-B14F-4D97-AF65-F5344CB8AC3E}">
        <p14:creationId xmlns:p14="http://schemas.microsoft.com/office/powerpoint/2010/main" val="339082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08780-2D44-4DF4-B152-39FFD89FDDCF}"/>
              </a:ext>
            </a:extLst>
          </p:cNvPr>
          <p:cNvSpPr>
            <a:spLocks noGrp="1"/>
          </p:cNvSpPr>
          <p:nvPr>
            <p:ph type="title"/>
          </p:nvPr>
        </p:nvSpPr>
        <p:spPr/>
        <p:txBody>
          <a:bodyPr/>
          <a:lstStyle/>
          <a:p>
            <a:r>
              <a:rPr lang="es-ES" dirty="0"/>
              <a:t>Actividad 1</a:t>
            </a:r>
          </a:p>
        </p:txBody>
      </p:sp>
      <p:sp>
        <p:nvSpPr>
          <p:cNvPr id="3" name="Marcador de contenido 2">
            <a:extLst>
              <a:ext uri="{FF2B5EF4-FFF2-40B4-BE49-F238E27FC236}">
                <a16:creationId xmlns:a16="http://schemas.microsoft.com/office/drawing/2014/main" id="{5790566A-1302-4C8D-8BE6-F638DA4233FA}"/>
              </a:ext>
            </a:extLst>
          </p:cNvPr>
          <p:cNvSpPr>
            <a:spLocks noGrp="1"/>
          </p:cNvSpPr>
          <p:nvPr>
            <p:ph idx="1"/>
          </p:nvPr>
        </p:nvSpPr>
        <p:spPr/>
        <p:txBody>
          <a:bodyPr/>
          <a:lstStyle/>
          <a:p>
            <a:pPr marL="0" indent="0" algn="just">
              <a:buNone/>
            </a:pPr>
            <a:r>
              <a:rPr lang="es-ES" sz="2000" b="1" dirty="0"/>
              <a:t>Análisis e interpretación de infografía</a:t>
            </a:r>
          </a:p>
          <a:p>
            <a:pPr marL="0" indent="0" algn="just">
              <a:buNone/>
            </a:pPr>
            <a:r>
              <a:rPr lang="es-ES" sz="2000" dirty="0"/>
              <a:t>➢ En grupos pequeños (1 a 3 personas), analizar información y datos entregados por investigaciones como la siguiente, desarrollada por el Estudio Longitudinal Social de Chile durante el año 2018 (</a:t>
            </a:r>
            <a:r>
              <a:rPr lang="es-ES" sz="2000" dirty="0" err="1"/>
              <a:t>Elsoc</a:t>
            </a:r>
            <a:r>
              <a:rPr lang="es-ES" sz="2000" dirty="0"/>
              <a:t>). </a:t>
            </a:r>
          </a:p>
          <a:p>
            <a:pPr marL="0" indent="0" algn="just">
              <a:buNone/>
            </a:pPr>
            <a:r>
              <a:rPr lang="es-ES" sz="2000" dirty="0"/>
              <a:t>➢ Responder las preguntas que se encuentran en cada actividad. </a:t>
            </a:r>
          </a:p>
          <a:p>
            <a:pPr marL="0" indent="0" algn="just">
              <a:buNone/>
            </a:pPr>
            <a:r>
              <a:rPr lang="es-ES" sz="2000" dirty="0"/>
              <a:t> </a:t>
            </a:r>
          </a:p>
        </p:txBody>
      </p:sp>
    </p:spTree>
    <p:extLst>
      <p:ext uri="{BB962C8B-B14F-4D97-AF65-F5344CB8AC3E}">
        <p14:creationId xmlns:p14="http://schemas.microsoft.com/office/powerpoint/2010/main" val="182136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98BF65-1B06-4ACF-A825-0D2BB5E670CD}"/>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2995F509-19F8-4913-9ABB-8976F095A3D8}"/>
              </a:ext>
            </a:extLst>
          </p:cNvPr>
          <p:cNvSpPr>
            <a:spLocks noGrp="1"/>
          </p:cNvSpPr>
          <p:nvPr>
            <p:ph idx="1"/>
          </p:nvPr>
        </p:nvSpPr>
        <p:spPr>
          <a:xfrm>
            <a:off x="6256564" y="1825625"/>
            <a:ext cx="5097236" cy="4351338"/>
          </a:xfrm>
        </p:spPr>
        <p:txBody>
          <a:bodyPr/>
          <a:lstStyle/>
          <a:p>
            <a:pPr algn="just"/>
            <a:r>
              <a:rPr lang="es-ES" sz="2000" dirty="0"/>
              <a:t>(Fuente: </a:t>
            </a:r>
            <a:r>
              <a:rPr lang="es-ES" sz="2000" dirty="0">
                <a:hlinkClick r:id="rId2"/>
              </a:rPr>
              <a:t>https://mundobip.cl/noticia/la-tercera-uno-de-cada-cinco-chilenos-reporta-sintomas-de-depresion</a:t>
            </a:r>
            <a:r>
              <a:rPr lang="es-ES" sz="2000" dirty="0"/>
              <a:t>) </a:t>
            </a:r>
          </a:p>
        </p:txBody>
      </p:sp>
      <p:pic>
        <p:nvPicPr>
          <p:cNvPr id="4" name="Imagen 3">
            <a:extLst>
              <a:ext uri="{FF2B5EF4-FFF2-40B4-BE49-F238E27FC236}">
                <a16:creationId xmlns:a16="http://schemas.microsoft.com/office/drawing/2014/main" id="{D9F51B11-B484-40FF-BFB5-3C69544F02BD}"/>
              </a:ext>
            </a:extLst>
          </p:cNvPr>
          <p:cNvPicPr>
            <a:picLocks noChangeAspect="1"/>
          </p:cNvPicPr>
          <p:nvPr/>
        </p:nvPicPr>
        <p:blipFill>
          <a:blip r:embed="rId3"/>
          <a:stretch>
            <a:fillRect/>
          </a:stretch>
        </p:blipFill>
        <p:spPr>
          <a:xfrm>
            <a:off x="106135" y="14285"/>
            <a:ext cx="6150429" cy="6858000"/>
          </a:xfrm>
          <a:prstGeom prst="rect">
            <a:avLst/>
          </a:prstGeom>
        </p:spPr>
      </p:pic>
    </p:spTree>
    <p:extLst>
      <p:ext uri="{BB962C8B-B14F-4D97-AF65-F5344CB8AC3E}">
        <p14:creationId xmlns:p14="http://schemas.microsoft.com/office/powerpoint/2010/main" val="258550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6E96A-D380-4A4E-9D00-2742D318B4CB}"/>
              </a:ext>
            </a:extLst>
          </p:cNvPr>
          <p:cNvSpPr>
            <a:spLocks noGrp="1"/>
          </p:cNvSpPr>
          <p:nvPr>
            <p:ph type="title"/>
          </p:nvPr>
        </p:nvSpPr>
        <p:spPr/>
        <p:txBody>
          <a:bodyPr/>
          <a:lstStyle/>
          <a:p>
            <a:pPr algn="just"/>
            <a:r>
              <a:rPr lang="es-ES" sz="3200" dirty="0"/>
              <a:t>Análisis e interpretación de infografía. Responder las siguientes interrogantes. </a:t>
            </a:r>
          </a:p>
        </p:txBody>
      </p:sp>
      <p:sp>
        <p:nvSpPr>
          <p:cNvPr id="3" name="Marcador de contenido 2">
            <a:extLst>
              <a:ext uri="{FF2B5EF4-FFF2-40B4-BE49-F238E27FC236}">
                <a16:creationId xmlns:a16="http://schemas.microsoft.com/office/drawing/2014/main" id="{8A80072C-E61C-48FF-816C-6A387A07F95B}"/>
              </a:ext>
            </a:extLst>
          </p:cNvPr>
          <p:cNvSpPr>
            <a:spLocks noGrp="1"/>
          </p:cNvSpPr>
          <p:nvPr>
            <p:ph idx="1"/>
          </p:nvPr>
        </p:nvSpPr>
        <p:spPr/>
        <p:txBody>
          <a:bodyPr>
            <a:normAutofit fontScale="70000" lnSpcReduction="20000"/>
          </a:bodyPr>
          <a:lstStyle/>
          <a:p>
            <a:pPr marL="514350" indent="-514350" algn="just">
              <a:lnSpc>
                <a:spcPct val="120000"/>
              </a:lnSpc>
              <a:spcBef>
                <a:spcPts val="0"/>
              </a:spcBef>
              <a:buFont typeface="+mj-lt"/>
              <a:buAutoNum type="arabicPeriod"/>
            </a:pPr>
            <a:r>
              <a:rPr lang="es-ES" dirty="0"/>
              <a:t>En términos generales, ¿qué síntomas presenta la población chilena para reconocer que tienen una mínima depresión?, ¿Cómo te sientes con esta realidad? </a:t>
            </a:r>
          </a:p>
          <a:p>
            <a:pPr marL="514350" indent="-514350" algn="just">
              <a:lnSpc>
                <a:spcPct val="120000"/>
              </a:lnSpc>
              <a:spcBef>
                <a:spcPts val="0"/>
              </a:spcBef>
              <a:buFont typeface="+mj-lt"/>
              <a:buAutoNum type="arabicPeriod"/>
            </a:pPr>
            <a:r>
              <a:rPr lang="es-ES" dirty="0"/>
              <a:t>¿Por qué las mujeres presentan mayor porcentaje de depresión media, moderada y severa respecto de los hombres? ¿Cuáles podrían ser las razones de esto? </a:t>
            </a:r>
          </a:p>
          <a:p>
            <a:pPr marL="514350" indent="-514350" algn="just">
              <a:lnSpc>
                <a:spcPct val="120000"/>
              </a:lnSpc>
              <a:spcBef>
                <a:spcPts val="0"/>
              </a:spcBef>
              <a:buFont typeface="+mj-lt"/>
              <a:buAutoNum type="arabicPeriod"/>
            </a:pPr>
            <a:r>
              <a:rPr lang="es-ES" dirty="0"/>
              <a:t>¿Qué argumentos existen para explicar que las mujeres tienen mayor acceso a tratamientos de depresión? </a:t>
            </a:r>
          </a:p>
          <a:p>
            <a:pPr marL="514350" indent="-514350" algn="just">
              <a:lnSpc>
                <a:spcPct val="120000"/>
              </a:lnSpc>
              <a:spcBef>
                <a:spcPts val="0"/>
              </a:spcBef>
              <a:buFont typeface="+mj-lt"/>
              <a:buAutoNum type="arabicPeriod"/>
            </a:pPr>
            <a:r>
              <a:rPr lang="es-ES" dirty="0"/>
              <a:t>¿Cuáles son las razones por las que la zona norte de nuestro país presenta mayor porcentaje de población que presenta síntomas de depresión severa? </a:t>
            </a:r>
          </a:p>
          <a:p>
            <a:pPr marL="514350" indent="-514350" algn="just">
              <a:lnSpc>
                <a:spcPct val="120000"/>
              </a:lnSpc>
              <a:spcBef>
                <a:spcPts val="0"/>
              </a:spcBef>
              <a:buFont typeface="+mj-lt"/>
              <a:buAutoNum type="arabicPeriod"/>
            </a:pPr>
            <a:r>
              <a:rPr lang="es-ES" dirty="0"/>
              <a:t>¿Cuáles son las razones por las que la zona sur de nuestro país presenta menor porcentaje de población que presenta síntomas de depresión mínima? </a:t>
            </a:r>
          </a:p>
          <a:p>
            <a:pPr marL="514350" indent="-514350" algn="just">
              <a:lnSpc>
                <a:spcPct val="120000"/>
              </a:lnSpc>
              <a:spcBef>
                <a:spcPts val="0"/>
              </a:spcBef>
              <a:buFont typeface="+mj-lt"/>
              <a:buAutoNum type="arabicPeriod"/>
            </a:pPr>
            <a:r>
              <a:rPr lang="es-ES" dirty="0"/>
              <a:t>¿Existen diferencias entre el porcentaje de síntomas depresivos entre la población chilena y los extranjeros? </a:t>
            </a:r>
          </a:p>
        </p:txBody>
      </p:sp>
    </p:spTree>
    <p:extLst>
      <p:ext uri="{BB962C8B-B14F-4D97-AF65-F5344CB8AC3E}">
        <p14:creationId xmlns:p14="http://schemas.microsoft.com/office/powerpoint/2010/main" val="70351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C4ACF2-E891-40A7-9A6B-745937D4E519}"/>
              </a:ext>
            </a:extLst>
          </p:cNvPr>
          <p:cNvSpPr>
            <a:spLocks noGrp="1"/>
          </p:cNvSpPr>
          <p:nvPr>
            <p:ph idx="1"/>
          </p:nvPr>
        </p:nvSpPr>
        <p:spPr>
          <a:xfrm>
            <a:off x="838200" y="632929"/>
            <a:ext cx="10515600" cy="4351338"/>
          </a:xfrm>
        </p:spPr>
        <p:txBody>
          <a:bodyPr/>
          <a:lstStyle/>
          <a:p>
            <a:pPr marL="457200" indent="-457200" algn="just">
              <a:lnSpc>
                <a:spcPct val="100000"/>
              </a:lnSpc>
              <a:spcBef>
                <a:spcPts val="0"/>
              </a:spcBef>
              <a:buFont typeface="+mj-lt"/>
              <a:buAutoNum type="arabicPeriod" startAt="7"/>
            </a:pPr>
            <a:r>
              <a:rPr lang="es-ES" sz="2000" dirty="0"/>
              <a:t>¿Qué relación se puede establecer entre el consumo de cigarrillos y los síntomas depresivos en la población chilena? </a:t>
            </a:r>
          </a:p>
          <a:p>
            <a:pPr marL="457200" indent="-457200" algn="just">
              <a:lnSpc>
                <a:spcPct val="100000"/>
              </a:lnSpc>
              <a:spcBef>
                <a:spcPts val="0"/>
              </a:spcBef>
              <a:buFont typeface="+mj-lt"/>
              <a:buAutoNum type="arabicPeriod" startAt="7"/>
            </a:pPr>
            <a:r>
              <a:rPr lang="es-ES" sz="2000" dirty="0"/>
              <a:t>¿Qué relación se establece entre la obesidad y los síntomas depresivos en la población chilena? </a:t>
            </a:r>
          </a:p>
          <a:p>
            <a:pPr marL="457200" indent="-457200" algn="just">
              <a:lnSpc>
                <a:spcPct val="100000"/>
              </a:lnSpc>
              <a:spcBef>
                <a:spcPts val="0"/>
              </a:spcBef>
              <a:buFont typeface="+mj-lt"/>
              <a:buAutoNum type="arabicPeriod" startAt="7"/>
            </a:pPr>
            <a:r>
              <a:rPr lang="es-ES" sz="2000" dirty="0"/>
              <a:t>Investiga cuáles son los síntomas relacionados con la depresión mínima, media, moderada y severa. </a:t>
            </a:r>
          </a:p>
          <a:p>
            <a:pPr marL="457200" indent="-457200" algn="just">
              <a:lnSpc>
                <a:spcPct val="100000"/>
              </a:lnSpc>
              <a:spcBef>
                <a:spcPts val="0"/>
              </a:spcBef>
              <a:buFont typeface="+mj-lt"/>
              <a:buAutoNum type="arabicPeriod" startAt="7"/>
            </a:pPr>
            <a:r>
              <a:rPr lang="es-ES" sz="2000" dirty="0"/>
              <a:t>¿Qué relación se puede establecer entre calidad de vida laboral-familiar-académica y nivel de estrés? </a:t>
            </a:r>
          </a:p>
          <a:p>
            <a:pPr marL="457200" indent="-457200" algn="just">
              <a:lnSpc>
                <a:spcPct val="100000"/>
              </a:lnSpc>
              <a:spcBef>
                <a:spcPts val="0"/>
              </a:spcBef>
              <a:buFont typeface="+mj-lt"/>
              <a:buAutoNum type="arabicPeriod" startAt="7"/>
            </a:pPr>
            <a:r>
              <a:rPr lang="es-ES" sz="2000" dirty="0"/>
              <a:t>Investiga cuáles son los diversos factores que influyen en la salud mental de los trabajadores en su área y/o futuro campo laboral y qué se hace en ellos para prevenir y mitigar el estrés laboral. </a:t>
            </a:r>
          </a:p>
          <a:p>
            <a:pPr marL="457200" indent="-457200" algn="just">
              <a:lnSpc>
                <a:spcPct val="100000"/>
              </a:lnSpc>
              <a:spcBef>
                <a:spcPts val="0"/>
              </a:spcBef>
              <a:buFont typeface="+mj-lt"/>
              <a:buAutoNum type="arabicPeriod" startAt="7"/>
            </a:pPr>
            <a:r>
              <a:rPr lang="es-ES" sz="2000" dirty="0"/>
              <a:t>¿Cuál es la realidad de la salud mental en tu territorio local? </a:t>
            </a:r>
          </a:p>
          <a:p>
            <a:pPr marL="457200" indent="-457200" algn="just">
              <a:lnSpc>
                <a:spcPct val="100000"/>
              </a:lnSpc>
              <a:spcBef>
                <a:spcPts val="0"/>
              </a:spcBef>
              <a:buFont typeface="+mj-lt"/>
              <a:buAutoNum type="arabicPeriod" startAt="7"/>
            </a:pPr>
            <a:r>
              <a:rPr lang="es-ES" sz="2000" dirty="0"/>
              <a:t>¿Qué otras interrogantes te emergen? Escribe una a tres preguntas.</a:t>
            </a:r>
          </a:p>
        </p:txBody>
      </p:sp>
    </p:spTree>
    <p:extLst>
      <p:ext uri="{BB962C8B-B14F-4D97-AF65-F5344CB8AC3E}">
        <p14:creationId xmlns:p14="http://schemas.microsoft.com/office/powerpoint/2010/main" val="3470073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FA75B8-0AD7-4A37-A57E-1827470A6433}"/>
              </a:ext>
            </a:extLst>
          </p:cNvPr>
          <p:cNvSpPr>
            <a:spLocks noGrp="1"/>
          </p:cNvSpPr>
          <p:nvPr>
            <p:ph type="title"/>
          </p:nvPr>
        </p:nvSpPr>
        <p:spPr/>
        <p:txBody>
          <a:bodyPr/>
          <a:lstStyle/>
          <a:p>
            <a:r>
              <a:rPr lang="es-ES" dirty="0"/>
              <a:t>Actividad 2</a:t>
            </a:r>
          </a:p>
        </p:txBody>
      </p:sp>
      <p:sp>
        <p:nvSpPr>
          <p:cNvPr id="3" name="Marcador de contenido 2">
            <a:extLst>
              <a:ext uri="{FF2B5EF4-FFF2-40B4-BE49-F238E27FC236}">
                <a16:creationId xmlns:a16="http://schemas.microsoft.com/office/drawing/2014/main" id="{571ACEF1-CC78-4EAB-AA11-FF376865BFC1}"/>
              </a:ext>
            </a:extLst>
          </p:cNvPr>
          <p:cNvSpPr>
            <a:spLocks noGrp="1"/>
          </p:cNvSpPr>
          <p:nvPr>
            <p:ph idx="1"/>
          </p:nvPr>
        </p:nvSpPr>
        <p:spPr/>
        <p:txBody>
          <a:bodyPr/>
          <a:lstStyle/>
          <a:p>
            <a:pPr marL="0" indent="0" algn="just">
              <a:buNone/>
            </a:pPr>
            <a:r>
              <a:rPr lang="es-ES" sz="2000" b="1" dirty="0"/>
              <a:t>Análisis de noticia científica relacionada con el tratamiento de la salud mental en Chile </a:t>
            </a:r>
            <a:endParaRPr lang="es-ES" sz="2000" dirty="0"/>
          </a:p>
          <a:p>
            <a:pPr marL="0" indent="0" algn="just">
              <a:buNone/>
            </a:pPr>
            <a:r>
              <a:rPr lang="es-ES" sz="2000" dirty="0"/>
              <a:t>➢ Leer y analizar la siguiente noticia científica como la que se presenta a continuación, luego busquen información relacionada con el aumento de los tratamientos antidepresivos y respondan las preguntas basadas en evidencias científicas. </a:t>
            </a:r>
          </a:p>
          <a:p>
            <a:pPr marL="0" indent="0" algn="just">
              <a:buNone/>
            </a:pPr>
            <a:endParaRPr lang="es-ES" sz="2000" dirty="0"/>
          </a:p>
        </p:txBody>
      </p:sp>
    </p:spTree>
    <p:extLst>
      <p:ext uri="{BB962C8B-B14F-4D97-AF65-F5344CB8AC3E}">
        <p14:creationId xmlns:p14="http://schemas.microsoft.com/office/powerpoint/2010/main" val="9052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61CF3-1CEB-4887-BED9-D65CE81E79B9}"/>
              </a:ext>
            </a:extLst>
          </p:cNvPr>
          <p:cNvSpPr>
            <a:spLocks noGrp="1"/>
          </p:cNvSpPr>
          <p:nvPr>
            <p:ph type="title"/>
          </p:nvPr>
        </p:nvSpPr>
        <p:spPr/>
        <p:txBody>
          <a:bodyPr/>
          <a:lstStyle/>
          <a:p>
            <a:pPr algn="ctr"/>
            <a:r>
              <a:rPr lang="es-ES" sz="3200" b="1" i="1" dirty="0"/>
              <a:t>Tratamientos antidepresivos han aumentado considerablemente en los últimos años </a:t>
            </a:r>
            <a:endParaRPr lang="es-ES" sz="3200" dirty="0"/>
          </a:p>
        </p:txBody>
      </p:sp>
      <p:sp>
        <p:nvSpPr>
          <p:cNvPr id="3" name="Marcador de contenido 2">
            <a:extLst>
              <a:ext uri="{FF2B5EF4-FFF2-40B4-BE49-F238E27FC236}">
                <a16:creationId xmlns:a16="http://schemas.microsoft.com/office/drawing/2014/main" id="{D1904982-ADFA-431F-9C08-0004D1341570}"/>
              </a:ext>
            </a:extLst>
          </p:cNvPr>
          <p:cNvSpPr>
            <a:spLocks noGrp="1"/>
          </p:cNvSpPr>
          <p:nvPr>
            <p:ph idx="1"/>
          </p:nvPr>
        </p:nvSpPr>
        <p:spPr/>
        <p:txBody>
          <a:bodyPr>
            <a:normAutofit/>
          </a:bodyPr>
          <a:lstStyle/>
          <a:p>
            <a:pPr marL="0" indent="0" algn="just">
              <a:lnSpc>
                <a:spcPct val="100000"/>
              </a:lnSpc>
              <a:spcBef>
                <a:spcPts val="0"/>
              </a:spcBef>
              <a:buNone/>
            </a:pPr>
            <a:r>
              <a:rPr lang="es-ES" sz="1800" dirty="0"/>
              <a:t>El </a:t>
            </a:r>
            <a:r>
              <a:rPr lang="es-ES" sz="1800" dirty="0">
                <a:highlight>
                  <a:srgbClr val="FFFF00"/>
                </a:highlight>
              </a:rPr>
              <a:t>jefe del Departamento de Salud Mental, Juan </a:t>
            </a:r>
            <a:r>
              <a:rPr lang="es-ES" sz="1800" dirty="0" err="1">
                <a:highlight>
                  <a:srgbClr val="FFFF00"/>
                </a:highlight>
              </a:rPr>
              <a:t>Vukusich</a:t>
            </a:r>
            <a:r>
              <a:rPr lang="es-ES" sz="1800" dirty="0">
                <a:highlight>
                  <a:srgbClr val="FFFF00"/>
                </a:highlight>
              </a:rPr>
              <a:t>, afirmó que en Magallanes </a:t>
            </a:r>
            <a:r>
              <a:rPr lang="es-ES" sz="1800" dirty="0"/>
              <a:t>hay hasta un </a:t>
            </a:r>
            <a:r>
              <a:rPr lang="es-ES" sz="1800" dirty="0">
                <a:highlight>
                  <a:srgbClr val="FFFF00"/>
                </a:highlight>
              </a:rPr>
              <a:t>15% de personas con tratamiento </a:t>
            </a:r>
            <a:r>
              <a:rPr lang="es-ES" sz="1800" dirty="0">
                <a:highlight>
                  <a:srgbClr val="00FF00"/>
                </a:highlight>
              </a:rPr>
              <a:t>antidepresivo</a:t>
            </a:r>
            <a:r>
              <a:rPr lang="es-ES" sz="1800" dirty="0">
                <a:highlight>
                  <a:srgbClr val="FFFF00"/>
                </a:highlight>
              </a:rPr>
              <a:t>. </a:t>
            </a:r>
          </a:p>
          <a:p>
            <a:pPr marL="0" indent="0" algn="just">
              <a:lnSpc>
                <a:spcPct val="100000"/>
              </a:lnSpc>
              <a:spcBef>
                <a:spcPts val="0"/>
              </a:spcBef>
              <a:buNone/>
            </a:pPr>
            <a:endParaRPr lang="es-ES" sz="1800" dirty="0"/>
          </a:p>
          <a:p>
            <a:pPr marL="0" indent="0" algn="just">
              <a:lnSpc>
                <a:spcPct val="100000"/>
              </a:lnSpc>
              <a:spcBef>
                <a:spcPts val="0"/>
              </a:spcBef>
              <a:buNone/>
            </a:pPr>
            <a:r>
              <a:rPr lang="es-ES" sz="1800" dirty="0"/>
              <a:t>Por ser la </a:t>
            </a:r>
            <a:r>
              <a:rPr lang="es-ES" sz="1800" dirty="0">
                <a:highlight>
                  <a:srgbClr val="FFFF00"/>
                </a:highlight>
              </a:rPr>
              <a:t>región más apartada de Chile</a:t>
            </a:r>
            <a:r>
              <a:rPr lang="es-ES" sz="1800" dirty="0"/>
              <a:t>, tener pocas horas de luz en horario invernal y varios factores climatológicos, expertos han señalado a Magallanes como la región </a:t>
            </a:r>
            <a:r>
              <a:rPr lang="es-ES" sz="1800" dirty="0">
                <a:highlight>
                  <a:srgbClr val="FFFF00"/>
                </a:highlight>
              </a:rPr>
              <a:t>con las tasas de </a:t>
            </a:r>
            <a:r>
              <a:rPr lang="es-ES" sz="1800" dirty="0">
                <a:highlight>
                  <a:srgbClr val="00FF00"/>
                </a:highlight>
              </a:rPr>
              <a:t>depresión</a:t>
            </a:r>
            <a:r>
              <a:rPr lang="es-ES" sz="1800" dirty="0">
                <a:highlight>
                  <a:srgbClr val="FFFF00"/>
                </a:highlight>
              </a:rPr>
              <a:t> más altas del país. </a:t>
            </a:r>
          </a:p>
          <a:p>
            <a:pPr marL="0" indent="0" algn="just">
              <a:lnSpc>
                <a:spcPct val="100000"/>
              </a:lnSpc>
              <a:spcBef>
                <a:spcPts val="0"/>
              </a:spcBef>
              <a:buNone/>
            </a:pPr>
            <a:endParaRPr lang="es-ES" sz="1800" dirty="0"/>
          </a:p>
          <a:p>
            <a:pPr marL="0" indent="0" algn="just">
              <a:lnSpc>
                <a:spcPct val="100000"/>
              </a:lnSpc>
              <a:spcBef>
                <a:spcPts val="0"/>
              </a:spcBef>
              <a:buNone/>
            </a:pPr>
            <a:r>
              <a:rPr lang="es-ES" sz="1800" dirty="0"/>
              <a:t>Además, </a:t>
            </a:r>
            <a:r>
              <a:rPr lang="es-ES" sz="1800" dirty="0">
                <a:highlight>
                  <a:srgbClr val="FFFF00"/>
                </a:highlight>
              </a:rPr>
              <a:t>las tasas de suicidios e intentos han aumentado considerablemente los últimos años, sobre todo en la población de menores. </a:t>
            </a:r>
          </a:p>
          <a:p>
            <a:pPr marL="0" indent="0" algn="just">
              <a:lnSpc>
                <a:spcPct val="100000"/>
              </a:lnSpc>
              <a:spcBef>
                <a:spcPts val="0"/>
              </a:spcBef>
              <a:buNone/>
            </a:pPr>
            <a:endParaRPr lang="es-ES" sz="1800" dirty="0"/>
          </a:p>
          <a:p>
            <a:pPr marL="0" indent="0" algn="just">
              <a:lnSpc>
                <a:spcPct val="100000"/>
              </a:lnSpc>
              <a:spcBef>
                <a:spcPts val="0"/>
              </a:spcBef>
              <a:buNone/>
            </a:pPr>
            <a:r>
              <a:rPr lang="es-ES" sz="1800" dirty="0"/>
              <a:t>Hay otros factores que podrían ser atribuibles a estas condiciones. En el caso de la </a:t>
            </a:r>
            <a:r>
              <a:rPr lang="es-ES" sz="1800" dirty="0">
                <a:highlight>
                  <a:srgbClr val="00FF00"/>
                </a:highlight>
              </a:rPr>
              <a:t>depresión</a:t>
            </a:r>
            <a:r>
              <a:rPr lang="es-ES" sz="1800" dirty="0"/>
              <a:t>, la alta </a:t>
            </a:r>
            <a:r>
              <a:rPr lang="es-ES" sz="1800" dirty="0">
                <a:highlight>
                  <a:srgbClr val="FFFF00"/>
                </a:highlight>
              </a:rPr>
              <a:t>exigencia en cualquier ámbito y las tasas de endeudamiento </a:t>
            </a:r>
            <a:r>
              <a:rPr lang="es-ES" sz="1800" dirty="0"/>
              <a:t>son los principales detonantes de esta situación. </a:t>
            </a:r>
          </a:p>
        </p:txBody>
      </p:sp>
    </p:spTree>
    <p:extLst>
      <p:ext uri="{BB962C8B-B14F-4D97-AF65-F5344CB8AC3E}">
        <p14:creationId xmlns:p14="http://schemas.microsoft.com/office/powerpoint/2010/main" val="1528628219"/>
      </p:ext>
    </p:extLst>
  </p:cSld>
  <p:clrMapOvr>
    <a:masterClrMapping/>
  </p:clrMapOvr>
</p:sld>
</file>

<file path=ppt/theme/theme1.xml><?xml version="1.0" encoding="utf-8"?>
<a:theme xmlns:a="http://schemas.openxmlformats.org/drawingml/2006/main" name="Tema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2" id="{5627B54F-246B-47D1-8A86-1484470DFD82}" vid="{C4E55977-A528-44AE-8785-481A2E87C1A3}"/>
    </a:ext>
  </a:extLst>
</a:theme>
</file>

<file path=docProps/app.xml><?xml version="1.0" encoding="utf-8"?>
<Properties xmlns="http://schemas.openxmlformats.org/officeDocument/2006/extended-properties" xmlns:vt="http://schemas.openxmlformats.org/officeDocument/2006/docPropsVTypes">
  <Template>Tema2</Template>
  <TotalTime>400</TotalTime>
  <Words>1727</Words>
  <Application>Microsoft Macintosh PowerPoint</Application>
  <PresentationFormat>Panorámica</PresentationFormat>
  <Paragraphs>106</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Bahnschrift Condensed</vt:lpstr>
      <vt:lpstr>Calibri</vt:lpstr>
      <vt:lpstr>Calibri Light</vt:lpstr>
      <vt:lpstr>Tema2</vt:lpstr>
      <vt:lpstr>Biología Nº4   Estrés y salud mental. </vt:lpstr>
      <vt:lpstr> </vt:lpstr>
      <vt:lpstr>Estrés y salud mental: ¿qué sé y qué puedo hacer? </vt:lpstr>
      <vt:lpstr>Actividad 1</vt:lpstr>
      <vt:lpstr>Presentación de PowerPoint</vt:lpstr>
      <vt:lpstr>Análisis e interpretación de infografía. Responder las siguientes interrogantes. </vt:lpstr>
      <vt:lpstr>Presentación de PowerPoint</vt:lpstr>
      <vt:lpstr>Actividad 2</vt:lpstr>
      <vt:lpstr>Tratamientos antidepresivos han aumentado considerablemente en los últimos años </vt:lpstr>
      <vt:lpstr>Presentación de PowerPoint</vt:lpstr>
      <vt:lpstr>Presentación de PowerPoint</vt:lpstr>
      <vt:lpstr>Luego de la lectura del articulo, responder las siguientes preguntas;</vt:lpstr>
      <vt:lpstr>Presentación de PowerPoint</vt:lpstr>
      <vt:lpstr>RECURSOS Y SITIOS WEB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3RO MEDIO PLAN COMÚN 2020</dc:title>
  <dc:creator>ANDIA  ORDENES PAOLA G</dc:creator>
  <cp:lastModifiedBy>felipe caglieri</cp:lastModifiedBy>
  <cp:revision>20</cp:revision>
  <dcterms:created xsi:type="dcterms:W3CDTF">2020-04-04T11:40:05Z</dcterms:created>
  <dcterms:modified xsi:type="dcterms:W3CDTF">2020-04-07T17:10:31Z</dcterms:modified>
</cp:coreProperties>
</file>