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7" r:id="rId4"/>
    <p:sldId id="271" r:id="rId5"/>
    <p:sldId id="272" r:id="rId6"/>
    <p:sldId id="420" r:id="rId7"/>
    <p:sldId id="269" r:id="rId8"/>
    <p:sldId id="261" r:id="rId9"/>
    <p:sldId id="265" r:id="rId10"/>
    <p:sldId id="419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584892E5-D0DE-41BE-8DF3-0BE57D169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0D5AA35-F1A8-455B-B93C-7FF4A79E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75B93-603D-4F9A-9075-32A244D3BC1D}" type="datetimeFigureOut">
              <a:rPr lang="es-ES" smtClean="0"/>
              <a:t>7/4/20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64AFC01-725B-4474-B068-5061BE80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BECF0D0-8EE4-4C78-BB0C-DD85EF6F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D89D9-C6A5-4FB8-B96F-52E00B336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56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00296A-C56D-435E-9087-7288BA2D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75B93-603D-4F9A-9075-32A244D3BC1D}" type="datetimeFigureOut">
              <a:rPr lang="es-ES" smtClean="0"/>
              <a:t>7/4/20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460363-8861-4F23-AFD4-FAA77B3A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111F2-5A73-4356-99B1-63FBDF32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D89D9-C6A5-4FB8-B96F-52E00B336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93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9603C3-BAB7-40F4-A963-479DC81F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75B93-603D-4F9A-9075-32A244D3BC1D}" type="datetimeFigureOut">
              <a:rPr lang="es-ES" smtClean="0"/>
              <a:t>7/4/20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2DF480-FF4A-4C45-B754-F47E339B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49215-F6D7-4095-A8B9-4CC6A31E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D89D9-C6A5-4FB8-B96F-52E00B336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15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86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789BFA14-3253-4967-A4A4-9AF6E011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C22C41A-D4F8-4BE5-B4D7-5FFAC6ED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75B93-603D-4F9A-9075-32A244D3BC1D}" type="datetimeFigureOut">
              <a:rPr lang="es-ES" smtClean="0"/>
              <a:t>7/4/20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003299C-A4C8-4926-8751-B16985E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D9A7B0C-D7A0-4C7A-A602-E94E08DA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D89D9-C6A5-4FB8-B96F-52E00B336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57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C298D4-772F-4EE5-963A-299192EF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75B93-603D-4F9A-9075-32A244D3BC1D}" type="datetimeFigureOut">
              <a:rPr lang="es-ES" smtClean="0"/>
              <a:t>7/4/20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33DB48-9EE2-46D6-94EC-ADD11956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66C9F0-1992-4C93-A47E-96A992EC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D89D9-C6A5-4FB8-B96F-52E00B336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66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9AA70E4-A461-4120-8EBF-6EBA8E30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75B93-603D-4F9A-9075-32A244D3BC1D}" type="datetimeFigureOut">
              <a:rPr lang="es-ES" smtClean="0"/>
              <a:t>7/4/20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C5400A0-AB53-49C3-BD0D-4A320FBF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93A88A9-7227-4A2B-8138-3B4AB7C7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D89D9-C6A5-4FB8-B96F-52E00B336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02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1428866A-A72A-4FD5-A333-6E4ED407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75B93-603D-4F9A-9075-32A244D3BC1D}" type="datetimeFigureOut">
              <a:rPr lang="es-ES" smtClean="0"/>
              <a:t>7/4/20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6CC75A1E-3CDD-4787-AA66-112CCCE0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516595D6-5E05-4A71-84A8-24C4251A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D89D9-C6A5-4FB8-B96F-52E00B336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64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DAF1106D-D363-4A63-B94D-A031CBA5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75B93-603D-4F9A-9075-32A244D3BC1D}" type="datetimeFigureOut">
              <a:rPr lang="es-ES" smtClean="0"/>
              <a:t>7/4/20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3A9FBB67-3530-4343-A474-CBAF9ADF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D562BD6C-F3AD-4F67-8888-20BEB388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D89D9-C6A5-4FB8-B96F-52E00B336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17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10FD361F-F107-4085-B0D8-1A7550E0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75B93-603D-4F9A-9075-32A244D3BC1D}" type="datetimeFigureOut">
              <a:rPr lang="es-ES" smtClean="0"/>
              <a:t>7/4/20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31D7329A-CA14-4387-B59C-1F91514F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23F9A6C2-9AB0-4CE8-B470-1622016E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D89D9-C6A5-4FB8-B96F-52E00B336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33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DAD3814-E1E7-4752-A3D2-5631BEA2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75B93-603D-4F9A-9075-32A244D3BC1D}" type="datetimeFigureOut">
              <a:rPr lang="es-ES" smtClean="0"/>
              <a:t>7/4/20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453DA12-DD5B-4DF7-AA3C-3E5D2D8D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AD34D03-16D9-4C79-A868-B4C3C66F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D89D9-C6A5-4FB8-B96F-52E00B336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2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8DA977F-CAB6-4EB7-BA4C-6F619764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75B93-603D-4F9A-9075-32A244D3BC1D}" type="datetimeFigureOut">
              <a:rPr lang="es-ES" smtClean="0"/>
              <a:t>7/4/20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43B17D1-13BF-4B28-8A9D-F2EF78DE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25D23E3-AC2B-41B9-9806-B18D4D68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D89D9-C6A5-4FB8-B96F-52E00B336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86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F5364A7-11B8-4F85-BFEC-BF50C9AF6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DC8C7D31-7BC6-4FCE-8685-43FB80265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38C24B-6BF6-4A4D-85B7-3C23F86CA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2475B93-603D-4F9A-9075-32A244D3BC1D}" type="datetimeFigureOut">
              <a:rPr lang="es-ES" smtClean="0"/>
              <a:t>7/4/20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7A267F-F900-44C0-A2FF-559EC30E5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3FB266-90D5-4E42-83B1-6B0132709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B0D89D9-C6A5-4FB8-B96F-52E00B336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33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yinteresante.es/ciencia/articulo/llega-la-fotosintesis-artifici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960D3-9813-4662-B731-CD0453A12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580" y="1191405"/>
            <a:ext cx="9144000" cy="2387600"/>
          </a:xfrm>
        </p:spPr>
        <p:txBody>
          <a:bodyPr/>
          <a:lstStyle/>
          <a:p>
            <a:br>
              <a:rPr lang="es-ES" sz="4800" b="1" i="1" dirty="0"/>
            </a:br>
            <a:br>
              <a:rPr lang="es-ES" sz="4800" b="1" i="1" dirty="0"/>
            </a:br>
            <a:r>
              <a:rPr lang="es-ES" sz="4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Biología Nº4</a:t>
            </a:r>
            <a:br>
              <a:rPr lang="es-ES" sz="4800" b="1" i="1" dirty="0"/>
            </a:br>
            <a:br>
              <a:rPr lang="es-ES" sz="4800" b="1" i="1" dirty="0"/>
            </a:br>
            <a:r>
              <a:rPr lang="es-ES" sz="4800" b="1" i="1" dirty="0"/>
              <a:t>Tejidos, órganos, sistema </a:t>
            </a:r>
            <a:br>
              <a:rPr lang="es-ES" sz="4800" b="1" i="1" dirty="0"/>
            </a:br>
            <a:r>
              <a:rPr lang="es-ES" sz="4800" b="1" i="1" dirty="0"/>
              <a:t>y organismo.</a:t>
            </a:r>
            <a:br>
              <a:rPr lang="es-ES" sz="4800" b="1" i="1" dirty="0"/>
            </a:b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68F0FE-2925-427F-9435-537C03AF2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580" y="3429000"/>
            <a:ext cx="9144000" cy="2387600"/>
          </a:xfrm>
        </p:spPr>
        <p:txBody>
          <a:bodyPr/>
          <a:lstStyle/>
          <a:p>
            <a:r>
              <a:rPr lang="es-ES" dirty="0"/>
              <a:t>Profesora Paola </a:t>
            </a:r>
            <a:r>
              <a:rPr lang="es-ES" dirty="0" err="1"/>
              <a:t>Andía</a:t>
            </a:r>
            <a:endParaRPr lang="es-ES" dirty="0"/>
          </a:p>
          <a:p>
            <a:r>
              <a:rPr lang="es-ES" dirty="0"/>
              <a:t>1° MEDIO</a:t>
            </a:r>
          </a:p>
          <a:p>
            <a:r>
              <a:rPr lang="es-ES" dirty="0"/>
              <a:t>Biología</a:t>
            </a:r>
          </a:p>
          <a:p>
            <a:r>
              <a:rPr lang="es-ES" dirty="0"/>
              <a:t>Clase 04</a:t>
            </a:r>
          </a:p>
          <a:p>
            <a:r>
              <a:rPr lang="es-ES" dirty="0"/>
              <a:t>07 abril 2020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357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n para MUCHISIMAS GRACIAS POR SU ASISTENCIA, JPG">
            <a:extLst>
              <a:ext uri="{FF2B5EF4-FFF2-40B4-BE49-F238E27FC236}">
                <a16:creationId xmlns:a16="http://schemas.microsoft.com/office/drawing/2014/main" id="{51F0C2F7-7E80-4F14-B64B-FBB647BEC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1" b="34319"/>
          <a:stretch/>
        </p:blipFill>
        <p:spPr bwMode="auto">
          <a:xfrm>
            <a:off x="4111625" y="2059722"/>
            <a:ext cx="3095625" cy="136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EB4334F-0D88-497F-BD7B-33ADCF94E74F}"/>
              </a:ext>
            </a:extLst>
          </p:cNvPr>
          <p:cNvSpPr txBox="1"/>
          <p:nvPr/>
        </p:nvSpPr>
        <p:spPr>
          <a:xfrm>
            <a:off x="2871788" y="1228725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Brush Script MT" panose="03060802040406070304" pitchFamily="66" charset="0"/>
              </a:rPr>
              <a:t>Fin de la Unidad 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CEA75F0-C19B-4697-B373-DB48CBCB4E54}"/>
              </a:ext>
            </a:extLst>
          </p:cNvPr>
          <p:cNvSpPr txBox="1">
            <a:spLocks/>
          </p:cNvSpPr>
          <p:nvPr/>
        </p:nvSpPr>
        <p:spPr bwMode="auto">
          <a:xfrm>
            <a:off x="838200" y="357188"/>
            <a:ext cx="10515600" cy="86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ES" dirty="0"/>
              <a:t>Objetivo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AB7C88-E7D2-48C1-A74A-F8D245E26751}"/>
              </a:ext>
            </a:extLst>
          </p:cNvPr>
          <p:cNvSpPr txBox="1">
            <a:spLocks/>
          </p:cNvSpPr>
          <p:nvPr/>
        </p:nvSpPr>
        <p:spPr bwMode="auto">
          <a:xfrm>
            <a:off x="838200" y="1167608"/>
            <a:ext cx="10515600" cy="6000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dirty="0"/>
              <a:t>Reforzar contenidos abordados en las clases anteriores; célula, tejido, órgano, sistema y organismo.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08135C8-DAC9-47DA-AD61-1D850C15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2883"/>
            <a:ext cx="10515600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Bahnschrift Condensed" panose="020B0502040204020203" pitchFamily="34" charset="0"/>
              </a:rPr>
              <a:t>Noticia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9CE49BB-E1AF-433B-8D4C-C002E5AFE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2958"/>
            <a:ext cx="10515600" cy="21748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CL" sz="2000" dirty="0"/>
              <a:t>Lee la noticia contenida en el link: </a:t>
            </a:r>
            <a:r>
              <a:rPr lang="es-CL" sz="2000" u="sng" dirty="0">
                <a:hlinkClick r:id="rId2"/>
              </a:rPr>
              <a:t>http://www.muyinteresante.es/ciencia/articulo/llega-la-fotosintesis-artificial</a:t>
            </a:r>
            <a:endParaRPr lang="es-ES" sz="2000" dirty="0"/>
          </a:p>
          <a:p>
            <a:pPr marL="0" indent="0">
              <a:buNone/>
            </a:pPr>
            <a:r>
              <a:rPr lang="es-CL" sz="2000" dirty="0"/>
              <a:t>Al respecto: </a:t>
            </a:r>
            <a:endParaRPr lang="es-ES" sz="2000" dirty="0"/>
          </a:p>
          <a:p>
            <a:pPr marL="457200" lvl="0" indent="-457200">
              <a:buFont typeface="+mj-lt"/>
              <a:buAutoNum type="arabicPeriod"/>
            </a:pPr>
            <a:r>
              <a:rPr lang="es-CL" sz="2000" dirty="0"/>
              <a:t>¿Qué beneficios puede aportar la hoja artificial a las personas?</a:t>
            </a:r>
            <a:endParaRPr lang="es-ES" sz="2000" dirty="0"/>
          </a:p>
          <a:p>
            <a:pPr marL="457200" lvl="0" indent="-457200">
              <a:buFont typeface="+mj-lt"/>
              <a:buAutoNum type="arabicPeriod"/>
            </a:pPr>
            <a:r>
              <a:rPr lang="es-CL" sz="2000" dirty="0"/>
              <a:t>¿Qué consideraciones piensan que se deben tener antes de aplicar tecnologías como la presentada?</a:t>
            </a:r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6410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24BA4-6C48-42FB-A3BA-260298B99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476"/>
            <a:ext cx="10515600" cy="990600"/>
          </a:xfrm>
        </p:spPr>
        <p:txBody>
          <a:bodyPr/>
          <a:lstStyle/>
          <a:p>
            <a:pPr algn="just"/>
            <a:r>
              <a:rPr lang="es-ES" sz="2400" dirty="0"/>
              <a:t>Actividad 1: Completa el siguiente mapa conceptual con los conceptos del recuadro (8 puntos)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5BD7B49-3447-40F4-B0FF-FE5A99DF6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95" t="22904" r="17500" b="13315"/>
          <a:stretch/>
        </p:blipFill>
        <p:spPr>
          <a:xfrm>
            <a:off x="157162" y="1173643"/>
            <a:ext cx="10272713" cy="568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50AA8-5660-43B0-B500-103A81D2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8564"/>
          </a:xfrm>
        </p:spPr>
        <p:txBody>
          <a:bodyPr/>
          <a:lstStyle/>
          <a:p>
            <a:r>
              <a:rPr lang="es-ES" sz="2400" dirty="0"/>
              <a:t>Actividad 2: Conecta con una línea el concepto y la función de cada tejido animal y vegetal (7 puntos)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D60FE9-0EFE-489E-B10C-59AD7FF9322E}"/>
              </a:ext>
            </a:extLst>
          </p:cNvPr>
          <p:cNvSpPr txBox="1"/>
          <p:nvPr/>
        </p:nvSpPr>
        <p:spPr>
          <a:xfrm>
            <a:off x="1028700" y="1690688"/>
            <a:ext cx="232886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Tejido conectivo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81AD39-66FF-4A4C-A96D-7B602CA8D21D}"/>
              </a:ext>
            </a:extLst>
          </p:cNvPr>
          <p:cNvSpPr txBox="1"/>
          <p:nvPr/>
        </p:nvSpPr>
        <p:spPr>
          <a:xfrm>
            <a:off x="1028699" y="2321958"/>
            <a:ext cx="232886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Tejido nervioso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2B5932-E344-4B63-92F1-2F63F884C954}"/>
              </a:ext>
            </a:extLst>
          </p:cNvPr>
          <p:cNvSpPr txBox="1"/>
          <p:nvPr/>
        </p:nvSpPr>
        <p:spPr>
          <a:xfrm>
            <a:off x="1028699" y="2953228"/>
            <a:ext cx="232886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Tejido muscular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74817DC-C0DA-4C10-8444-3AECE11089D8}"/>
              </a:ext>
            </a:extLst>
          </p:cNvPr>
          <p:cNvSpPr txBox="1"/>
          <p:nvPr/>
        </p:nvSpPr>
        <p:spPr>
          <a:xfrm>
            <a:off x="1028698" y="3584498"/>
            <a:ext cx="232886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Tejido epitelial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DE16F4-9019-471F-87B1-113F00DFF36D}"/>
              </a:ext>
            </a:extLst>
          </p:cNvPr>
          <p:cNvSpPr txBox="1"/>
          <p:nvPr/>
        </p:nvSpPr>
        <p:spPr>
          <a:xfrm>
            <a:off x="1028697" y="4215768"/>
            <a:ext cx="232886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Tejido conductor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00D4CB-1933-4C25-9D9D-E8CDFC11B3EF}"/>
              </a:ext>
            </a:extLst>
          </p:cNvPr>
          <p:cNvSpPr txBox="1"/>
          <p:nvPr/>
        </p:nvSpPr>
        <p:spPr>
          <a:xfrm>
            <a:off x="1028696" y="4797980"/>
            <a:ext cx="232886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Tejido protectores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D2F19D5-555A-4003-B3B2-E1965DAE2914}"/>
              </a:ext>
            </a:extLst>
          </p:cNvPr>
          <p:cNvSpPr txBox="1"/>
          <p:nvPr/>
        </p:nvSpPr>
        <p:spPr>
          <a:xfrm>
            <a:off x="1028696" y="5406868"/>
            <a:ext cx="232886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Tejido fundamental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C599878-AF36-4497-992A-63B93D34D50B}"/>
              </a:ext>
            </a:extLst>
          </p:cNvPr>
          <p:cNvSpPr/>
          <p:nvPr/>
        </p:nvSpPr>
        <p:spPr>
          <a:xfrm>
            <a:off x="5067300" y="1413689"/>
            <a:ext cx="6096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ES" sz="1400" dirty="0">
                <a:solidFill>
                  <a:srgbClr val="222222"/>
                </a:solidFill>
                <a:latin typeface="Arial" panose="020B0604020202020204" pitchFamily="34" charset="0"/>
              </a:rPr>
              <a:t>son aquellos que recubren y protegen  la superficie más externa de la planta.</a:t>
            </a:r>
            <a:endParaRPr lang="es-ES" sz="14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6E214C8-4236-494C-95B1-5129FDDDD806}"/>
              </a:ext>
            </a:extLst>
          </p:cNvPr>
          <p:cNvSpPr/>
          <p:nvPr/>
        </p:nvSpPr>
        <p:spPr>
          <a:xfrm>
            <a:off x="5067300" y="2001140"/>
            <a:ext cx="6096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ES" sz="1400" dirty="0">
                <a:solidFill>
                  <a:srgbClr val="222222"/>
                </a:solidFill>
                <a:latin typeface="Arial" panose="020B0604020202020204" pitchFamily="34" charset="0"/>
              </a:rPr>
              <a:t>conjunto de células muy especializadas en forma de tubos y que se encargan de transportar el zumo por todo el interior de la planta.</a:t>
            </a:r>
            <a:endParaRPr lang="es-ES" sz="14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8055F15-1A78-457F-AB8E-CF190AAA2335}"/>
              </a:ext>
            </a:extLst>
          </p:cNvPr>
          <p:cNvSpPr/>
          <p:nvPr/>
        </p:nvSpPr>
        <p:spPr>
          <a:xfrm>
            <a:off x="5067300" y="2601616"/>
            <a:ext cx="6096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ES" sz="1400" dirty="0">
                <a:solidFill>
                  <a:srgbClr val="000000"/>
                </a:solidFill>
              </a:rPr>
              <a:t>comprende la parte principal del cuerpo de la planta (parenquimáticas, colenquimáticas y esclerenquimáticas).</a:t>
            </a:r>
            <a:endParaRPr lang="es-ES" sz="14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A34E391-E810-44D5-BF2C-B3356947424F}"/>
              </a:ext>
            </a:extLst>
          </p:cNvPr>
          <p:cNvSpPr/>
          <p:nvPr/>
        </p:nvSpPr>
        <p:spPr>
          <a:xfrm>
            <a:off x="5067300" y="3197965"/>
            <a:ext cx="6096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</a:rPr>
              <a:t>Formado por células fuertemente unidas entre sí y con muy poca matriz intracelular entre ellas. </a:t>
            </a:r>
            <a:endParaRPr lang="es-ES" sz="14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CD8180D-4250-45E9-9533-A3ECC001D4B1}"/>
              </a:ext>
            </a:extLst>
          </p:cNvPr>
          <p:cNvSpPr/>
          <p:nvPr/>
        </p:nvSpPr>
        <p:spPr>
          <a:xfrm>
            <a:off x="5067300" y="3769164"/>
            <a:ext cx="6096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ES" sz="1400" dirty="0">
                <a:solidFill>
                  <a:srgbClr val="000000"/>
                </a:solidFill>
              </a:rPr>
              <a:t>función de relleno y de sostén , ocupando los espacios entre otros tejidos y entre órganos, del organismo.</a:t>
            </a:r>
            <a:endParaRPr lang="es-ES" sz="14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06E7581-A85F-4FCF-8E3A-7F2BF218B337}"/>
              </a:ext>
            </a:extLst>
          </p:cNvPr>
          <p:cNvSpPr/>
          <p:nvPr/>
        </p:nvSpPr>
        <p:spPr>
          <a:xfrm>
            <a:off x="5067300" y="4340363"/>
            <a:ext cx="6096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</a:rPr>
              <a:t>sus células son capaces de contraerse, cuando reciben la orden de las células nerviosas, y se relajan dando lugar al movimiento.</a:t>
            </a:r>
            <a:endParaRPr lang="es-ES" sz="14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1D28199-51E0-4A60-9236-E722AEA8CD66}"/>
              </a:ext>
            </a:extLst>
          </p:cNvPr>
          <p:cNvSpPr/>
          <p:nvPr/>
        </p:nvSpPr>
        <p:spPr>
          <a:xfrm>
            <a:off x="5067300" y="4911562"/>
            <a:ext cx="6096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</a:rPr>
              <a:t>Es un tejido especializado en captar las variaciones del medio, elaborar una respuesta y conducirla a los órganos efectores. 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19760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DC3A2-6573-4689-AD1B-E58CDBA4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238"/>
            <a:ext cx="10515600" cy="1325563"/>
          </a:xfrm>
        </p:spPr>
        <p:txBody>
          <a:bodyPr/>
          <a:lstStyle/>
          <a:p>
            <a:pPr algn="just"/>
            <a:r>
              <a:rPr lang="es-ES" sz="2400" dirty="0"/>
              <a:t>Actividad 3: Une con una línea los ejemplos de cada órganos animal y vegetal, y la función de 3 órganos (6 puntos).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A764A7-A0EA-4B2C-AA89-88BC8E791405}"/>
              </a:ext>
            </a:extLst>
          </p:cNvPr>
          <p:cNvSpPr txBox="1"/>
          <p:nvPr/>
        </p:nvSpPr>
        <p:spPr>
          <a:xfrm>
            <a:off x="5224757" y="2567226"/>
            <a:ext cx="1043876" cy="31393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Riñón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Raíz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Ovarios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Tallo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Próstata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Hoja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18EDA4-27CC-43AA-A6D8-2353979DC635}"/>
              </a:ext>
            </a:extLst>
          </p:cNvPr>
          <p:cNvSpPr/>
          <p:nvPr/>
        </p:nvSpPr>
        <p:spPr>
          <a:xfrm>
            <a:off x="7472362" y="2828836"/>
            <a:ext cx="1671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E7B8E50-25C6-4A01-AD81-094256FAFDC9}"/>
              </a:ext>
            </a:extLst>
          </p:cNvPr>
          <p:cNvSpPr/>
          <p:nvPr/>
        </p:nvSpPr>
        <p:spPr>
          <a:xfrm>
            <a:off x="2524121" y="1472318"/>
            <a:ext cx="340995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222222"/>
                </a:solidFill>
                <a:latin typeface="arial" panose="020B0604020202020204" pitchFamily="34" charset="0"/>
              </a:rPr>
              <a:t>es el conjunto de tejidos que realizan alguna función específica. </a:t>
            </a:r>
            <a:endParaRPr lang="es-ES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78059B-9FAC-4489-9B10-8AB779D448D4}"/>
              </a:ext>
            </a:extLst>
          </p:cNvPr>
          <p:cNvSpPr txBox="1"/>
          <p:nvPr/>
        </p:nvSpPr>
        <p:spPr>
          <a:xfrm>
            <a:off x="7907681" y="3148680"/>
            <a:ext cx="211169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Órganos vegetales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7EFE5A-FFC9-4F05-91A7-CC205B793C7F}"/>
              </a:ext>
            </a:extLst>
          </p:cNvPr>
          <p:cNvSpPr txBox="1"/>
          <p:nvPr/>
        </p:nvSpPr>
        <p:spPr>
          <a:xfrm>
            <a:off x="7979565" y="3952220"/>
            <a:ext cx="211169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Órganos animales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9D6FA44-8751-4CF0-872C-ADC25FBB217F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5934071" y="1738719"/>
            <a:ext cx="1973610" cy="259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509BBFF-1034-440F-B2BE-DA7FFA6618EE}"/>
              </a:ext>
            </a:extLst>
          </p:cNvPr>
          <p:cNvSpPr/>
          <p:nvPr/>
        </p:nvSpPr>
        <p:spPr>
          <a:xfrm>
            <a:off x="348611" y="2567226"/>
            <a:ext cx="388048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Realizar la fotosíntesis, la transpiración e intercambio gaseoso a través de los estomas.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89B537D-63B7-4932-BF97-F160E5F84499}"/>
              </a:ext>
            </a:extLst>
          </p:cNvPr>
          <p:cNvSpPr/>
          <p:nvPr/>
        </p:nvSpPr>
        <p:spPr>
          <a:xfrm>
            <a:off x="348613" y="3449689"/>
            <a:ext cx="3880485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rgbClr val="222222"/>
                </a:solidFill>
              </a:rPr>
              <a:t>realizan funciones de limpieza, equilibrio químico de la sangre y producción de hormonas.</a:t>
            </a:r>
            <a:endParaRPr lang="es-ES" sz="14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2B21795-A97A-4C41-8A48-1641C1E4EADF}"/>
              </a:ext>
            </a:extLst>
          </p:cNvPr>
          <p:cNvSpPr/>
          <p:nvPr/>
        </p:nvSpPr>
        <p:spPr>
          <a:xfrm>
            <a:off x="348613" y="4423215"/>
            <a:ext cx="3880485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Arial" panose="020B0604020202020204" pitchFamily="34" charset="0"/>
              </a:rPr>
              <a:t>sus funciones son las de sostén y de transporte de nutrientes entre las raíces y las hojas.</a:t>
            </a:r>
            <a:endParaRPr lang="es-ES" sz="14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C4C269B-4332-41B9-9B02-87E78976B039}"/>
              </a:ext>
            </a:extLst>
          </p:cNvPr>
          <p:cNvSpPr/>
          <p:nvPr/>
        </p:nvSpPr>
        <p:spPr>
          <a:xfrm>
            <a:off x="7979565" y="1580039"/>
            <a:ext cx="1518364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s-ES" dirty="0"/>
              <a:t>Los órganos 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152A817B-228D-45DF-949B-9EA4C34D2854}"/>
              </a:ext>
            </a:extLst>
          </p:cNvPr>
          <p:cNvCxnSpPr/>
          <p:nvPr/>
        </p:nvCxnSpPr>
        <p:spPr>
          <a:xfrm flipH="1">
            <a:off x="2516975" y="6315076"/>
            <a:ext cx="6834192" cy="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0F0F834-D774-4C0E-9B1B-1F92B38EA6EF}"/>
              </a:ext>
            </a:extLst>
          </p:cNvPr>
          <p:cNvSpPr txBox="1"/>
          <p:nvPr/>
        </p:nvSpPr>
        <p:spPr>
          <a:xfrm>
            <a:off x="5058045" y="594574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Dirección </a:t>
            </a:r>
          </a:p>
        </p:txBody>
      </p:sp>
    </p:spTree>
    <p:extLst>
      <p:ext uri="{BB962C8B-B14F-4D97-AF65-F5344CB8AC3E}">
        <p14:creationId xmlns:p14="http://schemas.microsoft.com/office/powerpoint/2010/main" val="192640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B8DA2-A5FC-478B-823A-496A58C7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sz="2400" dirty="0"/>
              <a:t>Actividad 4: Cuál de los siguientes textos corresponde a la respuesta siguiente pregunta ¿Qué es un </a:t>
            </a:r>
            <a:r>
              <a:rPr lang="es-ES" sz="2400" b="1" i="1" dirty="0"/>
              <a:t>sistema</a:t>
            </a:r>
            <a:r>
              <a:rPr lang="es-ES" sz="2400" dirty="0"/>
              <a:t> biológico? (2 puntos)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E3A736D-6BB1-432B-B797-CED97AE84944}"/>
              </a:ext>
            </a:extLst>
          </p:cNvPr>
          <p:cNvSpPr/>
          <p:nvPr/>
        </p:nvSpPr>
        <p:spPr>
          <a:xfrm>
            <a:off x="5691187" y="2332954"/>
            <a:ext cx="6096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C) Es una red de órganos y tejidos especializados en la realización de una función o más funciones. </a:t>
            </a: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4613639-0B48-4018-AE2E-A58ECCD9FAA0}"/>
              </a:ext>
            </a:extLst>
          </p:cNvPr>
          <p:cNvSpPr/>
          <p:nvPr/>
        </p:nvSpPr>
        <p:spPr>
          <a:xfrm>
            <a:off x="2795587" y="3624261"/>
            <a:ext cx="6096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B) Es un conjunto de células diferenciadas y especializadas en la realización de una o más funciones. 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1641410-5166-46A6-97A2-B686DC4CEB5C}"/>
              </a:ext>
            </a:extLst>
          </p:cNvPr>
          <p:cNvSpPr/>
          <p:nvPr/>
        </p:nvSpPr>
        <p:spPr>
          <a:xfrm>
            <a:off x="909108" y="2334309"/>
            <a:ext cx="427778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/>
              <a:t>A) conjunto de elementos que están interrelacionados.</a:t>
            </a:r>
          </a:p>
        </p:txBody>
      </p:sp>
    </p:spTree>
    <p:extLst>
      <p:ext uri="{BB962C8B-B14F-4D97-AF65-F5344CB8AC3E}">
        <p14:creationId xmlns:p14="http://schemas.microsoft.com/office/powerpoint/2010/main" val="191691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9E284-7DCD-40AF-A6EE-B900FF3D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Organismo y especie ¿son lo mismo?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F565414-1E13-4F68-BFEF-5AC6B31A4C7A}"/>
              </a:ext>
            </a:extLst>
          </p:cNvPr>
          <p:cNvSpPr/>
          <p:nvPr/>
        </p:nvSpPr>
        <p:spPr>
          <a:xfrm>
            <a:off x="838200" y="2439769"/>
            <a:ext cx="395237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Conjunto de los órganos que trabajan de forma coordinada constituyen un ser vivo.</a:t>
            </a: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5D87FF-916B-4437-BB7B-DC67DEC763EE}"/>
              </a:ext>
            </a:extLst>
          </p:cNvPr>
          <p:cNvSpPr/>
          <p:nvPr/>
        </p:nvSpPr>
        <p:spPr>
          <a:xfrm>
            <a:off x="6096000" y="2439769"/>
            <a:ext cx="52578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Habita un lugar y tiempo determinado. Tiene la capacidad de entrecruzarse y producir descendencia fértil cuando corresponde a la misma.</a:t>
            </a:r>
            <a:endParaRPr lang="es-ES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21EBF7F-17F5-47EE-BD91-EF61B5359FB3}"/>
              </a:ext>
            </a:extLst>
          </p:cNvPr>
          <p:cNvCxnSpPr>
            <a:cxnSpLocks/>
          </p:cNvCxnSpPr>
          <p:nvPr/>
        </p:nvCxnSpPr>
        <p:spPr>
          <a:xfrm>
            <a:off x="5672138" y="1314450"/>
            <a:ext cx="1600200" cy="112531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EB35350-20A1-4523-9C40-854370F4115A}"/>
              </a:ext>
            </a:extLst>
          </p:cNvPr>
          <p:cNvCxnSpPr/>
          <p:nvPr/>
        </p:nvCxnSpPr>
        <p:spPr>
          <a:xfrm flipH="1">
            <a:off x="2300288" y="1314450"/>
            <a:ext cx="514100" cy="112531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3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C4F89-45AD-4954-8EBD-B18030F3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Actividad 5: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320C05-9A4A-4CFC-9260-37E76484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625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dirty="0"/>
              <a:t>Luego de comprender los conceptos </a:t>
            </a:r>
            <a:r>
              <a:rPr lang="es-ES" sz="2000" b="1" dirty="0"/>
              <a:t>especie</a:t>
            </a:r>
            <a:r>
              <a:rPr lang="es-ES" sz="2000" dirty="0"/>
              <a:t> y </a:t>
            </a:r>
            <a:r>
              <a:rPr lang="es-ES" sz="2000" b="1" dirty="0"/>
              <a:t>organismo</a:t>
            </a:r>
            <a:r>
              <a:rPr lang="es-ES" sz="2000" dirty="0"/>
              <a:t>, describe con tus palabras cuál es la diferencia entre ambas (2 puntos).</a:t>
            </a:r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D6EE-5D32-4354-B02C-B6AB04773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3" t="18527" r="38359" b="41662"/>
          <a:stretch/>
        </p:blipFill>
        <p:spPr>
          <a:xfrm>
            <a:off x="5848350" y="437681"/>
            <a:ext cx="5862637" cy="264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B2279CF-078E-48E0-AA83-44A78872B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2" t="26609" r="6875" b="21862"/>
          <a:stretch/>
        </p:blipFill>
        <p:spPr>
          <a:xfrm>
            <a:off x="4331057" y="3783012"/>
            <a:ext cx="7627580" cy="252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185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442BB-B2CE-4D3C-AA65-7772E77A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Evaluación 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4A15FA5-56D4-4A5F-9C17-A129FD0F1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21507"/>
              </p:ext>
            </p:extLst>
          </p:nvPr>
        </p:nvGraphicFramePr>
        <p:xfrm>
          <a:off x="838200" y="1490662"/>
          <a:ext cx="7848601" cy="2321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378">
                  <a:extLst>
                    <a:ext uri="{9D8B030D-6E8A-4147-A177-3AD203B41FA5}">
                      <a16:colId xmlns:a16="http://schemas.microsoft.com/office/drawing/2014/main" val="2061837974"/>
                    </a:ext>
                  </a:extLst>
                </a:gridCol>
                <a:gridCol w="7363223">
                  <a:extLst>
                    <a:ext uri="{9D8B030D-6E8A-4147-A177-3AD203B41FA5}">
                      <a16:colId xmlns:a16="http://schemas.microsoft.com/office/drawing/2014/main" val="2751016278"/>
                    </a:ext>
                  </a:extLst>
                </a:gridCol>
              </a:tblGrid>
              <a:tr h="3290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N°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Indicadores de evaluación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6851920"/>
                  </a:ext>
                </a:extLst>
              </a:tr>
              <a:tr h="3290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Las actividades están desarrolladas correctamente.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1162961"/>
                  </a:ext>
                </a:extLst>
              </a:tr>
              <a:tr h="3290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Envía la(s) actividad(es) en la fecha solicitada.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3588626"/>
                  </a:ext>
                </a:extLst>
              </a:tr>
              <a:tr h="3290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Envía al correo de la profesora el PPT de la(s) actividad(es).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5423967"/>
                  </a:ext>
                </a:extLst>
              </a:tr>
              <a:tr h="3290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El PPT adjunto en el correo recibido está legible.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3253679"/>
                  </a:ext>
                </a:extLst>
              </a:tr>
              <a:tr h="6757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El correo y/o  adjunto presenta nombre, apellido, curso y actividad/PPT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(</a:t>
                      </a:r>
                      <a:r>
                        <a:rPr lang="es-CL" sz="1600" dirty="0" err="1">
                          <a:effectLst/>
                        </a:rPr>
                        <a:t>ej</a:t>
                      </a:r>
                      <a:r>
                        <a:rPr lang="es-CL" sz="1600" dirty="0">
                          <a:effectLst/>
                        </a:rPr>
                        <a:t>; “Actividad 1 – PPT1”)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7353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04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297E01D9-AACE-432C-B945-E43DF34E73ED}" vid="{19E85DC8-AC51-42A9-8BE5-C362907752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618</Words>
  <Application>Microsoft Macintosh PowerPoint</Application>
  <PresentationFormat>Panorámica</PresentationFormat>
  <Paragraphs>73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Brush Script MT</vt:lpstr>
      <vt:lpstr>Arial</vt:lpstr>
      <vt:lpstr>Arial</vt:lpstr>
      <vt:lpstr>Bahnschrift Condensed</vt:lpstr>
      <vt:lpstr>Calibri</vt:lpstr>
      <vt:lpstr>Calibri Light</vt:lpstr>
      <vt:lpstr>Tema1</vt:lpstr>
      <vt:lpstr>  Biología Nº4  Tejidos, órganos, sistema  y organismo. </vt:lpstr>
      <vt:lpstr>Noticia </vt:lpstr>
      <vt:lpstr>Actividad 1: Completa el siguiente mapa conceptual con los conceptos del recuadro (8 puntos)</vt:lpstr>
      <vt:lpstr>Actividad 2: Conecta con una línea el concepto y la función de cada tejido animal y vegetal (7 puntos)</vt:lpstr>
      <vt:lpstr>Actividad 3: Une con una línea los ejemplos de cada órganos animal y vegetal, y la función de 3 órganos (6 puntos).</vt:lpstr>
      <vt:lpstr>Actividad 4: Cuál de los siguientes textos corresponde a la respuesta siguiente pregunta ¿Qué es un sistema biológico? (2 puntos)</vt:lpstr>
      <vt:lpstr>Organismo y especie ¿son lo mismo?</vt:lpstr>
      <vt:lpstr>Actividad 5: </vt:lpstr>
      <vt:lpstr>Evaluación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ANDIA  ORDENES PAOLA G</dc:creator>
  <cp:lastModifiedBy>felipe caglieri</cp:lastModifiedBy>
  <cp:revision>35</cp:revision>
  <dcterms:created xsi:type="dcterms:W3CDTF">2020-04-03T12:41:16Z</dcterms:created>
  <dcterms:modified xsi:type="dcterms:W3CDTF">2020-04-07T17:02:59Z</dcterms:modified>
</cp:coreProperties>
</file>