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347" r:id="rId2"/>
    <p:sldId id="348" r:id="rId3"/>
    <p:sldId id="349" r:id="rId4"/>
    <p:sldId id="350" r:id="rId5"/>
    <p:sldId id="351" r:id="rId6"/>
    <p:sldId id="358" r:id="rId7"/>
    <p:sldId id="353" r:id="rId8"/>
    <p:sldId id="354" r:id="rId9"/>
    <p:sldId id="355" r:id="rId10"/>
    <p:sldId id="359" r:id="rId11"/>
    <p:sldId id="357" r:id="rId12"/>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5"/>
    <p:restoredTop sz="95701"/>
  </p:normalViewPr>
  <p:slideViewPr>
    <p:cSldViewPr snapToGrid="0" snapToObjects="1">
      <p:cViewPr varScale="1">
        <p:scale>
          <a:sx n="128" d="100"/>
          <a:sy n="128"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74F9BFE2-1494-0846-884F-C5B7AF3890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49828DAF-46DB-3249-93A9-EDC388F33DA4}"/>
              </a:ext>
            </a:extLst>
          </p:cNvPr>
          <p:cNvSpPr>
            <a:spLocks noGrp="1"/>
          </p:cNvSpPr>
          <p:nvPr>
            <p:ph type="dt" sz="half" idx="10"/>
          </p:nvPr>
        </p:nvSpPr>
        <p:spPr/>
        <p:txBody>
          <a:bodyPr/>
          <a:lstStyle>
            <a:lvl1pPr>
              <a:defRPr/>
            </a:lvl1pPr>
          </a:lstStyle>
          <a:p>
            <a:pPr>
              <a:defRPr/>
            </a:pPr>
            <a:fld id="{CCC17D6E-5EB1-7F4F-9923-7703504C7434}"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4503FF3A-986E-474C-9781-550B590A1B2E}"/>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039D0E70-D3E2-004E-A268-9955141732C0}"/>
              </a:ext>
            </a:extLst>
          </p:cNvPr>
          <p:cNvSpPr>
            <a:spLocks noGrp="1"/>
          </p:cNvSpPr>
          <p:nvPr>
            <p:ph type="sldNum" sz="quarter" idx="12"/>
          </p:nvPr>
        </p:nvSpPr>
        <p:spPr/>
        <p:txBody>
          <a:bodyPr/>
          <a:lstStyle>
            <a:lvl1pPr>
              <a:defRPr/>
            </a:lvl1pPr>
          </a:lstStyle>
          <a:p>
            <a:pPr>
              <a:defRPr/>
            </a:pPr>
            <a:fld id="{762FB05E-F99D-C941-824F-FA954058CFB5}" type="slidenum">
              <a:rPr lang="es-CL" altLang="es-CL"/>
              <a:pPr>
                <a:defRPr/>
              </a:pPr>
              <a:t>‹Nº›</a:t>
            </a:fld>
            <a:endParaRPr lang="es-CL" altLang="es-CL"/>
          </a:p>
        </p:txBody>
      </p:sp>
    </p:spTree>
    <p:extLst>
      <p:ext uri="{BB962C8B-B14F-4D97-AF65-F5344CB8AC3E}">
        <p14:creationId xmlns:p14="http://schemas.microsoft.com/office/powerpoint/2010/main" val="398142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4045892-056C-C94C-83DD-00E9A1A1EC8B}"/>
              </a:ext>
            </a:extLst>
          </p:cNvPr>
          <p:cNvSpPr>
            <a:spLocks noGrp="1"/>
          </p:cNvSpPr>
          <p:nvPr>
            <p:ph type="dt" sz="half" idx="10"/>
          </p:nvPr>
        </p:nvSpPr>
        <p:spPr/>
        <p:txBody>
          <a:bodyPr/>
          <a:lstStyle>
            <a:lvl1pPr>
              <a:defRPr/>
            </a:lvl1pPr>
          </a:lstStyle>
          <a:p>
            <a:pPr>
              <a:defRPr/>
            </a:pPr>
            <a:fld id="{7AE314A2-DEAB-744D-AEE9-27E1ACD74C63}"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974E1FB1-11EA-B842-A15F-5E64C3F689D5}"/>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4F6A0B9D-DE2F-C84F-A27F-BAF376A21766}"/>
              </a:ext>
            </a:extLst>
          </p:cNvPr>
          <p:cNvSpPr>
            <a:spLocks noGrp="1"/>
          </p:cNvSpPr>
          <p:nvPr>
            <p:ph type="sldNum" sz="quarter" idx="12"/>
          </p:nvPr>
        </p:nvSpPr>
        <p:spPr/>
        <p:txBody>
          <a:bodyPr/>
          <a:lstStyle>
            <a:lvl1pPr>
              <a:defRPr/>
            </a:lvl1pPr>
          </a:lstStyle>
          <a:p>
            <a:pPr>
              <a:defRPr/>
            </a:pPr>
            <a:fld id="{8DDC09C5-03E9-6D4C-8863-A4774DB553F1}" type="slidenum">
              <a:rPr lang="es-CL" altLang="es-CL"/>
              <a:pPr>
                <a:defRPr/>
              </a:pPr>
              <a:t>‹Nº›</a:t>
            </a:fld>
            <a:endParaRPr lang="es-CL" altLang="es-CL"/>
          </a:p>
        </p:txBody>
      </p:sp>
    </p:spTree>
    <p:extLst>
      <p:ext uri="{BB962C8B-B14F-4D97-AF65-F5344CB8AC3E}">
        <p14:creationId xmlns:p14="http://schemas.microsoft.com/office/powerpoint/2010/main" val="7508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82CA820-86B6-DF47-ABDA-31CB0DFCFDFC}"/>
              </a:ext>
            </a:extLst>
          </p:cNvPr>
          <p:cNvSpPr>
            <a:spLocks noGrp="1"/>
          </p:cNvSpPr>
          <p:nvPr>
            <p:ph type="dt" sz="half" idx="10"/>
          </p:nvPr>
        </p:nvSpPr>
        <p:spPr/>
        <p:txBody>
          <a:bodyPr/>
          <a:lstStyle>
            <a:lvl1pPr>
              <a:defRPr/>
            </a:lvl1pPr>
          </a:lstStyle>
          <a:p>
            <a:pPr>
              <a:defRPr/>
            </a:pPr>
            <a:fld id="{22841F6C-BB15-BB44-ABCC-32400DF45C92}"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17CECA48-AFA1-C544-A382-A7EEFF779203}"/>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1F6EBDE6-4F96-DB44-B1D9-3A1D4EFD2D38}"/>
              </a:ext>
            </a:extLst>
          </p:cNvPr>
          <p:cNvSpPr>
            <a:spLocks noGrp="1"/>
          </p:cNvSpPr>
          <p:nvPr>
            <p:ph type="sldNum" sz="quarter" idx="12"/>
          </p:nvPr>
        </p:nvSpPr>
        <p:spPr/>
        <p:txBody>
          <a:bodyPr/>
          <a:lstStyle>
            <a:lvl1pPr>
              <a:defRPr/>
            </a:lvl1pPr>
          </a:lstStyle>
          <a:p>
            <a:pPr>
              <a:defRPr/>
            </a:pPr>
            <a:fld id="{95ACC695-4434-DC42-9D06-7FEBE8525FE3}" type="slidenum">
              <a:rPr lang="es-CL" altLang="es-CL"/>
              <a:pPr>
                <a:defRPr/>
              </a:pPr>
              <a:t>‹Nº›</a:t>
            </a:fld>
            <a:endParaRPr lang="es-CL" altLang="es-CL"/>
          </a:p>
        </p:txBody>
      </p:sp>
    </p:spTree>
    <p:extLst>
      <p:ext uri="{BB962C8B-B14F-4D97-AF65-F5344CB8AC3E}">
        <p14:creationId xmlns:p14="http://schemas.microsoft.com/office/powerpoint/2010/main" val="211655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65662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DCB6EA32-EFA8-0449-86D0-FBE1C86E77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86086B70-D36E-704F-934D-C8710767C4A1}"/>
              </a:ext>
            </a:extLst>
          </p:cNvPr>
          <p:cNvSpPr>
            <a:spLocks noGrp="1"/>
          </p:cNvSpPr>
          <p:nvPr>
            <p:ph type="dt" sz="half" idx="10"/>
          </p:nvPr>
        </p:nvSpPr>
        <p:spPr/>
        <p:txBody>
          <a:bodyPr/>
          <a:lstStyle>
            <a:lvl1pPr>
              <a:defRPr/>
            </a:lvl1pPr>
          </a:lstStyle>
          <a:p>
            <a:pPr>
              <a:defRPr/>
            </a:pPr>
            <a:fld id="{59A19CDF-42F8-4E43-8279-E640BBEBBBCC}"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D0BBAFB0-AD7F-3D43-81E8-D86F61AA722A}"/>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58E111DB-9286-284A-9FEF-66BBF99CF51B}"/>
              </a:ext>
            </a:extLst>
          </p:cNvPr>
          <p:cNvSpPr>
            <a:spLocks noGrp="1"/>
          </p:cNvSpPr>
          <p:nvPr>
            <p:ph type="sldNum" sz="quarter" idx="12"/>
          </p:nvPr>
        </p:nvSpPr>
        <p:spPr/>
        <p:txBody>
          <a:bodyPr/>
          <a:lstStyle>
            <a:lvl1pPr>
              <a:defRPr/>
            </a:lvl1pPr>
          </a:lstStyle>
          <a:p>
            <a:pPr>
              <a:defRPr/>
            </a:pPr>
            <a:fld id="{80CDF684-71C8-E947-8051-A3231EF85E22}" type="slidenum">
              <a:rPr lang="es-CL" altLang="es-CL"/>
              <a:pPr>
                <a:defRPr/>
              </a:pPr>
              <a:t>‹Nº›</a:t>
            </a:fld>
            <a:endParaRPr lang="es-CL" altLang="es-CL"/>
          </a:p>
        </p:txBody>
      </p:sp>
    </p:spTree>
    <p:extLst>
      <p:ext uri="{BB962C8B-B14F-4D97-AF65-F5344CB8AC3E}">
        <p14:creationId xmlns:p14="http://schemas.microsoft.com/office/powerpoint/2010/main" val="419305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2CC8FA-9877-354B-8A06-4CBE0E1578DA}"/>
              </a:ext>
            </a:extLst>
          </p:cNvPr>
          <p:cNvSpPr>
            <a:spLocks noGrp="1"/>
          </p:cNvSpPr>
          <p:nvPr>
            <p:ph type="dt" sz="half" idx="10"/>
          </p:nvPr>
        </p:nvSpPr>
        <p:spPr/>
        <p:txBody>
          <a:bodyPr/>
          <a:lstStyle>
            <a:lvl1pPr>
              <a:defRPr/>
            </a:lvl1pPr>
          </a:lstStyle>
          <a:p>
            <a:pPr>
              <a:defRPr/>
            </a:pPr>
            <a:fld id="{BDDE7027-C407-A74D-9D24-F10969402579}"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6944D314-BB8E-0B45-AAE0-69E09EC3F02D}"/>
              </a:ext>
            </a:extLst>
          </p:cNvPr>
          <p:cNvSpPr>
            <a:spLocks noGrp="1"/>
          </p:cNvSpPr>
          <p:nvPr>
            <p:ph type="ftr" sz="quarter" idx="11"/>
          </p:nvPr>
        </p:nvSpPr>
        <p:spPr/>
        <p:txBody>
          <a:bodyPr/>
          <a:lstStyle>
            <a:lvl1pPr>
              <a:defRPr/>
            </a:lvl1pPr>
          </a:lstStyle>
          <a:p>
            <a:pPr>
              <a:defRPr/>
            </a:pPr>
            <a:endParaRPr lang="es-CL"/>
          </a:p>
        </p:txBody>
      </p:sp>
      <p:sp>
        <p:nvSpPr>
          <p:cNvPr id="6" name="Marcador de número de diapositiva 5">
            <a:extLst>
              <a:ext uri="{FF2B5EF4-FFF2-40B4-BE49-F238E27FC236}">
                <a16:creationId xmlns:a16="http://schemas.microsoft.com/office/drawing/2014/main" id="{015F002D-51F1-C146-9AB1-54D955093E70}"/>
              </a:ext>
            </a:extLst>
          </p:cNvPr>
          <p:cNvSpPr>
            <a:spLocks noGrp="1"/>
          </p:cNvSpPr>
          <p:nvPr>
            <p:ph type="sldNum" sz="quarter" idx="12"/>
          </p:nvPr>
        </p:nvSpPr>
        <p:spPr/>
        <p:txBody>
          <a:bodyPr/>
          <a:lstStyle>
            <a:lvl1pPr>
              <a:defRPr/>
            </a:lvl1pPr>
          </a:lstStyle>
          <a:p>
            <a:pPr>
              <a:defRPr/>
            </a:pPr>
            <a:fld id="{5CFC5B1A-E3B7-3540-996E-913E1876B538}" type="slidenum">
              <a:rPr lang="es-CL" altLang="es-CL"/>
              <a:pPr>
                <a:defRPr/>
              </a:pPr>
              <a:t>‹Nº›</a:t>
            </a:fld>
            <a:endParaRPr lang="es-CL" altLang="es-CL"/>
          </a:p>
        </p:txBody>
      </p:sp>
    </p:spTree>
    <p:extLst>
      <p:ext uri="{BB962C8B-B14F-4D97-AF65-F5344CB8AC3E}">
        <p14:creationId xmlns:p14="http://schemas.microsoft.com/office/powerpoint/2010/main" val="21895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92C1B9CE-2BB8-994A-B42C-3D049ECE0396}"/>
              </a:ext>
            </a:extLst>
          </p:cNvPr>
          <p:cNvSpPr>
            <a:spLocks noGrp="1"/>
          </p:cNvSpPr>
          <p:nvPr>
            <p:ph type="dt" sz="half" idx="10"/>
          </p:nvPr>
        </p:nvSpPr>
        <p:spPr/>
        <p:txBody>
          <a:bodyPr/>
          <a:lstStyle>
            <a:lvl1pPr>
              <a:defRPr/>
            </a:lvl1pPr>
          </a:lstStyle>
          <a:p>
            <a:pPr>
              <a:defRPr/>
            </a:pPr>
            <a:fld id="{0C298E76-48E0-7444-9D49-5E8CC30FB472}"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CC6BEFAD-28D2-C64D-898E-34BB4CF144D1}"/>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E88E8CB5-173B-514E-BA51-B47BABC66ED8}"/>
              </a:ext>
            </a:extLst>
          </p:cNvPr>
          <p:cNvSpPr>
            <a:spLocks noGrp="1"/>
          </p:cNvSpPr>
          <p:nvPr>
            <p:ph type="sldNum" sz="quarter" idx="12"/>
          </p:nvPr>
        </p:nvSpPr>
        <p:spPr/>
        <p:txBody>
          <a:bodyPr/>
          <a:lstStyle>
            <a:lvl1pPr>
              <a:defRPr/>
            </a:lvl1pPr>
          </a:lstStyle>
          <a:p>
            <a:pPr>
              <a:defRPr/>
            </a:pPr>
            <a:fld id="{77E701E6-7D24-5F46-9971-8EFE1F6EC372}" type="slidenum">
              <a:rPr lang="es-CL" altLang="es-CL"/>
              <a:pPr>
                <a:defRPr/>
              </a:pPr>
              <a:t>‹Nº›</a:t>
            </a:fld>
            <a:endParaRPr lang="es-CL" altLang="es-CL"/>
          </a:p>
        </p:txBody>
      </p:sp>
    </p:spTree>
    <p:extLst>
      <p:ext uri="{BB962C8B-B14F-4D97-AF65-F5344CB8AC3E}">
        <p14:creationId xmlns:p14="http://schemas.microsoft.com/office/powerpoint/2010/main" val="395709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50058EF6-5BBD-0049-B050-9ECEF0C26989}"/>
              </a:ext>
            </a:extLst>
          </p:cNvPr>
          <p:cNvSpPr>
            <a:spLocks noGrp="1"/>
          </p:cNvSpPr>
          <p:nvPr>
            <p:ph type="dt" sz="half" idx="10"/>
          </p:nvPr>
        </p:nvSpPr>
        <p:spPr/>
        <p:txBody>
          <a:bodyPr/>
          <a:lstStyle>
            <a:lvl1pPr>
              <a:defRPr/>
            </a:lvl1pPr>
          </a:lstStyle>
          <a:p>
            <a:pPr>
              <a:defRPr/>
            </a:pPr>
            <a:fld id="{48C6503E-E12D-774A-914A-E9EAF7242479}" type="datetimeFigureOut">
              <a:rPr lang="es-CL"/>
              <a:pPr>
                <a:defRPr/>
              </a:pPr>
              <a:t>01-04-20</a:t>
            </a:fld>
            <a:endParaRPr lang="es-CL"/>
          </a:p>
        </p:txBody>
      </p:sp>
      <p:sp>
        <p:nvSpPr>
          <p:cNvPr id="8" name="Marcador de pie de página 4">
            <a:extLst>
              <a:ext uri="{FF2B5EF4-FFF2-40B4-BE49-F238E27FC236}">
                <a16:creationId xmlns:a16="http://schemas.microsoft.com/office/drawing/2014/main" id="{6D287DE5-3B37-0A46-B8C4-D79EBE071FF7}"/>
              </a:ext>
            </a:extLst>
          </p:cNvPr>
          <p:cNvSpPr>
            <a:spLocks noGrp="1"/>
          </p:cNvSpPr>
          <p:nvPr>
            <p:ph type="ftr" sz="quarter" idx="11"/>
          </p:nvPr>
        </p:nvSpPr>
        <p:spPr/>
        <p:txBody>
          <a:bodyPr/>
          <a:lstStyle>
            <a:lvl1pPr>
              <a:defRPr/>
            </a:lvl1pPr>
          </a:lstStyle>
          <a:p>
            <a:pPr>
              <a:defRPr/>
            </a:pPr>
            <a:endParaRPr lang="es-CL"/>
          </a:p>
        </p:txBody>
      </p:sp>
      <p:sp>
        <p:nvSpPr>
          <p:cNvPr id="9" name="Marcador de número de diapositiva 5">
            <a:extLst>
              <a:ext uri="{FF2B5EF4-FFF2-40B4-BE49-F238E27FC236}">
                <a16:creationId xmlns:a16="http://schemas.microsoft.com/office/drawing/2014/main" id="{1E374F13-D698-6143-BDA7-DDF70403E9E1}"/>
              </a:ext>
            </a:extLst>
          </p:cNvPr>
          <p:cNvSpPr>
            <a:spLocks noGrp="1"/>
          </p:cNvSpPr>
          <p:nvPr>
            <p:ph type="sldNum" sz="quarter" idx="12"/>
          </p:nvPr>
        </p:nvSpPr>
        <p:spPr/>
        <p:txBody>
          <a:bodyPr/>
          <a:lstStyle>
            <a:lvl1pPr>
              <a:defRPr/>
            </a:lvl1pPr>
          </a:lstStyle>
          <a:p>
            <a:pPr>
              <a:defRPr/>
            </a:pPr>
            <a:fld id="{4E4A29F1-A404-7141-9436-2BE8C51BB0D7}" type="slidenum">
              <a:rPr lang="es-CL" altLang="es-CL"/>
              <a:pPr>
                <a:defRPr/>
              </a:pPr>
              <a:t>‹Nº›</a:t>
            </a:fld>
            <a:endParaRPr lang="es-CL" altLang="es-CL"/>
          </a:p>
        </p:txBody>
      </p:sp>
    </p:spTree>
    <p:extLst>
      <p:ext uri="{BB962C8B-B14F-4D97-AF65-F5344CB8AC3E}">
        <p14:creationId xmlns:p14="http://schemas.microsoft.com/office/powerpoint/2010/main" val="96201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40C83F31-A8FA-0D46-B566-D57EAD10F427}"/>
              </a:ext>
            </a:extLst>
          </p:cNvPr>
          <p:cNvSpPr>
            <a:spLocks noGrp="1"/>
          </p:cNvSpPr>
          <p:nvPr>
            <p:ph type="dt" sz="half" idx="10"/>
          </p:nvPr>
        </p:nvSpPr>
        <p:spPr/>
        <p:txBody>
          <a:bodyPr/>
          <a:lstStyle>
            <a:lvl1pPr>
              <a:defRPr/>
            </a:lvl1pPr>
          </a:lstStyle>
          <a:p>
            <a:pPr>
              <a:defRPr/>
            </a:pPr>
            <a:fld id="{4A6EF43D-9247-AC40-80A3-621375A26935}" type="datetimeFigureOut">
              <a:rPr lang="es-CL"/>
              <a:pPr>
                <a:defRPr/>
              </a:pPr>
              <a:t>01-04-20</a:t>
            </a:fld>
            <a:endParaRPr lang="es-CL"/>
          </a:p>
        </p:txBody>
      </p:sp>
      <p:sp>
        <p:nvSpPr>
          <p:cNvPr id="4" name="Marcador de pie de página 4">
            <a:extLst>
              <a:ext uri="{FF2B5EF4-FFF2-40B4-BE49-F238E27FC236}">
                <a16:creationId xmlns:a16="http://schemas.microsoft.com/office/drawing/2014/main" id="{D53C1F6A-25FD-9D4D-A569-CC87FDB36156}"/>
              </a:ext>
            </a:extLst>
          </p:cNvPr>
          <p:cNvSpPr>
            <a:spLocks noGrp="1"/>
          </p:cNvSpPr>
          <p:nvPr>
            <p:ph type="ftr" sz="quarter" idx="11"/>
          </p:nvPr>
        </p:nvSpPr>
        <p:spPr/>
        <p:txBody>
          <a:bodyPr/>
          <a:lstStyle>
            <a:lvl1pPr>
              <a:defRPr/>
            </a:lvl1pPr>
          </a:lstStyle>
          <a:p>
            <a:pPr>
              <a:defRPr/>
            </a:pPr>
            <a:endParaRPr lang="es-CL"/>
          </a:p>
        </p:txBody>
      </p:sp>
      <p:sp>
        <p:nvSpPr>
          <p:cNvPr id="5" name="Marcador de número de diapositiva 5">
            <a:extLst>
              <a:ext uri="{FF2B5EF4-FFF2-40B4-BE49-F238E27FC236}">
                <a16:creationId xmlns:a16="http://schemas.microsoft.com/office/drawing/2014/main" id="{5EECEC91-2F7C-4046-8040-3EA0FB1CB51B}"/>
              </a:ext>
            </a:extLst>
          </p:cNvPr>
          <p:cNvSpPr>
            <a:spLocks noGrp="1"/>
          </p:cNvSpPr>
          <p:nvPr>
            <p:ph type="sldNum" sz="quarter" idx="12"/>
          </p:nvPr>
        </p:nvSpPr>
        <p:spPr/>
        <p:txBody>
          <a:bodyPr/>
          <a:lstStyle>
            <a:lvl1pPr>
              <a:defRPr/>
            </a:lvl1pPr>
          </a:lstStyle>
          <a:p>
            <a:pPr>
              <a:defRPr/>
            </a:pPr>
            <a:fld id="{3292E67E-DA27-7145-87F3-4C8A6375FF84}" type="slidenum">
              <a:rPr lang="es-CL" altLang="es-CL"/>
              <a:pPr>
                <a:defRPr/>
              </a:pPr>
              <a:t>‹Nº›</a:t>
            </a:fld>
            <a:endParaRPr lang="es-CL" altLang="es-CL"/>
          </a:p>
        </p:txBody>
      </p:sp>
    </p:spTree>
    <p:extLst>
      <p:ext uri="{BB962C8B-B14F-4D97-AF65-F5344CB8AC3E}">
        <p14:creationId xmlns:p14="http://schemas.microsoft.com/office/powerpoint/2010/main" val="133782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81F070F9-8B61-8941-B361-39BF36B11AB7}"/>
              </a:ext>
            </a:extLst>
          </p:cNvPr>
          <p:cNvSpPr>
            <a:spLocks noGrp="1"/>
          </p:cNvSpPr>
          <p:nvPr>
            <p:ph type="dt" sz="half" idx="10"/>
          </p:nvPr>
        </p:nvSpPr>
        <p:spPr/>
        <p:txBody>
          <a:bodyPr/>
          <a:lstStyle>
            <a:lvl1pPr>
              <a:defRPr/>
            </a:lvl1pPr>
          </a:lstStyle>
          <a:p>
            <a:pPr>
              <a:defRPr/>
            </a:pPr>
            <a:fld id="{FA60A485-D95C-2A4D-AB80-AA5448F69467}" type="datetimeFigureOut">
              <a:rPr lang="es-CL"/>
              <a:pPr>
                <a:defRPr/>
              </a:pPr>
              <a:t>01-04-20</a:t>
            </a:fld>
            <a:endParaRPr lang="es-CL"/>
          </a:p>
        </p:txBody>
      </p:sp>
      <p:sp>
        <p:nvSpPr>
          <p:cNvPr id="3" name="Marcador de pie de página 4">
            <a:extLst>
              <a:ext uri="{FF2B5EF4-FFF2-40B4-BE49-F238E27FC236}">
                <a16:creationId xmlns:a16="http://schemas.microsoft.com/office/drawing/2014/main" id="{09869346-887F-334B-AD50-490D919B9C94}"/>
              </a:ext>
            </a:extLst>
          </p:cNvPr>
          <p:cNvSpPr>
            <a:spLocks noGrp="1"/>
          </p:cNvSpPr>
          <p:nvPr>
            <p:ph type="ftr" sz="quarter" idx="11"/>
          </p:nvPr>
        </p:nvSpPr>
        <p:spPr/>
        <p:txBody>
          <a:bodyPr/>
          <a:lstStyle>
            <a:lvl1pPr>
              <a:defRPr/>
            </a:lvl1pPr>
          </a:lstStyle>
          <a:p>
            <a:pPr>
              <a:defRPr/>
            </a:pPr>
            <a:endParaRPr lang="es-CL"/>
          </a:p>
        </p:txBody>
      </p:sp>
      <p:sp>
        <p:nvSpPr>
          <p:cNvPr id="4" name="Marcador de número de diapositiva 5">
            <a:extLst>
              <a:ext uri="{FF2B5EF4-FFF2-40B4-BE49-F238E27FC236}">
                <a16:creationId xmlns:a16="http://schemas.microsoft.com/office/drawing/2014/main" id="{8FC4BCDB-D568-9242-9140-F4390C98D189}"/>
              </a:ext>
            </a:extLst>
          </p:cNvPr>
          <p:cNvSpPr>
            <a:spLocks noGrp="1"/>
          </p:cNvSpPr>
          <p:nvPr>
            <p:ph type="sldNum" sz="quarter" idx="12"/>
          </p:nvPr>
        </p:nvSpPr>
        <p:spPr/>
        <p:txBody>
          <a:bodyPr/>
          <a:lstStyle>
            <a:lvl1pPr>
              <a:defRPr/>
            </a:lvl1pPr>
          </a:lstStyle>
          <a:p>
            <a:pPr>
              <a:defRPr/>
            </a:pPr>
            <a:fld id="{E051ABB7-3A07-F449-B045-6528FDA8E386}" type="slidenum">
              <a:rPr lang="es-CL" altLang="es-CL"/>
              <a:pPr>
                <a:defRPr/>
              </a:pPr>
              <a:t>‹Nº›</a:t>
            </a:fld>
            <a:endParaRPr lang="es-CL" altLang="es-CL"/>
          </a:p>
        </p:txBody>
      </p:sp>
    </p:spTree>
    <p:extLst>
      <p:ext uri="{BB962C8B-B14F-4D97-AF65-F5344CB8AC3E}">
        <p14:creationId xmlns:p14="http://schemas.microsoft.com/office/powerpoint/2010/main" val="21528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76DCFCC7-F795-E249-9BE5-9ED3FEBCFFCF}"/>
              </a:ext>
            </a:extLst>
          </p:cNvPr>
          <p:cNvSpPr>
            <a:spLocks noGrp="1"/>
          </p:cNvSpPr>
          <p:nvPr>
            <p:ph type="dt" sz="half" idx="10"/>
          </p:nvPr>
        </p:nvSpPr>
        <p:spPr/>
        <p:txBody>
          <a:bodyPr/>
          <a:lstStyle>
            <a:lvl1pPr>
              <a:defRPr/>
            </a:lvl1pPr>
          </a:lstStyle>
          <a:p>
            <a:pPr>
              <a:defRPr/>
            </a:pPr>
            <a:fld id="{4DF7F276-FCF6-6144-8700-9AEEF75FCD5A}"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DDF0156A-E14F-524C-BA44-44A0CAB898DB}"/>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D7849525-1506-F64F-B8D0-1BA452057970}"/>
              </a:ext>
            </a:extLst>
          </p:cNvPr>
          <p:cNvSpPr>
            <a:spLocks noGrp="1"/>
          </p:cNvSpPr>
          <p:nvPr>
            <p:ph type="sldNum" sz="quarter" idx="12"/>
          </p:nvPr>
        </p:nvSpPr>
        <p:spPr/>
        <p:txBody>
          <a:bodyPr/>
          <a:lstStyle>
            <a:lvl1pPr>
              <a:defRPr/>
            </a:lvl1pPr>
          </a:lstStyle>
          <a:p>
            <a:pPr>
              <a:defRPr/>
            </a:pPr>
            <a:fld id="{71A56C4C-1065-6447-A0C6-D76E2A851875}" type="slidenum">
              <a:rPr lang="es-CL" altLang="es-CL"/>
              <a:pPr>
                <a:defRPr/>
              </a:pPr>
              <a:t>‹Nº›</a:t>
            </a:fld>
            <a:endParaRPr lang="es-CL" altLang="es-CL"/>
          </a:p>
        </p:txBody>
      </p:sp>
    </p:spTree>
    <p:extLst>
      <p:ext uri="{BB962C8B-B14F-4D97-AF65-F5344CB8AC3E}">
        <p14:creationId xmlns:p14="http://schemas.microsoft.com/office/powerpoint/2010/main" val="28015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49EBEEC-1CDA-5043-81DD-36FFD945D6DA}"/>
              </a:ext>
            </a:extLst>
          </p:cNvPr>
          <p:cNvSpPr>
            <a:spLocks noGrp="1"/>
          </p:cNvSpPr>
          <p:nvPr>
            <p:ph type="dt" sz="half" idx="10"/>
          </p:nvPr>
        </p:nvSpPr>
        <p:spPr/>
        <p:txBody>
          <a:bodyPr/>
          <a:lstStyle>
            <a:lvl1pPr>
              <a:defRPr/>
            </a:lvl1pPr>
          </a:lstStyle>
          <a:p>
            <a:pPr>
              <a:defRPr/>
            </a:pPr>
            <a:fld id="{66A6E368-38A4-9C44-82AF-A3583055EDB1}" type="datetimeFigureOut">
              <a:rPr lang="es-CL"/>
              <a:pPr>
                <a:defRPr/>
              </a:pPr>
              <a:t>01-04-20</a:t>
            </a:fld>
            <a:endParaRPr lang="es-CL"/>
          </a:p>
        </p:txBody>
      </p:sp>
      <p:sp>
        <p:nvSpPr>
          <p:cNvPr id="6" name="Marcador de pie de página 4">
            <a:extLst>
              <a:ext uri="{FF2B5EF4-FFF2-40B4-BE49-F238E27FC236}">
                <a16:creationId xmlns:a16="http://schemas.microsoft.com/office/drawing/2014/main" id="{6EC39C0C-889B-6645-B00A-45D9C604C3D0}"/>
              </a:ext>
            </a:extLst>
          </p:cNvPr>
          <p:cNvSpPr>
            <a:spLocks noGrp="1"/>
          </p:cNvSpPr>
          <p:nvPr>
            <p:ph type="ftr" sz="quarter" idx="11"/>
          </p:nvPr>
        </p:nvSpPr>
        <p:spPr/>
        <p:txBody>
          <a:bodyPr/>
          <a:lstStyle>
            <a:lvl1pPr>
              <a:defRPr/>
            </a:lvl1pPr>
          </a:lstStyle>
          <a:p>
            <a:pPr>
              <a:defRPr/>
            </a:pPr>
            <a:endParaRPr lang="es-CL"/>
          </a:p>
        </p:txBody>
      </p:sp>
      <p:sp>
        <p:nvSpPr>
          <p:cNvPr id="7" name="Marcador de número de diapositiva 5">
            <a:extLst>
              <a:ext uri="{FF2B5EF4-FFF2-40B4-BE49-F238E27FC236}">
                <a16:creationId xmlns:a16="http://schemas.microsoft.com/office/drawing/2014/main" id="{77CFFFBC-7797-6641-A138-67C9CF37628C}"/>
              </a:ext>
            </a:extLst>
          </p:cNvPr>
          <p:cNvSpPr>
            <a:spLocks noGrp="1"/>
          </p:cNvSpPr>
          <p:nvPr>
            <p:ph type="sldNum" sz="quarter" idx="12"/>
          </p:nvPr>
        </p:nvSpPr>
        <p:spPr/>
        <p:txBody>
          <a:bodyPr/>
          <a:lstStyle>
            <a:lvl1pPr>
              <a:defRPr/>
            </a:lvl1pPr>
          </a:lstStyle>
          <a:p>
            <a:pPr>
              <a:defRPr/>
            </a:pPr>
            <a:fld id="{F90DD6AD-C0C7-F444-A16A-D816B10A772C}" type="slidenum">
              <a:rPr lang="es-CL" altLang="es-CL"/>
              <a:pPr>
                <a:defRPr/>
              </a:pPr>
              <a:t>‹Nº›</a:t>
            </a:fld>
            <a:endParaRPr lang="es-CL" altLang="es-CL"/>
          </a:p>
        </p:txBody>
      </p:sp>
    </p:spTree>
    <p:extLst>
      <p:ext uri="{BB962C8B-B14F-4D97-AF65-F5344CB8AC3E}">
        <p14:creationId xmlns:p14="http://schemas.microsoft.com/office/powerpoint/2010/main" val="148373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69E899C-273A-1049-94ED-389FD46E977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E24B2C2-8DCE-DA42-8D37-2E58DFAA85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C9A05DF-327F-6A4C-A607-7947BE548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CC644-768E-5D47-849A-E7194599B390}" type="datetimeFigureOut">
              <a:rPr lang="es-CL"/>
              <a:pPr>
                <a:defRPr/>
              </a:pPr>
              <a:t>01-04-20</a:t>
            </a:fld>
            <a:endParaRPr lang="es-CL"/>
          </a:p>
        </p:txBody>
      </p:sp>
      <p:sp>
        <p:nvSpPr>
          <p:cNvPr id="5" name="Marcador de pie de página 4">
            <a:extLst>
              <a:ext uri="{FF2B5EF4-FFF2-40B4-BE49-F238E27FC236}">
                <a16:creationId xmlns:a16="http://schemas.microsoft.com/office/drawing/2014/main" id="{46D77D71-CA5F-934E-9615-C66CB7081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B315BF70-5C96-9347-8F5E-2BF5B4951BC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3F88A9-F2B7-3C43-B2CC-72139136B32F}"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navarrete@cldv.cl" TargetMode="External"/><Relationship Id="rId2" Type="http://schemas.openxmlformats.org/officeDocument/2006/relationships/hyperlink" Target="mailto:mgaete@cldv.c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4">
            <a:extLst>
              <a:ext uri="{FF2B5EF4-FFF2-40B4-BE49-F238E27FC236}">
                <a16:creationId xmlns:a16="http://schemas.microsoft.com/office/drawing/2014/main" id="{34099B47-433C-7E4A-A70E-AD0200389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ítulo 1">
            <a:extLst>
              <a:ext uri="{FF2B5EF4-FFF2-40B4-BE49-F238E27FC236}">
                <a16:creationId xmlns:a16="http://schemas.microsoft.com/office/drawing/2014/main" id="{15F5335F-4E07-A242-AEBB-1FE9AC2FBDE3}"/>
              </a:ext>
            </a:extLst>
          </p:cNvPr>
          <p:cNvSpPr>
            <a:spLocks noGrp="1" noChangeArrowheads="1"/>
          </p:cNvSpPr>
          <p:nvPr>
            <p:ph type="ctrTitle"/>
          </p:nvPr>
        </p:nvSpPr>
        <p:spPr>
          <a:xfrm>
            <a:off x="1364974" y="1041400"/>
            <a:ext cx="9144000" cy="2387600"/>
          </a:xfrm>
        </p:spPr>
        <p:txBody>
          <a:bodyPr/>
          <a:lstStyle/>
          <a:p>
            <a:r>
              <a:rPr lang="es-CL" altLang="es-CL" dirty="0">
                <a:solidFill>
                  <a:schemeClr val="tx1">
                    <a:lumMod val="50000"/>
                    <a:lumOff val="50000"/>
                  </a:schemeClr>
                </a:solidFill>
                <a:latin typeface="+mn-lt"/>
              </a:rPr>
              <a:t>Lengua y Literatura Nº3</a:t>
            </a:r>
            <a:br>
              <a:rPr lang="es-CL" altLang="es-CL" dirty="0"/>
            </a:br>
            <a:br>
              <a:rPr lang="es-CL" altLang="es-CL" dirty="0"/>
            </a:br>
            <a:r>
              <a:rPr lang="es-CL" altLang="es-CL" dirty="0"/>
              <a:t>“CIEN AÑOS DE SOLEDAD”</a:t>
            </a:r>
            <a:br>
              <a:rPr lang="es-CL" altLang="es-CL" dirty="0"/>
            </a:br>
            <a:r>
              <a:rPr lang="es-CL" altLang="es-CL" sz="4000" dirty="0"/>
              <a:t>Gabriel García Márquez</a:t>
            </a:r>
            <a:endParaRPr lang="es-CL" altLang="es-CL" dirty="0"/>
          </a:p>
        </p:txBody>
      </p:sp>
      <p:sp>
        <p:nvSpPr>
          <p:cNvPr id="13315" name="Subtítulo 2">
            <a:extLst>
              <a:ext uri="{FF2B5EF4-FFF2-40B4-BE49-F238E27FC236}">
                <a16:creationId xmlns:a16="http://schemas.microsoft.com/office/drawing/2014/main" id="{D943C72E-1536-854B-92A0-46C40838E9DE}"/>
              </a:ext>
            </a:extLst>
          </p:cNvPr>
          <p:cNvSpPr>
            <a:spLocks noGrp="1" noChangeArrowheads="1"/>
          </p:cNvSpPr>
          <p:nvPr>
            <p:ph type="subTitle" idx="1"/>
          </p:nvPr>
        </p:nvSpPr>
        <p:spPr/>
        <p:txBody>
          <a:bodyPr/>
          <a:lstStyle/>
          <a:p>
            <a:r>
              <a:rPr lang="es-CL" altLang="es-CL" dirty="0"/>
              <a:t>Objetivo: Analizar las narraciones leídas para realizar una interpretación profunda de la lectura.</a:t>
            </a:r>
          </a:p>
        </p:txBody>
      </p:sp>
      <p:sp>
        <p:nvSpPr>
          <p:cNvPr id="6" name="CuadroTexto 5">
            <a:extLst>
              <a:ext uri="{FF2B5EF4-FFF2-40B4-BE49-F238E27FC236}">
                <a16:creationId xmlns:a16="http://schemas.microsoft.com/office/drawing/2014/main" id="{61D3A7A0-59C9-B94A-A05C-72DCDDA222DB}"/>
              </a:ext>
            </a:extLst>
          </p:cNvPr>
          <p:cNvSpPr txBox="1"/>
          <p:nvPr/>
        </p:nvSpPr>
        <p:spPr>
          <a:xfrm>
            <a:off x="4075112" y="4779962"/>
            <a:ext cx="4035425" cy="9556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CL" sz="1400" b="1" u="sng" dirty="0">
                <a:solidFill>
                  <a:schemeClr val="tx1"/>
                </a:solidFill>
              </a:rPr>
              <a:t>ÁREA HUMANIDADES</a:t>
            </a:r>
          </a:p>
          <a:p>
            <a:pPr>
              <a:defRPr/>
            </a:pPr>
            <a:r>
              <a:rPr lang="es-CL" sz="1400" b="1" dirty="0">
                <a:solidFill>
                  <a:schemeClr val="tx1"/>
                </a:solidFill>
              </a:rPr>
              <a:t>3º Medio </a:t>
            </a:r>
          </a:p>
          <a:p>
            <a:pPr>
              <a:defRPr/>
            </a:pPr>
            <a:r>
              <a:rPr lang="es-CL" sz="1400" b="1" dirty="0">
                <a:solidFill>
                  <a:schemeClr val="tx1"/>
                </a:solidFill>
              </a:rPr>
              <a:t>Lengua y Literatura</a:t>
            </a:r>
          </a:p>
          <a:p>
            <a:pPr>
              <a:defRPr/>
            </a:pPr>
            <a:r>
              <a:rPr lang="es-CL" sz="1400" b="1" dirty="0">
                <a:solidFill>
                  <a:schemeClr val="tx1"/>
                </a:solidFill>
              </a:rPr>
              <a:t>P. Maite Gaete/ Camila Navarrete</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A5A5A5"/>
        </a:solidFill>
        <a:effectLst/>
      </p:bgPr>
    </p:bg>
    <p:spTree>
      <p:nvGrpSpPr>
        <p:cNvPr id="1" name=""/>
        <p:cNvGrpSpPr/>
        <p:nvPr/>
      </p:nvGrpSpPr>
      <p:grpSpPr>
        <a:xfrm>
          <a:off x="0" y="0"/>
          <a:ext cx="0" cy="0"/>
          <a:chOff x="0" y="0"/>
          <a:chExt cx="0" cy="0"/>
        </a:xfrm>
      </p:grpSpPr>
      <p:sp>
        <p:nvSpPr>
          <p:cNvPr id="26626" name="Marcador de contenido 2">
            <a:extLst>
              <a:ext uri="{FF2B5EF4-FFF2-40B4-BE49-F238E27FC236}">
                <a16:creationId xmlns:a16="http://schemas.microsoft.com/office/drawing/2014/main" id="{0FD4D732-7056-B946-A21C-527869DA9F28}"/>
              </a:ext>
            </a:extLst>
          </p:cNvPr>
          <p:cNvSpPr>
            <a:spLocks noGrp="1"/>
          </p:cNvSpPr>
          <p:nvPr>
            <p:ph idx="1"/>
          </p:nvPr>
        </p:nvSpPr>
        <p:spPr>
          <a:xfrm>
            <a:off x="471488" y="125413"/>
            <a:ext cx="11329987" cy="6432550"/>
          </a:xfrm>
          <a:solidFill>
            <a:schemeClr val="bg1"/>
          </a:solidFill>
          <a:ln w="38100">
            <a:solidFill>
              <a:schemeClr val="tx1"/>
            </a:solidFill>
            <a:miter lim="800000"/>
            <a:headEnd/>
            <a:tailEnd/>
          </a:ln>
        </p:spPr>
        <p:txBody>
          <a:bodyPr/>
          <a:lstStyle/>
          <a:p>
            <a:pPr marL="0" indent="0">
              <a:buFont typeface="Arial" panose="020B0604020202020204" pitchFamily="34" charset="0"/>
              <a:buNone/>
            </a:pPr>
            <a:r>
              <a:rPr lang="es-CL" altLang="es-CL"/>
              <a:t>Tu respuesta aquí…</a:t>
            </a:r>
          </a:p>
          <a:p>
            <a:pPr marL="0" indent="0">
              <a:buFont typeface="Arial" panose="020B0604020202020204" pitchFamily="34" charset="0"/>
              <a:buNone/>
            </a:pPr>
            <a:endParaRPr lang="es-CL" alt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41F07-11E5-5449-819D-10465C28D64D}"/>
              </a:ext>
            </a:extLst>
          </p:cNvPr>
          <p:cNvSpPr txBox="1">
            <a:spLocks noChangeArrowheads="1"/>
          </p:cNvSpPr>
          <p:nvPr/>
        </p:nvSpPr>
        <p:spPr>
          <a:xfrm>
            <a:off x="573088" y="158750"/>
            <a:ext cx="10993437" cy="5588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s-CL" altLang="es-CL" sz="1800" dirty="0">
                <a:latin typeface="+mn-lt"/>
                <a:ea typeface="ＭＳ Ｐゴシック" panose="020B0600070205080204" pitchFamily="34" charset="-128"/>
              </a:rPr>
              <a:t>Pauta de autoevaluación. Completa marcando con una  (X) - Responde sincera y objetivamente. </a:t>
            </a:r>
            <a:br>
              <a:rPr lang="es-CL" altLang="es-CL" sz="1800" dirty="0">
                <a:latin typeface="+mn-lt"/>
                <a:ea typeface="ＭＳ Ｐゴシック" panose="020B0600070205080204" pitchFamily="34" charset="-128"/>
              </a:rPr>
            </a:br>
            <a:endParaRPr lang="es-CL" altLang="es-CL" sz="1600" dirty="0">
              <a:solidFill>
                <a:srgbClr val="1F4E79"/>
              </a:solidFill>
              <a:latin typeface="+mn-lt"/>
              <a:ea typeface="ＭＳ Ｐゴシック" panose="020B0600070205080204" pitchFamily="34" charset="-128"/>
            </a:endParaRPr>
          </a:p>
        </p:txBody>
      </p:sp>
      <p:graphicFrame>
        <p:nvGraphicFramePr>
          <p:cNvPr id="3" name="Marcador de contenido 3">
            <a:extLst>
              <a:ext uri="{FF2B5EF4-FFF2-40B4-BE49-F238E27FC236}">
                <a16:creationId xmlns:a16="http://schemas.microsoft.com/office/drawing/2014/main" id="{595BA41F-81F8-A94A-8494-700E43DC9B60}"/>
              </a:ext>
            </a:extLst>
          </p:cNvPr>
          <p:cNvGraphicFramePr>
            <a:graphicFrameLocks/>
          </p:cNvGraphicFramePr>
          <p:nvPr>
            <p:extLst>
              <p:ext uri="{D42A27DB-BD31-4B8C-83A1-F6EECF244321}">
                <p14:modId xmlns:p14="http://schemas.microsoft.com/office/powerpoint/2010/main" val="2546550369"/>
              </p:ext>
            </p:extLst>
          </p:nvPr>
        </p:nvGraphicFramePr>
        <p:xfrm>
          <a:off x="289346" y="1092810"/>
          <a:ext cx="11560784" cy="5327297"/>
        </p:xfrm>
        <a:graphic>
          <a:graphicData uri="http://schemas.openxmlformats.org/drawingml/2006/table">
            <a:tbl>
              <a:tblPr firstRow="1" bandRow="1">
                <a:tableStyleId>{69CF1AB2-1976-4502-BF36-3FF5EA218861}</a:tableStyleId>
              </a:tblPr>
              <a:tblGrid>
                <a:gridCol w="422064">
                  <a:extLst>
                    <a:ext uri="{9D8B030D-6E8A-4147-A177-3AD203B41FA5}">
                      <a16:colId xmlns:a16="http://schemas.microsoft.com/office/drawing/2014/main" val="20000"/>
                    </a:ext>
                  </a:extLst>
                </a:gridCol>
                <a:gridCol w="10162535">
                  <a:extLst>
                    <a:ext uri="{9D8B030D-6E8A-4147-A177-3AD203B41FA5}">
                      <a16:colId xmlns:a16="http://schemas.microsoft.com/office/drawing/2014/main" val="20001"/>
                    </a:ext>
                  </a:extLst>
                </a:gridCol>
                <a:gridCol w="518983">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tblGrid>
              <a:tr h="448668">
                <a:tc>
                  <a:txBody>
                    <a:bodyPr/>
                    <a:lstStyle/>
                    <a:p>
                      <a:pPr algn="ctr"/>
                      <a:endParaRPr lang="es-ES" sz="1500" dirty="0">
                        <a:latin typeface="Arial Narrow" panose="020B0606020202030204" pitchFamily="34" charset="0"/>
                      </a:endParaRPr>
                    </a:p>
                  </a:txBody>
                  <a:tcPr marT="43708" marB="43708"/>
                </a:tc>
                <a:tc>
                  <a:txBody>
                    <a:bodyPr/>
                    <a:lstStyle/>
                    <a:p>
                      <a:pPr algn="ctr"/>
                      <a:r>
                        <a:rPr lang="es-ES" sz="1500" dirty="0">
                          <a:latin typeface="Arial Narrow" panose="020B0606020202030204" pitchFamily="34" charset="0"/>
                        </a:rPr>
                        <a:t>INDICADOR</a:t>
                      </a:r>
                      <a:r>
                        <a:rPr lang="es-ES" sz="1500" baseline="0" dirty="0">
                          <a:latin typeface="Arial Narrow" panose="020B0606020202030204" pitchFamily="34" charset="0"/>
                        </a:rPr>
                        <a:t> </a:t>
                      </a:r>
                      <a:endParaRPr lang="es-ES" sz="1500" dirty="0">
                        <a:latin typeface="Arial Narrow" panose="020B0606020202030204" pitchFamily="34" charset="0"/>
                      </a:endParaRPr>
                    </a:p>
                  </a:txBody>
                  <a:tcPr marT="43708" marB="43708"/>
                </a:tc>
                <a:tc>
                  <a:txBody>
                    <a:bodyPr/>
                    <a:lstStyle/>
                    <a:p>
                      <a:pPr algn="ctr"/>
                      <a:r>
                        <a:rPr lang="es-ES" sz="1500" dirty="0">
                          <a:latin typeface="Arial Narrow" panose="020B0606020202030204" pitchFamily="34" charset="0"/>
                        </a:rPr>
                        <a:t>SÍ</a:t>
                      </a:r>
                    </a:p>
                  </a:txBody>
                  <a:tcPr marT="43708" marB="43708"/>
                </a:tc>
                <a:tc>
                  <a:txBody>
                    <a:bodyPr/>
                    <a:lstStyle/>
                    <a:p>
                      <a:pPr algn="ctr"/>
                      <a:r>
                        <a:rPr lang="es-ES" sz="1500" dirty="0">
                          <a:latin typeface="Arial Narrow" panose="020B0606020202030204" pitchFamily="34" charset="0"/>
                        </a:rPr>
                        <a:t>NO</a:t>
                      </a:r>
                    </a:p>
                  </a:txBody>
                  <a:tcPr marT="43708" marB="43708"/>
                </a:tc>
                <a:extLst>
                  <a:ext uri="{0D108BD9-81ED-4DB2-BD59-A6C34878D82A}">
                    <a16:rowId xmlns:a16="http://schemas.microsoft.com/office/drawing/2014/main" val="10000"/>
                  </a:ext>
                </a:extLst>
              </a:tr>
              <a:tr h="320584">
                <a:tc rowSpan="3">
                  <a:txBody>
                    <a:bodyPr/>
                    <a:lstStyle/>
                    <a:p>
                      <a:pPr algn="ctr"/>
                      <a:r>
                        <a:rPr lang="es-ES" sz="1100" dirty="0">
                          <a:latin typeface="Arial Narrow" panose="020B0606020202030204" pitchFamily="34" charset="0"/>
                        </a:rPr>
                        <a:t>ACTITUDINAL</a:t>
                      </a:r>
                    </a:p>
                  </a:txBody>
                  <a:tcPr marT="43708" marB="43708" vert="vert270"/>
                </a:tc>
                <a:tc>
                  <a:txBody>
                    <a:bodyPr/>
                    <a:lstStyle/>
                    <a:p>
                      <a:r>
                        <a:rPr lang="es-ES" sz="1500" dirty="0">
                          <a:latin typeface="Arial Narrow" panose="020B0606020202030204" pitchFamily="34" charset="0"/>
                        </a:rPr>
                        <a:t>1. Autónomamente</a:t>
                      </a:r>
                      <a:r>
                        <a:rPr lang="es-ES" sz="1500" baseline="0" dirty="0">
                          <a:latin typeface="Arial Narrow" panose="020B0606020202030204" pitchFamily="34" charset="0"/>
                        </a:rPr>
                        <a:t> me propongo plazos y metas para cumplir con lo solicitado por el colegio. </a:t>
                      </a:r>
                      <a:endParaRPr lang="es-ES" sz="1500" dirty="0">
                        <a:latin typeface="Arial Narrow" panose="020B0606020202030204" pitchFamily="34" charset="0"/>
                      </a:endParaRPr>
                    </a:p>
                  </a:txBody>
                  <a:tcPr marT="43708" marB="43708"/>
                </a:tc>
                <a:tc>
                  <a:txBody>
                    <a:bodyPr/>
                    <a:lstStyle/>
                    <a:p>
                      <a:pPr marL="0" indent="0" algn="ctr">
                        <a:buFont typeface="Wingdings" panose="05000000000000000000" pitchFamily="2" charset="2"/>
                        <a:buNone/>
                      </a:pPr>
                      <a:r>
                        <a:rPr lang="es-ES" sz="1500" dirty="0">
                          <a:latin typeface="Arial Narrow" panose="020B0606020202030204" pitchFamily="34" charset="0"/>
                        </a:rPr>
                        <a:t> </a:t>
                      </a:r>
                    </a:p>
                  </a:txBody>
                  <a:tcPr marT="43708" marB="43708"/>
                </a:tc>
                <a:tc>
                  <a:txBody>
                    <a:bodyPr/>
                    <a:lstStyle/>
                    <a:p>
                      <a:pPr algn="ctr"/>
                      <a:endParaRPr lang="es-ES" sz="1500">
                        <a:latin typeface="Arial Narrow" panose="020B0606020202030204" pitchFamily="34" charset="0"/>
                      </a:endParaRPr>
                    </a:p>
                  </a:txBody>
                  <a:tcPr marT="43708" marB="43708"/>
                </a:tc>
                <a:extLst>
                  <a:ext uri="{0D108BD9-81ED-4DB2-BD59-A6C34878D82A}">
                    <a16:rowId xmlns:a16="http://schemas.microsoft.com/office/drawing/2014/main" val="10001"/>
                  </a:ext>
                </a:extLst>
              </a:tr>
              <a:tr h="553752">
                <a:tc vMerge="1">
                  <a:txBody>
                    <a:bodyPr/>
                    <a:lstStyle/>
                    <a:p>
                      <a:endParaRPr lang="es-ES" sz="1800" dirty="0"/>
                    </a:p>
                  </a:txBody>
                  <a:tcPr marT="45709" marB="45709"/>
                </a:tc>
                <a:tc>
                  <a:txBody>
                    <a:bodyPr/>
                    <a:lstStyle/>
                    <a:p>
                      <a:r>
                        <a:rPr lang="es-ES" sz="1500" dirty="0">
                          <a:latin typeface="Arial Narrow" panose="020B0606020202030204" pitchFamily="34" charset="0"/>
                        </a:rPr>
                        <a:t>2. Cuando</a:t>
                      </a:r>
                      <a:r>
                        <a:rPr lang="es-ES" sz="1500" baseline="0" dirty="0">
                          <a:latin typeface="Arial Narrow" panose="020B0606020202030204" pitchFamily="34" charset="0"/>
                        </a:rPr>
                        <a:t> dispongo de tiempo, lo ocupo para resolver los módulos enviados por el colegio para redactar respuestas de óptima calidad. </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marL="0" indent="0" algn="ctr">
                        <a:buFont typeface="Wingdings" panose="05000000000000000000" pitchFamily="2" charset="2"/>
                        <a:buNone/>
                      </a:pPr>
                      <a:r>
                        <a:rPr lang="es-ES" sz="1500" dirty="0">
                          <a:latin typeface="Arial Narrow" panose="020B0606020202030204" pitchFamily="34" charset="0"/>
                        </a:rPr>
                        <a:t> </a:t>
                      </a:r>
                    </a:p>
                  </a:txBody>
                  <a:tcPr marT="43708" marB="43708"/>
                </a:tc>
                <a:extLst>
                  <a:ext uri="{0D108BD9-81ED-4DB2-BD59-A6C34878D82A}">
                    <a16:rowId xmlns:a16="http://schemas.microsoft.com/office/drawing/2014/main" val="10002"/>
                  </a:ext>
                </a:extLst>
              </a:tr>
              <a:tr h="32058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a:latin typeface="Arial Narrow" panose="020B0606020202030204" pitchFamily="34" charset="0"/>
                        </a:rPr>
                        <a:t>3.</a:t>
                      </a:r>
                      <a:r>
                        <a:rPr lang="es-ES" sz="1500" baseline="0" dirty="0">
                          <a:latin typeface="Arial Narrow" panose="020B0606020202030204" pitchFamily="34" charset="0"/>
                        </a:rPr>
                        <a:t> Soy </a:t>
                      </a:r>
                      <a:r>
                        <a:rPr lang="es-ES" sz="1500" dirty="0">
                          <a:latin typeface="Arial Narrow" panose="020B0606020202030204" pitchFamily="34" charset="0"/>
                        </a:rPr>
                        <a:t>puntual en</a:t>
                      </a:r>
                      <a:r>
                        <a:rPr lang="es-ES" sz="1500" baseline="0" dirty="0">
                          <a:latin typeface="Arial Narrow" panose="020B0606020202030204" pitchFamily="34" charset="0"/>
                        </a:rPr>
                        <a:t> el cumplimiento de plazos </a:t>
                      </a:r>
                      <a:r>
                        <a:rPr lang="es-ES" sz="1500" dirty="0">
                          <a:latin typeface="Arial Narrow" panose="020B0606020202030204" pitchFamily="34" charset="0"/>
                        </a:rPr>
                        <a:t>en el</a:t>
                      </a:r>
                      <a:r>
                        <a:rPr lang="es-ES" sz="1500" baseline="0" dirty="0">
                          <a:latin typeface="Arial Narrow" panose="020B0606020202030204" pitchFamily="34" charset="0"/>
                        </a:rPr>
                        <a:t> envío del módulo: 09 de abril 2020</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r>
                        <a:rPr lang="es-ES" sz="1500" dirty="0">
                          <a:latin typeface="Arial Narrow" panose="020B0606020202030204" pitchFamily="34" charset="0"/>
                        </a:rPr>
                        <a:t>  </a:t>
                      </a:r>
                    </a:p>
                  </a:txBody>
                  <a:tcPr marT="43708" marB="43708"/>
                </a:tc>
                <a:extLst>
                  <a:ext uri="{0D108BD9-81ED-4DB2-BD59-A6C34878D82A}">
                    <a16:rowId xmlns:a16="http://schemas.microsoft.com/office/drawing/2014/main" val="10003"/>
                  </a:ext>
                </a:extLst>
              </a:tr>
              <a:tr h="44866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100" dirty="0">
                          <a:latin typeface="Arial Narrow" panose="020B0606020202030204" pitchFamily="34" charset="0"/>
                        </a:rPr>
                        <a:t>PROCEDIMENTAL</a:t>
                      </a:r>
                    </a:p>
                  </a:txBody>
                  <a:tcPr marT="43708" marB="43708"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500" dirty="0">
                          <a:latin typeface="Arial Narrow" panose="020B0606020202030204" pitchFamily="34" charset="0"/>
                        </a:rPr>
                        <a:t>4. Me ocupé en resolver</a:t>
                      </a:r>
                      <a:r>
                        <a:rPr lang="es-CL" sz="1500" baseline="0" dirty="0">
                          <a:latin typeface="Arial Narrow" panose="020B0606020202030204" pitchFamily="34" charset="0"/>
                        </a:rPr>
                        <a:t> </a:t>
                      </a:r>
                      <a:r>
                        <a:rPr lang="es-CL" sz="1500" dirty="0">
                          <a:latin typeface="Arial Narrow" panose="020B0606020202030204" pitchFamily="34" charset="0"/>
                        </a:rPr>
                        <a:t> el módulo demostrando una excelente redacción y uso</a:t>
                      </a:r>
                      <a:r>
                        <a:rPr lang="es-CL" sz="1500" baseline="0" dirty="0">
                          <a:latin typeface="Arial Narrow" panose="020B0606020202030204" pitchFamily="34" charset="0"/>
                        </a:rPr>
                        <a:t> de adecuado</a:t>
                      </a:r>
                      <a:r>
                        <a:rPr lang="es-CL" sz="1500" dirty="0">
                          <a:latin typeface="Arial Narrow" panose="020B0606020202030204" pitchFamily="34" charset="0"/>
                        </a:rPr>
                        <a:t> vocabulario para</a:t>
                      </a:r>
                      <a:r>
                        <a:rPr lang="es-CL" sz="1500" baseline="0" dirty="0">
                          <a:latin typeface="Arial Narrow" panose="020B0606020202030204" pitchFamily="34" charset="0"/>
                        </a:rPr>
                        <a:t> expresar mis ideas. .</a:t>
                      </a:r>
                      <a:r>
                        <a:rPr lang="es-CL" sz="1500" dirty="0">
                          <a:latin typeface="Arial Narrow" panose="020B0606020202030204" pitchFamily="34" charset="0"/>
                        </a:rPr>
                        <a:t> </a:t>
                      </a: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4"/>
                  </a:ext>
                </a:extLst>
              </a:tr>
              <a:tr h="320584">
                <a:tc vMerge="1">
                  <a:txBody>
                    <a:bodyPr/>
                    <a:lstStyle/>
                    <a:p>
                      <a:endParaRPr lang="es-ES" sz="1800" dirty="0"/>
                    </a:p>
                  </a:txBody>
                  <a:tcPr marT="45709" marB="45709"/>
                </a:tc>
                <a:tc>
                  <a:txBody>
                    <a:bodyPr/>
                    <a:lstStyle/>
                    <a:p>
                      <a:r>
                        <a:rPr lang="es-ES" sz="1500" dirty="0">
                          <a:latin typeface="Arial Narrow" panose="020B0606020202030204" pitchFamily="34" charset="0"/>
                        </a:rPr>
                        <a:t>5. </a:t>
                      </a:r>
                      <a:r>
                        <a:rPr lang="es-CL" sz="1500" baseline="0" dirty="0">
                          <a:latin typeface="Arial Narrow" panose="020B0606020202030204" pitchFamily="34" charset="0"/>
                        </a:rPr>
                        <a:t>Me ocupé investigando y consultando para lograr una óptima </a:t>
                      </a:r>
                      <a:r>
                        <a:rPr lang="es-CL" sz="1500" dirty="0">
                          <a:latin typeface="Arial Narrow" panose="020B0606020202030204" pitchFamily="34" charset="0"/>
                        </a:rPr>
                        <a:t>ortografía acentual, puntual y literal</a:t>
                      </a:r>
                      <a:r>
                        <a:rPr lang="es-CL" sz="1500" baseline="0" dirty="0">
                          <a:latin typeface="Arial Narrow" panose="020B0606020202030204" pitchFamily="34" charset="0"/>
                        </a:rPr>
                        <a:t> en la redacción de mis respuestas </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5"/>
                  </a:ext>
                </a:extLst>
              </a:tr>
              <a:tr h="367387">
                <a:tc vMerge="1">
                  <a:txBody>
                    <a:bodyPr/>
                    <a:lstStyle/>
                    <a:p>
                      <a:endParaRPr lang="es-ES" sz="1800" dirty="0"/>
                    </a:p>
                  </a:txBody>
                  <a:tcPr marT="45709" marB="45709"/>
                </a:tc>
                <a:tc>
                  <a:txBody>
                    <a:bodyPr/>
                    <a:lstStyle/>
                    <a:p>
                      <a:r>
                        <a:rPr lang="es-ES" sz="1500" dirty="0">
                          <a:latin typeface="Arial Narrow" panose="020B0606020202030204" pitchFamily="34" charset="0"/>
                        </a:rPr>
                        <a:t>6. Resolví</a:t>
                      </a:r>
                      <a:r>
                        <a:rPr lang="es-ES" sz="1500" baseline="0" dirty="0">
                          <a:latin typeface="Arial Narrow" panose="020B0606020202030204" pitchFamily="34" charset="0"/>
                        </a:rPr>
                        <a:t> las actividades respetando instrucciones y recomendación del docente a cargo. </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6"/>
                  </a:ext>
                </a:extLst>
              </a:tr>
              <a:tr h="553752">
                <a:tc rowSpan="4">
                  <a:txBody>
                    <a:bodyPr/>
                    <a:lstStyle/>
                    <a:p>
                      <a:pPr algn="ctr"/>
                      <a:r>
                        <a:rPr lang="es-ES" sz="1100" dirty="0">
                          <a:latin typeface="Arial Narrow" panose="020B0606020202030204" pitchFamily="34" charset="0"/>
                        </a:rPr>
                        <a:t>CONCEPTUAL</a:t>
                      </a:r>
                    </a:p>
                  </a:txBody>
                  <a:tcPr marT="43708" marB="43708" vert="vert270"/>
                </a:tc>
                <a:tc>
                  <a:txBody>
                    <a:bodyPr/>
                    <a:lstStyle/>
                    <a:p>
                      <a:r>
                        <a:rPr lang="es-ES" sz="1500" dirty="0">
                          <a:latin typeface="Arial Narrow" panose="020B0606020202030204" pitchFamily="34" charset="0"/>
                        </a:rPr>
                        <a:t>7.</a:t>
                      </a:r>
                      <a:r>
                        <a:rPr lang="es-ES" sz="1500" baseline="0" dirty="0">
                          <a:latin typeface="Arial Narrow" panose="020B0606020202030204" pitchFamily="34" charset="0"/>
                        </a:rPr>
                        <a:t> Realicé una investigación previa de los conceptos propuestos en el módulo; ya sea el libro de la asignatura o la información disponible en internet. </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7"/>
                  </a:ext>
                </a:extLst>
              </a:tr>
              <a:tr h="553752">
                <a:tc vMerge="1">
                  <a:txBody>
                    <a:bodyPr/>
                    <a:lstStyle/>
                    <a:p>
                      <a:endParaRPr lang="es-ES" sz="1800" dirty="0"/>
                    </a:p>
                  </a:txBody>
                  <a:tcPr marT="45709" marB="45709"/>
                </a:tc>
                <a:tc>
                  <a:txBody>
                    <a:bodyPr/>
                    <a:lstStyle/>
                    <a:p>
                      <a:r>
                        <a:rPr lang="es-ES" sz="1500" dirty="0">
                          <a:latin typeface="Arial Narrow" panose="020B0606020202030204" pitchFamily="34" charset="0"/>
                        </a:rPr>
                        <a:t>8. </a:t>
                      </a:r>
                      <a:r>
                        <a:rPr lang="es-ES" sz="1500" baseline="0" dirty="0">
                          <a:latin typeface="Arial Narrow" panose="020B0606020202030204" pitchFamily="34" charset="0"/>
                        </a:rPr>
                        <a:t>Analicé la información disponible intentando conocer y comprender el contenido para luego redactar respuestas de calidad y con la mayor cantidad de datos posibles.  </a:t>
                      </a: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8"/>
                  </a:ext>
                </a:extLst>
              </a:tr>
              <a:tr h="448668">
                <a:tc vMerge="1">
                  <a:txBody>
                    <a:bodyPr/>
                    <a:lstStyle/>
                    <a:p>
                      <a:endParaRPr lang="es-ES" sz="1800" dirty="0"/>
                    </a:p>
                  </a:txBody>
                  <a:tcPr marT="45709" marB="457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latin typeface="Arial Narrow" panose="020B0606020202030204" pitchFamily="34" charset="0"/>
                        </a:rPr>
                        <a:t>9. </a:t>
                      </a:r>
                      <a:r>
                        <a:rPr kumimoji="0" lang="es-ES" sz="1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Comprendo la información que he analizado para resolver esta actividad.</a:t>
                      </a:r>
                    </a:p>
                  </a:txBody>
                  <a:tcPr marT="43708" marB="43708"/>
                </a:tc>
                <a:tc>
                  <a:txBody>
                    <a:bodyPr/>
                    <a:lstStyle/>
                    <a:p>
                      <a:pPr algn="ctr"/>
                      <a:endParaRPr lang="es-ES" sz="1500" dirty="0">
                        <a:latin typeface="Arial Narrow" panose="020B0606020202030204" pitchFamily="34" charset="0"/>
                      </a:endParaRPr>
                    </a:p>
                  </a:txBody>
                  <a:tcPr marT="43708" marB="43708"/>
                </a:tc>
                <a:tc>
                  <a:txBody>
                    <a:bodyPr/>
                    <a:lstStyle/>
                    <a:p>
                      <a:pPr algn="ctr"/>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09"/>
                  </a:ext>
                </a:extLst>
              </a:tr>
              <a:tr h="349730">
                <a:tc vMerge="1">
                  <a:txBody>
                    <a:bodyPr/>
                    <a:lstStyle/>
                    <a:p>
                      <a:pPr algn="ctr"/>
                      <a:endParaRPr lang="es-ES" sz="1400" dirty="0">
                        <a:latin typeface="Arial Narrow" panose="020B0606020202030204" pitchFamily="34" charset="0"/>
                      </a:endParaRPr>
                    </a:p>
                  </a:txBody>
                  <a:tcPr marT="45709" marB="45709" vert="vert270"/>
                </a:tc>
                <a:tc>
                  <a:txBody>
                    <a:bodyPr/>
                    <a:lstStyle/>
                    <a:p>
                      <a:r>
                        <a:rPr lang="es-CL" sz="1500" dirty="0">
                          <a:latin typeface="Arial Narrow" panose="020B0606020202030204" pitchFamily="34" charset="0"/>
                        </a:rPr>
                        <a:t>10.</a:t>
                      </a:r>
                      <a:r>
                        <a:rPr lang="es-CL" sz="1500" baseline="0" dirty="0">
                          <a:latin typeface="Arial Narrow" panose="020B0606020202030204" pitchFamily="34" charset="0"/>
                        </a:rPr>
                        <a:t> Conozco, comprendo y le asigno gran importancia el trabajo y resolución de este material didáctico.</a:t>
                      </a:r>
                      <a:endParaRPr lang="es-CL" sz="1500" dirty="0">
                        <a:latin typeface="Arial Narrow" panose="020B0606020202030204" pitchFamily="34" charset="0"/>
                      </a:endParaRPr>
                    </a:p>
                  </a:txBody>
                  <a:tcPr marT="43708" marB="43708"/>
                </a:tc>
                <a:tc>
                  <a:txBody>
                    <a:bodyPr/>
                    <a:lstStyle/>
                    <a:p>
                      <a:endParaRPr lang="es-CL" sz="1700" dirty="0"/>
                    </a:p>
                  </a:txBody>
                  <a:tcPr marT="43708" marB="43708"/>
                </a:tc>
                <a:tc>
                  <a:txBody>
                    <a:bodyPr/>
                    <a:lstStyle/>
                    <a:p>
                      <a:endParaRPr lang="es-CL" sz="1700" dirty="0"/>
                    </a:p>
                  </a:txBody>
                  <a:tcPr marT="43708" marB="43708"/>
                </a:tc>
                <a:extLst>
                  <a:ext uri="{0D108BD9-81ED-4DB2-BD59-A6C34878D82A}">
                    <a16:rowId xmlns:a16="http://schemas.microsoft.com/office/drawing/2014/main" val="10010"/>
                  </a:ext>
                </a:extLst>
              </a:tr>
              <a:tr h="320584">
                <a:tc gridSpan="2">
                  <a:txBody>
                    <a:bodyPr/>
                    <a:lstStyle/>
                    <a:p>
                      <a:pPr algn="r"/>
                      <a:r>
                        <a:rPr lang="es-ES" sz="1500" b="1" dirty="0">
                          <a:latin typeface="Arial Narrow" panose="020B0606020202030204" pitchFamily="34" charset="0"/>
                        </a:rPr>
                        <a:t>Total </a:t>
                      </a:r>
                    </a:p>
                  </a:txBody>
                  <a:tcPr marT="43708" marB="43708"/>
                </a:tc>
                <a:tc hMerge="1">
                  <a:txBody>
                    <a:bodyPr/>
                    <a:lstStyle/>
                    <a:p>
                      <a:endParaRPr lang="es-ES" sz="1800" dirty="0"/>
                    </a:p>
                  </a:txBody>
                  <a:tcPr marT="45709" marB="45709"/>
                </a:tc>
                <a:tc>
                  <a:txBody>
                    <a:bodyPr/>
                    <a:lstStyle/>
                    <a:p>
                      <a:pPr algn="ctr"/>
                      <a:endParaRPr lang="es-ES" sz="1500" dirty="0">
                        <a:latin typeface="Arial Narrow" panose="020B0606020202030204" pitchFamily="34" charset="0"/>
                      </a:endParaRPr>
                    </a:p>
                  </a:txBody>
                  <a:tcPr marT="43708" marB="43708"/>
                </a:tc>
                <a:tc>
                  <a:txBody>
                    <a:bodyPr/>
                    <a:lstStyle/>
                    <a:p>
                      <a:endParaRPr lang="es-ES" sz="1500" dirty="0">
                        <a:latin typeface="Arial Narrow" panose="020B0606020202030204" pitchFamily="34" charset="0"/>
                      </a:endParaRPr>
                    </a:p>
                  </a:txBody>
                  <a:tcPr marT="43708" marB="43708"/>
                </a:tc>
                <a:extLst>
                  <a:ext uri="{0D108BD9-81ED-4DB2-BD59-A6C34878D82A}">
                    <a16:rowId xmlns:a16="http://schemas.microsoft.com/office/drawing/2014/main" val="10011"/>
                  </a:ext>
                </a:extLst>
              </a:tr>
              <a:tr h="320584">
                <a:tc gridSpan="2">
                  <a:txBody>
                    <a:bodyPr/>
                    <a:lstStyle/>
                    <a:p>
                      <a:pPr algn="r"/>
                      <a:r>
                        <a:rPr lang="es-ES" sz="1500" b="1" dirty="0">
                          <a:latin typeface="Arial Narrow" panose="020B0606020202030204" pitchFamily="34" charset="0"/>
                        </a:rPr>
                        <a:t> </a:t>
                      </a:r>
                    </a:p>
                  </a:txBody>
                  <a:tcPr marT="43708" marB="43708"/>
                </a:tc>
                <a:tc hMerge="1">
                  <a:txBody>
                    <a:bodyPr/>
                    <a:lstStyle/>
                    <a:p>
                      <a:endParaRPr lang="es-CL"/>
                    </a:p>
                  </a:txBody>
                  <a:tcPr/>
                </a:tc>
                <a:tc gridSpan="2">
                  <a:txBody>
                    <a:bodyPr/>
                    <a:lstStyle/>
                    <a:p>
                      <a:pPr algn="ctr"/>
                      <a:endParaRPr lang="es-ES" sz="1500" dirty="0">
                        <a:latin typeface="Arial Narrow" panose="020B0606020202030204" pitchFamily="34" charset="0"/>
                      </a:endParaRPr>
                    </a:p>
                  </a:txBody>
                  <a:tcPr marT="43708" marB="43708"/>
                </a:tc>
                <a:tc hMerge="1">
                  <a:txBody>
                    <a:bodyPr/>
                    <a:lstStyle/>
                    <a:p>
                      <a:endParaRPr lang="es-ES" sz="1800" dirty="0">
                        <a:latin typeface="Arial Narrow" panose="020B0606020202030204" pitchFamily="34" charset="0"/>
                      </a:endParaRPr>
                    </a:p>
                  </a:txBody>
                  <a:tcPr marT="45709" marB="45709"/>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ítulo 1">
            <a:extLst>
              <a:ext uri="{FF2B5EF4-FFF2-40B4-BE49-F238E27FC236}">
                <a16:creationId xmlns:a16="http://schemas.microsoft.com/office/drawing/2014/main" id="{28AFA83F-B321-1341-987D-C83AB75451D3}"/>
              </a:ext>
            </a:extLst>
          </p:cNvPr>
          <p:cNvSpPr>
            <a:spLocks noGrp="1" noChangeArrowheads="1"/>
          </p:cNvSpPr>
          <p:nvPr>
            <p:ph type="title"/>
          </p:nvPr>
        </p:nvSpPr>
        <p:spPr>
          <a:xfrm>
            <a:off x="838200" y="365125"/>
            <a:ext cx="10515600" cy="771525"/>
          </a:xfrm>
        </p:spPr>
        <p:txBody>
          <a:bodyPr/>
          <a:lstStyle/>
          <a:p>
            <a:pPr algn="ctr"/>
            <a:r>
              <a:rPr lang="es-CL" altLang="es-CL"/>
              <a:t>BIENVENIDA</a:t>
            </a:r>
          </a:p>
        </p:txBody>
      </p:sp>
      <p:sp>
        <p:nvSpPr>
          <p:cNvPr id="14338" name="Marcador de contenido 2">
            <a:extLst>
              <a:ext uri="{FF2B5EF4-FFF2-40B4-BE49-F238E27FC236}">
                <a16:creationId xmlns:a16="http://schemas.microsoft.com/office/drawing/2014/main" id="{B06581A9-5880-1849-8548-4EE8B7A4049E}"/>
              </a:ext>
            </a:extLst>
          </p:cNvPr>
          <p:cNvSpPr>
            <a:spLocks noGrp="1" noChangeArrowheads="1"/>
          </p:cNvSpPr>
          <p:nvPr>
            <p:ph idx="1"/>
          </p:nvPr>
        </p:nvSpPr>
        <p:spPr>
          <a:xfrm>
            <a:off x="741363" y="1136650"/>
            <a:ext cx="10515600" cy="4351338"/>
          </a:xfrm>
        </p:spPr>
        <p:txBody>
          <a:bodyPr/>
          <a:lstStyle/>
          <a:p>
            <a:pPr marL="0" indent="0" algn="ctr">
              <a:buFont typeface="Arial" panose="020B0604020202020204" pitchFamily="34" charset="0"/>
              <a:buNone/>
              <a:defRPr/>
            </a:pPr>
            <a:r>
              <a:rPr lang="es-CL" altLang="es-CL" sz="2000" dirty="0"/>
              <a:t>Estimados alumnos (as), esperando que se encuentren bien, les envío este ppt para que puedan ir desarrollando las actividades solicitadas, con el objetivo de ir avanzando en los contenidos y fomentar hábitos de estudio.</a:t>
            </a:r>
          </a:p>
          <a:p>
            <a:pPr marL="0" indent="0" algn="ctr">
              <a:buFont typeface="Arial" panose="020B0604020202020204" pitchFamily="34" charset="0"/>
              <a:buNone/>
              <a:defRPr/>
            </a:pPr>
            <a:r>
              <a:rPr lang="es-CL" altLang="es-CL" sz="2000" dirty="0"/>
              <a:t>Espero de ustedes un trabajo que denote compromiso, responsabilidad y autonomía, ya que todos tienen las habilidades y capacidades para desarrollarlo de esta forma.</a:t>
            </a:r>
          </a:p>
          <a:p>
            <a:pPr marL="0" indent="0" algn="ctr">
              <a:buFont typeface="Arial" panose="020B0604020202020204" pitchFamily="34" charset="0"/>
              <a:buNone/>
              <a:defRPr/>
            </a:pPr>
            <a:r>
              <a:rPr lang="es-CL" altLang="es-CL" sz="2000" dirty="0"/>
              <a:t>La actividad nº3 tiene relación con el libro del mes de Abril “Cien años de Soledad”</a:t>
            </a:r>
          </a:p>
          <a:p>
            <a:pPr marL="0" indent="0" algn="ctr">
              <a:buFont typeface="Arial" panose="020B0604020202020204" pitchFamily="34" charset="0"/>
              <a:buNone/>
              <a:defRPr/>
            </a:pPr>
            <a:r>
              <a:rPr lang="es-CL" altLang="es-CL" sz="2000" dirty="0"/>
              <a:t>Te invito a desarrollar las actividades propuestas de la manera más autónoma posible, demostrando todas tus habilidades y destrezas. Solo necesitas las ganas de aprender.</a:t>
            </a:r>
          </a:p>
          <a:p>
            <a:pPr marL="0" indent="0" algn="ctr">
              <a:buFont typeface="Arial" panose="020B0604020202020204" pitchFamily="34" charset="0"/>
              <a:buNone/>
              <a:defRPr/>
            </a:pPr>
            <a:r>
              <a:rPr lang="es-CL" altLang="es-CL" sz="2000" dirty="0"/>
              <a:t>Recuerda que si no entiendes algo, puedes preguntarme a través de mi correo institucional, que se detalla más adelante.</a:t>
            </a:r>
          </a:p>
          <a:p>
            <a:pPr>
              <a:defRPr/>
            </a:pPr>
            <a:endParaRPr lang="es-CL" altLang="es-CL"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a:extLst>
              <a:ext uri="{FF2B5EF4-FFF2-40B4-BE49-F238E27FC236}">
                <a16:creationId xmlns:a16="http://schemas.microsoft.com/office/drawing/2014/main" id="{7C7E30D1-FEF0-3B4C-9D28-1C2156538FD3}"/>
              </a:ext>
            </a:extLst>
          </p:cNvPr>
          <p:cNvSpPr>
            <a:spLocks noGrp="1" noChangeArrowheads="1"/>
          </p:cNvSpPr>
          <p:nvPr>
            <p:ph type="title"/>
          </p:nvPr>
        </p:nvSpPr>
        <p:spPr>
          <a:xfrm>
            <a:off x="838200" y="144462"/>
            <a:ext cx="10515600" cy="715963"/>
          </a:xfrm>
        </p:spPr>
        <p:txBody>
          <a:bodyPr/>
          <a:lstStyle/>
          <a:p>
            <a:pPr algn="ctr"/>
            <a:r>
              <a:rPr lang="es-CL" altLang="es-CL" dirty="0"/>
              <a:t>INSTRUCCIONES</a:t>
            </a:r>
          </a:p>
        </p:txBody>
      </p:sp>
      <p:sp>
        <p:nvSpPr>
          <p:cNvPr id="3" name="Marcador de contenido 2">
            <a:extLst>
              <a:ext uri="{FF2B5EF4-FFF2-40B4-BE49-F238E27FC236}">
                <a16:creationId xmlns:a16="http://schemas.microsoft.com/office/drawing/2014/main" id="{03C3EF60-73EF-9346-917D-BCD68CCEBDF2}"/>
              </a:ext>
            </a:extLst>
          </p:cNvPr>
          <p:cNvSpPr>
            <a:spLocks noGrp="1"/>
          </p:cNvSpPr>
          <p:nvPr>
            <p:ph idx="1"/>
          </p:nvPr>
        </p:nvSpPr>
        <p:spPr>
          <a:xfrm>
            <a:off x="838200" y="860425"/>
            <a:ext cx="10515600" cy="4916487"/>
          </a:xfrm>
        </p:spPr>
        <p:txBody>
          <a:bodyPr/>
          <a:lstStyle/>
          <a:p>
            <a:pPr marL="0" indent="0" algn="just">
              <a:buFont typeface="Arial" panose="020B0604020202020204" pitchFamily="34" charset="0"/>
              <a:buNone/>
              <a:defRPr/>
            </a:pPr>
            <a:r>
              <a:rPr lang="es-CL" sz="2000" dirty="0"/>
              <a:t>El siguiente PPT está enmarcado en la Lectura Domiciliaria: “Cien años de Soledad”. </a:t>
            </a:r>
            <a:r>
              <a:rPr lang="es-CL" sz="2000" b="1" dirty="0"/>
              <a:t>El objetivo principal de este módulo es que apliques tus conocimientos adquiridos a través de la lectura mediante un análisis e interpretación del texto.</a:t>
            </a:r>
            <a:r>
              <a:rPr lang="es-CL" sz="2000" dirty="0"/>
              <a:t> Para su confección considera los siguientes ítems:</a:t>
            </a:r>
          </a:p>
          <a:p>
            <a:pPr marL="0" indent="0" algn="just">
              <a:buFont typeface="Arial" panose="020B0604020202020204" pitchFamily="34" charset="0"/>
              <a:buNone/>
              <a:defRPr/>
            </a:pPr>
            <a:r>
              <a:rPr lang="es-CL" sz="2000" dirty="0"/>
              <a:t>- Esta actividad es INDIVIDUAL y debe ser retroalimentada a la profesora a cargo. Cualquier plagio o copia en su desarrollo será evaluado con nota mínima conforme al reglamento de evaluación.</a:t>
            </a:r>
          </a:p>
          <a:p>
            <a:pPr marL="0" indent="0" algn="just">
              <a:buFont typeface="Arial" panose="020B0604020202020204" pitchFamily="34" charset="0"/>
              <a:buNone/>
              <a:defRPr/>
            </a:pPr>
            <a:r>
              <a:rPr lang="es-CL" sz="2000" dirty="0"/>
              <a:t>- La fecha de entrega de este Módulo III es el día JUEVES 09/04 al correo institucional de la profesora a cargo.</a:t>
            </a:r>
          </a:p>
          <a:p>
            <a:pPr algn="just">
              <a:buFontTx/>
              <a:buChar char="-"/>
              <a:defRPr/>
            </a:pPr>
            <a:r>
              <a:rPr lang="es-CL" sz="2000" dirty="0"/>
              <a:t>Alumnos de 3ºA enviar PPT resuelto al correo </a:t>
            </a:r>
            <a:r>
              <a:rPr lang="es-CL" sz="2000" dirty="0">
                <a:hlinkClick r:id="rId2"/>
              </a:rPr>
              <a:t>mgaete@cldv.cl</a:t>
            </a:r>
            <a:endParaRPr lang="es-CL" sz="2000" dirty="0"/>
          </a:p>
          <a:p>
            <a:pPr algn="just">
              <a:buFontTx/>
              <a:buChar char="-"/>
              <a:defRPr/>
            </a:pPr>
            <a:r>
              <a:rPr lang="es-CL" sz="2000" dirty="0"/>
              <a:t>Alumnos de 3ºB enviar PPT resuelto al correo </a:t>
            </a:r>
            <a:r>
              <a:rPr lang="es-CL" sz="2000" dirty="0">
                <a:hlinkClick r:id="rId3"/>
              </a:rPr>
              <a:t>cnavarrete@cldv.cl</a:t>
            </a:r>
            <a:endParaRPr lang="es-CL" sz="2000" dirty="0"/>
          </a:p>
          <a:p>
            <a:pPr algn="just">
              <a:defRPr/>
            </a:pPr>
            <a:r>
              <a:rPr lang="es-CL" sz="2000" dirty="0"/>
              <a:t>Cualquier consulta referente a este módulo debe ser enviada al correo de la profesora a cargo. </a:t>
            </a:r>
            <a:r>
              <a:rPr lang="es-CL" altLang="es-CL" sz="2000" dirty="0"/>
              <a:t>En el </a:t>
            </a:r>
            <a:r>
              <a:rPr lang="es-CL" altLang="es-CL" sz="2000" b="1" dirty="0"/>
              <a:t>asunto</a:t>
            </a:r>
            <a:r>
              <a:rPr lang="es-CL" altLang="es-CL" sz="2000" dirty="0"/>
              <a:t> del correo </a:t>
            </a:r>
            <a:r>
              <a:rPr lang="es-CL" altLang="es-CL" sz="2000" b="1" dirty="0"/>
              <a:t>indique</a:t>
            </a:r>
            <a:r>
              <a:rPr lang="es-CL" altLang="es-CL" sz="2000" dirty="0"/>
              <a:t> su nombre (</a:t>
            </a:r>
            <a:r>
              <a:rPr lang="es-CL" altLang="es-CL" sz="2000" b="1" dirty="0"/>
              <a:t>nombre y apellido</a:t>
            </a:r>
            <a:r>
              <a:rPr lang="es-CL" altLang="es-CL" sz="2000" dirty="0"/>
              <a:t>) y </a:t>
            </a:r>
            <a:r>
              <a:rPr lang="es-CL" altLang="es-CL" sz="2000" b="1" dirty="0"/>
              <a:t>curso</a:t>
            </a:r>
            <a:r>
              <a:rPr lang="es-CL" altLang="es-CL" sz="2000" dirty="0"/>
              <a:t>.</a:t>
            </a:r>
          </a:p>
          <a:p>
            <a:pPr algn="just">
              <a:defRPr/>
            </a:pPr>
            <a:r>
              <a:rPr lang="es-CL" altLang="es-CL" sz="2000" dirty="0"/>
              <a:t>Si es una consulta, en el asunto, escriba: </a:t>
            </a:r>
            <a:r>
              <a:rPr lang="es-CL" altLang="es-CL" sz="2000" b="1" dirty="0"/>
              <a:t>CONSULTA </a:t>
            </a:r>
            <a:r>
              <a:rPr lang="es-CL" altLang="es-CL" sz="2000" dirty="0"/>
              <a:t>con el objetivo de priorizar y responder a la brevedad.</a:t>
            </a:r>
          </a:p>
          <a:p>
            <a:pPr algn="just">
              <a:defRPr/>
            </a:pPr>
            <a:r>
              <a:rPr lang="es-CL" altLang="es-CL" sz="2000" dirty="0"/>
              <a:t>El desarrollo de las actividades debe realizarse en el mismo ppt.</a:t>
            </a:r>
          </a:p>
          <a:p>
            <a:pPr algn="just">
              <a:buFontTx/>
              <a:buChar char="-"/>
              <a:defRPr/>
            </a:pPr>
            <a:endParaRPr lang="es-CL" sz="2000" dirty="0"/>
          </a:p>
          <a:p>
            <a:pPr algn="just">
              <a:buFontTx/>
              <a:buChar char="-"/>
              <a:defRPr/>
            </a:pPr>
            <a:endParaRPr lang="es-CL" sz="2000" dirty="0"/>
          </a:p>
          <a:p>
            <a:pPr>
              <a:defRPr/>
            </a:pPr>
            <a:endParaRPr lang="es-C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67EA819-18F9-344B-8366-5F4156D14193}"/>
              </a:ext>
            </a:extLst>
          </p:cNvPr>
          <p:cNvGraphicFramePr>
            <a:graphicFrameLocks noGrp="1"/>
          </p:cNvGraphicFramePr>
          <p:nvPr>
            <p:extLst>
              <p:ext uri="{D42A27DB-BD31-4B8C-83A1-F6EECF244321}">
                <p14:modId xmlns:p14="http://schemas.microsoft.com/office/powerpoint/2010/main" val="3170367132"/>
              </p:ext>
            </p:extLst>
          </p:nvPr>
        </p:nvGraphicFramePr>
        <p:xfrm>
          <a:off x="720725" y="416063"/>
          <a:ext cx="10750550" cy="5727794"/>
        </p:xfrm>
        <a:graphic>
          <a:graphicData uri="http://schemas.openxmlformats.org/drawingml/2006/table">
            <a:tbl>
              <a:tblPr firstRow="1" bandRow="1">
                <a:tableStyleId>{5C22544A-7EE6-4342-B048-85BDC9FD1C3A}</a:tableStyleId>
              </a:tblPr>
              <a:tblGrid>
                <a:gridCol w="8395402">
                  <a:extLst>
                    <a:ext uri="{9D8B030D-6E8A-4147-A177-3AD203B41FA5}">
                      <a16:colId xmlns:a16="http://schemas.microsoft.com/office/drawing/2014/main" val="20000"/>
                    </a:ext>
                  </a:extLst>
                </a:gridCol>
                <a:gridCol w="1163720">
                  <a:extLst>
                    <a:ext uri="{9D8B030D-6E8A-4147-A177-3AD203B41FA5}">
                      <a16:colId xmlns:a16="http://schemas.microsoft.com/office/drawing/2014/main" val="20001"/>
                    </a:ext>
                  </a:extLst>
                </a:gridCol>
                <a:gridCol w="1191428">
                  <a:extLst>
                    <a:ext uri="{9D8B030D-6E8A-4147-A177-3AD203B41FA5}">
                      <a16:colId xmlns:a16="http://schemas.microsoft.com/office/drawing/2014/main" val="20002"/>
                    </a:ext>
                  </a:extLst>
                </a:gridCol>
              </a:tblGrid>
              <a:tr h="579067">
                <a:tc>
                  <a:txBody>
                    <a:bodyPr/>
                    <a:lstStyle/>
                    <a:p>
                      <a:r>
                        <a:rPr lang="es-CL" sz="1800" dirty="0"/>
                        <a:t>INDICADOR</a:t>
                      </a:r>
                    </a:p>
                  </a:txBody>
                  <a:tcPr marL="91435" marR="91435" marT="45708" marB="45708"/>
                </a:tc>
                <a:tc>
                  <a:txBody>
                    <a:bodyPr/>
                    <a:lstStyle/>
                    <a:p>
                      <a:r>
                        <a:rPr lang="es-CL" sz="1600" dirty="0"/>
                        <a:t>PUNTAJE OBTENIDO</a:t>
                      </a:r>
                    </a:p>
                  </a:txBody>
                  <a:tcPr marL="91435" marR="91435" marT="45708" marB="45708"/>
                </a:tc>
                <a:tc>
                  <a:txBody>
                    <a:bodyPr/>
                    <a:lstStyle/>
                    <a:p>
                      <a:r>
                        <a:rPr lang="es-CL" sz="1600" dirty="0"/>
                        <a:t>PUNTAJE TOTAL</a:t>
                      </a:r>
                    </a:p>
                  </a:txBody>
                  <a:tcPr marL="91435" marR="91435" marT="45708" marB="45708"/>
                </a:tc>
                <a:extLst>
                  <a:ext uri="{0D108BD9-81ED-4DB2-BD59-A6C34878D82A}">
                    <a16:rowId xmlns:a16="http://schemas.microsoft.com/office/drawing/2014/main" val="10000"/>
                  </a:ext>
                </a:extLst>
              </a:tr>
              <a:tr h="603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a:latin typeface="Arial" panose="020B0604020202020204" pitchFamily="34" charset="0"/>
                          <a:cs typeface="Arial" panose="020B0604020202020204" pitchFamily="34" charset="0"/>
                        </a:rPr>
                        <a:t>Estudiante entrega su trabajo al correo indicado en la fecha establecida y siguiendo las instrucciones de la profesora. 09/04.</a:t>
                      </a:r>
                    </a:p>
                  </a:txBody>
                  <a:tcPr marL="91435" marR="91435" marT="45708" marB="45708"/>
                </a:tc>
                <a:tc>
                  <a:txBody>
                    <a:bodyPr/>
                    <a:lstStyle/>
                    <a:p>
                      <a:endParaRPr lang="es-CL" sz="1800"/>
                    </a:p>
                  </a:txBody>
                  <a:tcPr marL="91435" marR="91435" marT="45708" marB="45708"/>
                </a:tc>
                <a:tc>
                  <a:txBody>
                    <a:bodyPr/>
                    <a:lstStyle/>
                    <a:p>
                      <a:r>
                        <a:rPr lang="es-CL" sz="1800" b="1" dirty="0"/>
                        <a:t>4</a:t>
                      </a:r>
                    </a:p>
                  </a:txBody>
                  <a:tcPr marL="91435" marR="91435" marT="45708" marB="45708"/>
                </a:tc>
                <a:extLst>
                  <a:ext uri="{0D108BD9-81ED-4DB2-BD59-A6C34878D82A}">
                    <a16:rowId xmlns:a16="http://schemas.microsoft.com/office/drawing/2014/main" val="10001"/>
                  </a:ext>
                </a:extLst>
              </a:tr>
              <a:tr h="579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a:latin typeface="Arial" panose="020B0604020202020204" pitchFamily="34" charset="0"/>
                          <a:cs typeface="Arial" panose="020B0604020202020204" pitchFamily="34" charset="0"/>
                        </a:rPr>
                        <a:t>El trabajo entregado denota compromiso, responsabilidad y autonomía, demostrando el estudiante haber invertido tiempo y dedicación en su desarrollo y no haber copiado/plagiado en ningún caso.</a:t>
                      </a:r>
                    </a:p>
                  </a:txBody>
                  <a:tcPr marL="91435" marR="91435" marT="45708" marB="45708"/>
                </a:tc>
                <a:tc>
                  <a:txBody>
                    <a:bodyPr/>
                    <a:lstStyle/>
                    <a:p>
                      <a:endParaRPr lang="es-CL" sz="1800"/>
                    </a:p>
                  </a:txBody>
                  <a:tcPr marL="91435" marR="91435" marT="45708" marB="45708"/>
                </a:tc>
                <a:tc>
                  <a:txBody>
                    <a:bodyPr/>
                    <a:lstStyle/>
                    <a:p>
                      <a:r>
                        <a:rPr lang="es-CL" sz="1800" b="1" dirty="0"/>
                        <a:t>6</a:t>
                      </a:r>
                    </a:p>
                  </a:txBody>
                  <a:tcPr marL="91435" marR="91435" marT="45708" marB="45708"/>
                </a:tc>
                <a:extLst>
                  <a:ext uri="{0D108BD9-81ED-4DB2-BD59-A6C34878D82A}">
                    <a16:rowId xmlns:a16="http://schemas.microsoft.com/office/drawing/2014/main" val="10002"/>
                  </a:ext>
                </a:extLst>
              </a:tr>
              <a:tr h="518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a:latin typeface="Arial" panose="020B0604020202020204" pitchFamily="34" charset="0"/>
                          <a:cs typeface="Arial" panose="020B0604020202020204" pitchFamily="34" charset="0"/>
                        </a:rPr>
                        <a:t>El estudiante desarrolla el módulo demostrando una excelente ortografía acentual, puntual y literal.</a:t>
                      </a:r>
                    </a:p>
                    <a:p>
                      <a:endParaRPr lang="es-CL" sz="1400" dirty="0">
                        <a:latin typeface="Arial" panose="020B0604020202020204" pitchFamily="34" charset="0"/>
                        <a:cs typeface="Arial" panose="020B0604020202020204" pitchFamily="34" charset="0"/>
                      </a:endParaRPr>
                    </a:p>
                  </a:txBody>
                  <a:tcPr marL="91435" marR="91435" marT="45708" marB="45708"/>
                </a:tc>
                <a:tc>
                  <a:txBody>
                    <a:bodyPr/>
                    <a:lstStyle/>
                    <a:p>
                      <a:endParaRPr lang="es-CL" sz="1800"/>
                    </a:p>
                  </a:txBody>
                  <a:tcPr marL="91435" marR="91435" marT="45708" marB="45708"/>
                </a:tc>
                <a:tc>
                  <a:txBody>
                    <a:bodyPr/>
                    <a:lstStyle/>
                    <a:p>
                      <a:r>
                        <a:rPr lang="es-CL" sz="1800" b="1" dirty="0"/>
                        <a:t>2</a:t>
                      </a:r>
                    </a:p>
                  </a:txBody>
                  <a:tcPr marL="91435" marR="91435" marT="45708" marB="45708"/>
                </a:tc>
                <a:extLst>
                  <a:ext uri="{0D108BD9-81ED-4DB2-BD59-A6C34878D82A}">
                    <a16:rowId xmlns:a16="http://schemas.microsoft.com/office/drawing/2014/main" val="10003"/>
                  </a:ext>
                </a:extLst>
              </a:tr>
              <a:tr h="731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a:latin typeface="Arial" panose="020B0604020202020204" pitchFamily="34" charset="0"/>
                          <a:cs typeface="Arial" panose="020B0604020202020204" pitchFamily="34" charset="0"/>
                        </a:rPr>
                        <a:t>El estudiante desarrolla el módulo demostrando una excelente redacción y manejo de un amplio espectro de palabras, que enriquecen la lectura. </a:t>
                      </a:r>
                    </a:p>
                    <a:p>
                      <a:endParaRPr lang="es-CL" sz="1400" dirty="0">
                        <a:latin typeface="Arial" panose="020B0604020202020204" pitchFamily="34" charset="0"/>
                        <a:cs typeface="Arial" panose="020B0604020202020204" pitchFamily="34" charset="0"/>
                      </a:endParaRPr>
                    </a:p>
                  </a:txBody>
                  <a:tcPr marL="91435" marR="91435" marT="45708" marB="45708"/>
                </a:tc>
                <a:tc>
                  <a:txBody>
                    <a:bodyPr/>
                    <a:lstStyle/>
                    <a:p>
                      <a:endParaRPr lang="es-CL" sz="1800"/>
                    </a:p>
                  </a:txBody>
                  <a:tcPr marL="91435" marR="91435" marT="45708" marB="45708"/>
                </a:tc>
                <a:tc>
                  <a:txBody>
                    <a:bodyPr/>
                    <a:lstStyle/>
                    <a:p>
                      <a:r>
                        <a:rPr lang="es-CL" sz="1800" b="1" dirty="0"/>
                        <a:t>2</a:t>
                      </a:r>
                    </a:p>
                  </a:txBody>
                  <a:tcPr marL="91435" marR="91435" marT="45708" marB="45708"/>
                </a:tc>
                <a:extLst>
                  <a:ext uri="{0D108BD9-81ED-4DB2-BD59-A6C34878D82A}">
                    <a16:rowId xmlns:a16="http://schemas.microsoft.com/office/drawing/2014/main" val="10004"/>
                  </a:ext>
                </a:extLst>
              </a:tr>
              <a:tr h="426594">
                <a:tc>
                  <a:txBody>
                    <a:bodyPr/>
                    <a:lstStyle/>
                    <a:p>
                      <a:r>
                        <a:rPr lang="es-ES" sz="1400" dirty="0">
                          <a:latin typeface="Arial" panose="020B0604020202020204" pitchFamily="34" charset="0"/>
                          <a:cs typeface="Arial" panose="020B0604020202020204" pitchFamily="34" charset="0"/>
                        </a:rPr>
                        <a:t>Desarrolla</a:t>
                      </a:r>
                      <a:r>
                        <a:rPr lang="es-ES" sz="1400" baseline="0" dirty="0">
                          <a:latin typeface="Arial" panose="020B0604020202020204" pitchFamily="34" charset="0"/>
                          <a:cs typeface="Arial" panose="020B0604020202020204" pitchFamily="34" charset="0"/>
                        </a:rPr>
                        <a:t> respuestas complejas que evidencian lectura y análisis del contenido del libro. </a:t>
                      </a:r>
                      <a:endParaRPr lang="es-CL" sz="1400" dirty="0">
                        <a:latin typeface="Arial" panose="020B0604020202020204" pitchFamily="34" charset="0"/>
                        <a:cs typeface="Arial" panose="020B0604020202020204" pitchFamily="34" charset="0"/>
                      </a:endParaRPr>
                    </a:p>
                  </a:txBody>
                  <a:tcPr marL="91435" marR="91435" marT="45708" marB="45708"/>
                </a:tc>
                <a:tc>
                  <a:txBody>
                    <a:bodyPr/>
                    <a:lstStyle/>
                    <a:p>
                      <a:endParaRPr lang="es-CL" sz="1800"/>
                    </a:p>
                  </a:txBody>
                  <a:tcPr marL="91435" marR="91435" marT="45708" marB="45708"/>
                </a:tc>
                <a:tc>
                  <a:txBody>
                    <a:bodyPr/>
                    <a:lstStyle/>
                    <a:p>
                      <a:r>
                        <a:rPr lang="es-CL" sz="1800" b="1" dirty="0"/>
                        <a:t>5</a:t>
                      </a:r>
                    </a:p>
                  </a:txBody>
                  <a:tcPr marL="91435" marR="91435" marT="45708" marB="45708"/>
                </a:tc>
                <a:extLst>
                  <a:ext uri="{0D108BD9-81ED-4DB2-BD59-A6C34878D82A}">
                    <a16:rowId xmlns:a16="http://schemas.microsoft.com/office/drawing/2014/main" val="10005"/>
                  </a:ext>
                </a:extLst>
              </a:tr>
              <a:tr h="603673">
                <a:tc>
                  <a:txBody>
                    <a:bodyPr/>
                    <a:lstStyle/>
                    <a:p>
                      <a:r>
                        <a:rPr lang="es-CL" sz="1400" dirty="0">
                          <a:latin typeface="Arial" panose="020B0604020202020204" pitchFamily="34" charset="0"/>
                          <a:cs typeface="Arial" panose="020B0604020202020204" pitchFamily="34" charset="0"/>
                        </a:rPr>
                        <a:t>El estudiante demuestra haber realizado una investigación previa de los conceptos solicitados y los integra en sus respuestas.</a:t>
                      </a:r>
                    </a:p>
                  </a:txBody>
                  <a:tcPr marL="91435" marR="91435" marT="45708" marB="45708"/>
                </a:tc>
                <a:tc>
                  <a:txBody>
                    <a:bodyPr/>
                    <a:lstStyle/>
                    <a:p>
                      <a:endParaRPr lang="es-CL" sz="1800"/>
                    </a:p>
                  </a:txBody>
                  <a:tcPr marL="91435" marR="91435" marT="45708" marB="45708"/>
                </a:tc>
                <a:tc>
                  <a:txBody>
                    <a:bodyPr/>
                    <a:lstStyle/>
                    <a:p>
                      <a:r>
                        <a:rPr lang="es-CL" sz="1800" b="1" dirty="0"/>
                        <a:t>5</a:t>
                      </a:r>
                    </a:p>
                  </a:txBody>
                  <a:tcPr marL="91435" marR="91435" marT="45708" marB="45708"/>
                </a:tc>
                <a:extLst>
                  <a:ext uri="{0D108BD9-81ED-4DB2-BD59-A6C34878D82A}">
                    <a16:rowId xmlns:a16="http://schemas.microsoft.com/office/drawing/2014/main" val="10006"/>
                  </a:ext>
                </a:extLst>
              </a:tr>
              <a:tr h="603673">
                <a:tc>
                  <a:txBody>
                    <a:bodyPr/>
                    <a:lstStyle/>
                    <a:p>
                      <a:r>
                        <a:rPr lang="es-CL" sz="1400" dirty="0">
                          <a:latin typeface="Arial" panose="020B0604020202020204" pitchFamily="34" charset="0"/>
                          <a:cs typeface="Arial" panose="020B0604020202020204" pitchFamily="34" charset="0"/>
                        </a:rPr>
                        <a:t>Pregunta 1: El estudiante responde correctamente, integrando todos los conceptos solicitados y demostrando la lectura profunda de la novela.</a:t>
                      </a:r>
                    </a:p>
                  </a:txBody>
                  <a:tcPr marL="91435" marR="91435" marT="45708" marB="45708"/>
                </a:tc>
                <a:tc>
                  <a:txBody>
                    <a:bodyPr/>
                    <a:lstStyle/>
                    <a:p>
                      <a:endParaRPr lang="es-CL" sz="1800"/>
                    </a:p>
                  </a:txBody>
                  <a:tcPr marL="91435" marR="91435" marT="45708" marB="45708"/>
                </a:tc>
                <a:tc>
                  <a:txBody>
                    <a:bodyPr/>
                    <a:lstStyle/>
                    <a:p>
                      <a:r>
                        <a:rPr lang="es-CL" sz="1800" b="1" dirty="0"/>
                        <a:t>12</a:t>
                      </a:r>
                    </a:p>
                  </a:txBody>
                  <a:tcPr marL="91435" marR="91435" marT="45708" marB="45708"/>
                </a:tc>
                <a:extLst>
                  <a:ext uri="{0D108BD9-81ED-4DB2-BD59-A6C34878D82A}">
                    <a16:rowId xmlns:a16="http://schemas.microsoft.com/office/drawing/2014/main" val="10007"/>
                  </a:ext>
                </a:extLst>
              </a:tr>
              <a:tr h="607079">
                <a:tc>
                  <a:txBody>
                    <a:bodyPr/>
                    <a:lstStyle/>
                    <a:p>
                      <a:r>
                        <a:rPr lang="es-CL" sz="1400" dirty="0">
                          <a:latin typeface="Arial" panose="020B0604020202020204" pitchFamily="34" charset="0"/>
                          <a:cs typeface="Arial" panose="020B0604020202020204" pitchFamily="34" charset="0"/>
                        </a:rPr>
                        <a:t>Pregunta 2: El estudante responde correctamente integrando todos los elementos requeridos (conceptos, personajes, capítulos, etc) manifestando una lectura crítica e interpretativa.</a:t>
                      </a:r>
                    </a:p>
                  </a:txBody>
                  <a:tcPr marL="91435" marR="91435" marT="45708" marB="45708"/>
                </a:tc>
                <a:tc>
                  <a:txBody>
                    <a:bodyPr/>
                    <a:lstStyle/>
                    <a:p>
                      <a:endParaRPr lang="es-CL" sz="1800"/>
                    </a:p>
                  </a:txBody>
                  <a:tcPr marL="91435" marR="91435" marT="45708" marB="45708"/>
                </a:tc>
                <a:tc>
                  <a:txBody>
                    <a:bodyPr/>
                    <a:lstStyle/>
                    <a:p>
                      <a:r>
                        <a:rPr lang="es-CL" sz="1800" b="1" dirty="0"/>
                        <a:t>15</a:t>
                      </a:r>
                    </a:p>
                  </a:txBody>
                  <a:tcPr marL="91435" marR="91435" marT="45708" marB="45708"/>
                </a:tc>
                <a:extLst>
                  <a:ext uri="{0D108BD9-81ED-4DB2-BD59-A6C34878D82A}">
                    <a16:rowId xmlns:a16="http://schemas.microsoft.com/office/drawing/2014/main" val="10008"/>
                  </a:ext>
                </a:extLst>
              </a:tr>
              <a:tr h="474865">
                <a:tc>
                  <a:txBody>
                    <a:bodyPr/>
                    <a:lstStyle/>
                    <a:p>
                      <a:r>
                        <a:rPr lang="es-CL" sz="1800" b="1" dirty="0"/>
                        <a:t>TOTAL</a:t>
                      </a:r>
                    </a:p>
                  </a:txBody>
                  <a:tcPr marL="91435" marR="91435" marT="45708" marB="45708"/>
                </a:tc>
                <a:tc>
                  <a:txBody>
                    <a:bodyPr/>
                    <a:lstStyle/>
                    <a:p>
                      <a:endParaRPr lang="es-CL" sz="1800"/>
                    </a:p>
                  </a:txBody>
                  <a:tcPr marL="91435" marR="91435" marT="45708" marB="45708"/>
                </a:tc>
                <a:tc>
                  <a:txBody>
                    <a:bodyPr/>
                    <a:lstStyle/>
                    <a:p>
                      <a:r>
                        <a:rPr lang="es-CL" sz="1800" b="1" dirty="0"/>
                        <a:t>51 pts</a:t>
                      </a:r>
                    </a:p>
                  </a:txBody>
                  <a:tcPr marL="91435" marR="91435" marT="45708" marB="45708"/>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D0DF0976-7FE5-4946-B389-490D3CF4E6F7}"/>
              </a:ext>
            </a:extLst>
          </p:cNvPr>
          <p:cNvSpPr>
            <a:spLocks noGrp="1" noChangeArrowheads="1"/>
          </p:cNvSpPr>
          <p:nvPr>
            <p:ph type="title"/>
          </p:nvPr>
        </p:nvSpPr>
        <p:spPr>
          <a:xfrm>
            <a:off x="3143250" y="285750"/>
            <a:ext cx="5905500" cy="746125"/>
          </a:xfrm>
        </p:spPr>
        <p:txBody>
          <a:bodyPr/>
          <a:lstStyle/>
          <a:p>
            <a:pPr algn="ctr"/>
            <a:r>
              <a:rPr lang="es-CL" altLang="es-CL" b="1"/>
              <a:t>CIEN AÑOS DE SOLEDAD</a:t>
            </a:r>
            <a:br>
              <a:rPr lang="es-CL" altLang="es-CL"/>
            </a:br>
            <a:r>
              <a:rPr lang="es-CL" altLang="es-CL" sz="3200"/>
              <a:t>Gabriel García Márquez </a:t>
            </a:r>
            <a:endParaRPr lang="es-CL" altLang="es-CL"/>
          </a:p>
        </p:txBody>
      </p:sp>
      <p:sp>
        <p:nvSpPr>
          <p:cNvPr id="17411" name="Marcador de contenido 2">
            <a:extLst>
              <a:ext uri="{FF2B5EF4-FFF2-40B4-BE49-F238E27FC236}">
                <a16:creationId xmlns:a16="http://schemas.microsoft.com/office/drawing/2014/main" id="{13B1507C-9D76-994C-944B-C9F0ED1E4443}"/>
              </a:ext>
            </a:extLst>
          </p:cNvPr>
          <p:cNvSpPr>
            <a:spLocks noGrp="1" noChangeArrowheads="1"/>
          </p:cNvSpPr>
          <p:nvPr>
            <p:ph idx="1"/>
          </p:nvPr>
        </p:nvSpPr>
        <p:spPr>
          <a:xfrm>
            <a:off x="657225" y="1590399"/>
            <a:ext cx="10877550" cy="4751388"/>
          </a:xfrm>
        </p:spPr>
        <p:txBody>
          <a:bodyPr/>
          <a:lstStyle/>
          <a:p>
            <a:pPr algn="just">
              <a:lnSpc>
                <a:spcPct val="150000"/>
              </a:lnSpc>
            </a:pPr>
            <a:r>
              <a:rPr lang="es-CL" altLang="es-CL" sz="2400" b="1" dirty="0"/>
              <a:t>Incubada durante casi </a:t>
            </a:r>
            <a:r>
              <a:rPr lang="es-CL" altLang="es-CL" sz="2000" b="1" dirty="0"/>
              <a:t>veinte años y redactada en dieciocho meses, </a:t>
            </a:r>
            <a:r>
              <a:rPr lang="es-CL" altLang="es-CL" sz="2000" b="1" i="1" dirty="0"/>
              <a:t>Cien años de </a:t>
            </a:r>
            <a:r>
              <a:rPr lang="es-CL" altLang="es-CL" sz="2400" b="1" i="1" dirty="0"/>
              <a:t>soledad</a:t>
            </a:r>
            <a:r>
              <a:rPr lang="es-CL" altLang="es-CL" sz="2400" b="1" dirty="0"/>
              <a:t> recrea a través de la saga familiar de los Buendía la peripecia histórica de Macondo, aldea imaginaria fundada por los primeros Buendía que es el trasunto de su localidad natal y, al mismo tiempo, de su país y del continente. De perfecta estructura circular, la novela alza un mundo propio, recreación mítica del mundo real de Latinoamérica, de un modo que ha venido a llamarse «realismo mágico» por el encuentro constante de lo real con motivos y elementos fantásticos.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cumpleaños, pastel, mujer&#10;&#10;Descripción generada automáticamente">
            <a:extLst>
              <a:ext uri="{FF2B5EF4-FFF2-40B4-BE49-F238E27FC236}">
                <a16:creationId xmlns:a16="http://schemas.microsoft.com/office/drawing/2014/main" id="{E1F4CC12-971D-534B-B218-D8EF2CBF0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613" y="1557338"/>
            <a:ext cx="48768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ítulo 1">
            <a:extLst>
              <a:ext uri="{FF2B5EF4-FFF2-40B4-BE49-F238E27FC236}">
                <a16:creationId xmlns:a16="http://schemas.microsoft.com/office/drawing/2014/main" id="{9DEB020D-AC5D-664F-B225-68923BD91BE5}"/>
              </a:ext>
            </a:extLst>
          </p:cNvPr>
          <p:cNvSpPr>
            <a:spLocks noGrp="1" noChangeArrowheads="1"/>
          </p:cNvSpPr>
          <p:nvPr>
            <p:ph type="title"/>
          </p:nvPr>
        </p:nvSpPr>
        <p:spPr>
          <a:xfrm>
            <a:off x="4405313" y="0"/>
            <a:ext cx="5048250" cy="754063"/>
          </a:xfrm>
        </p:spPr>
        <p:txBody>
          <a:bodyPr/>
          <a:lstStyle/>
          <a:p>
            <a:r>
              <a:rPr lang="es-CL" altLang="es-CL" u="sng"/>
              <a:t>Cien años de Soledad</a:t>
            </a:r>
          </a:p>
        </p:txBody>
      </p:sp>
      <p:sp>
        <p:nvSpPr>
          <p:cNvPr id="18435" name="Marcador de contenido 2">
            <a:extLst>
              <a:ext uri="{FF2B5EF4-FFF2-40B4-BE49-F238E27FC236}">
                <a16:creationId xmlns:a16="http://schemas.microsoft.com/office/drawing/2014/main" id="{F24F517C-F5A2-AF49-AE79-57ECE6B86E4E}"/>
              </a:ext>
            </a:extLst>
          </p:cNvPr>
          <p:cNvSpPr>
            <a:spLocks noGrp="1" noChangeArrowheads="1"/>
          </p:cNvSpPr>
          <p:nvPr>
            <p:ph idx="1"/>
          </p:nvPr>
        </p:nvSpPr>
        <p:spPr>
          <a:xfrm>
            <a:off x="128588" y="754063"/>
            <a:ext cx="6915150" cy="4351337"/>
          </a:xfrm>
        </p:spPr>
        <p:txBody>
          <a:bodyPr/>
          <a:lstStyle/>
          <a:p>
            <a:pPr algn="just">
              <a:lnSpc>
                <a:spcPct val="150000"/>
              </a:lnSpc>
            </a:pPr>
            <a:r>
              <a:rPr lang="es-CL" altLang="es-CL" sz="1800"/>
              <a:t>Así, en el relato de la fundación del pueblo, de su crecimiento, de su participación en las guerras civiles que asolan el país, de su explotación por parte de una compañía bananera estadounidense, de las revoluciones y contrarrevoluciones subsiguientes y de la destrucción final de la aldea (que confluye con la extinción de la estirpe de sus fundadores, condenada desde el principio a "cien años de soledad"), se entrelazan con toda naturalidad sueños premonitorios, apariciones sobrenaturales, pestes de insomnio, diluvios bíblicos y toda clase de sucesos mágicos, todo ello narrado en una prosa riquísima, fluida y cautivadora que hacen de la lectura un asombro y un placer inacabables.</a:t>
            </a:r>
          </a:p>
          <a:p>
            <a:endParaRPr lang="es-CL" altLang="es-CL"/>
          </a:p>
        </p:txBody>
      </p:sp>
    </p:spTree>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20695 -0.22135" pathEditMode="relative" ptsTypes="AA">
                                      <p:cBhvr>
                                        <p:cTn id="6" dur="30000" fill="hold"/>
                                        <p:tgtEl>
                                          <p:spTgt spid="3"/>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3"/>
                                        </p:tgtEl>
                                      </p:cBhvr>
                                      <p:by x="150000" y="150000"/>
                                    </p:animScale>
                                  </p:childTnLst>
                                </p:cTn>
                              </p:par>
                            </p:childTnLst>
                          </p:cTn>
                        </p:par>
                        <p:par>
                          <p:cTn id="9" fill="hold" nodeType="afterGroup">
                            <p:stCondLst>
                              <p:cond delay="30000"/>
                            </p:stCondLst>
                            <p:childTnLst>
                              <p:par>
                                <p:cTn id="10" presetID="0" presetClass="path" presetSubtype="0" accel="50000" decel="50000" fill="hold" nodeType="afterEffect">
                                  <p:stCondLst>
                                    <p:cond delay="5000"/>
                                  </p:stCondLst>
                                  <p:childTnLst>
                                    <p:animMotion origin="layout" path="M -0.20695 -0.22135 L -0.24922 -0.24861" pathEditMode="relative" ptsTypes="AA">
                                      <p:cBhvr>
                                        <p:cTn id="11" dur="30000" fill="hold"/>
                                        <p:tgtEl>
                                          <p:spTgt spid="3"/>
                                        </p:tgtEl>
                                        <p:attrNameLst>
                                          <p:attrName>ppt_x</p:attrName>
                                          <p:attrName>ppt_y</p:attrName>
                                        </p:attrNameLst>
                                      </p:cBhvr>
                                    </p:animMotion>
                                  </p:childTnLst>
                                </p:cTn>
                              </p:par>
                            </p:childTnLst>
                          </p:cTn>
                        </p:par>
                        <p:par>
                          <p:cTn id="12" fill="hold" nodeType="afterGroup">
                            <p:stCondLst>
                              <p:cond delay="65000"/>
                            </p:stCondLst>
                            <p:childTnLst>
                              <p:par>
                                <p:cTn id="13" presetID="0" presetClass="path" presetSubtype="0" accel="50000" decel="50000" fill="hold" nodeType="afterEffect">
                                  <p:stCondLst>
                                    <p:cond delay="5000"/>
                                  </p:stCondLst>
                                  <p:childTnLst>
                                    <p:animMotion origin="layout" path="M -0.24922 -0.24861 L -0.24922 -0.24861" pathEditMode="relative" ptsTypes="AA">
                                      <p:cBhvr>
                                        <p:cTn id="14" dur="30000" fill="hold"/>
                                        <p:tgtEl>
                                          <p:spTgt spid="3"/>
                                        </p:tgtEl>
                                        <p:attrNameLst>
                                          <p:attrName>ppt_x</p:attrName>
                                          <p:attrName>ppt_y</p:attrName>
                                        </p:attrNameLst>
                                      </p:cBhvr>
                                    </p:animMotion>
                                  </p:childTnLst>
                                </p:cTn>
                              </p:par>
                            </p:childTnLst>
                          </p:cTn>
                        </p:par>
                        <p:par>
                          <p:cTn id="15" fill="hold" nodeType="afterGroup">
                            <p:stCondLst>
                              <p:cond delay="100000"/>
                            </p:stCondLst>
                            <p:childTnLst>
                              <p:par>
                                <p:cTn id="16" presetID="0" presetClass="path" presetSubtype="0" accel="50000" decel="50000" fill="hold" nodeType="afterEffect">
                                  <p:stCondLst>
                                    <p:cond delay="5000"/>
                                  </p:stCondLst>
                                  <p:childTnLst>
                                    <p:animMotion origin="layout" path="M -0.24922 -0.24861 L -0.24922 -0.12343" pathEditMode="relative" ptsTypes="AA">
                                      <p:cBhvr>
                                        <p:cTn id="17" dur="30000" fill="hold"/>
                                        <p:tgtEl>
                                          <p:spTgt spid="3"/>
                                        </p:tgtEl>
                                        <p:attrNameLst>
                                          <p:attrName>ppt_x</p:attrName>
                                          <p:attrName>ppt_y</p:attrName>
                                        </p:attrNameLst>
                                      </p:cBhvr>
                                    </p:animMotion>
                                  </p:childTnLst>
                                </p:cTn>
                              </p:par>
                            </p:childTnLst>
                          </p:cTn>
                        </p:par>
                        <p:par>
                          <p:cTn id="18" fill="hold" nodeType="afterGroup">
                            <p:stCondLst>
                              <p:cond delay="135000"/>
                            </p:stCondLst>
                            <p:childTnLst>
                              <p:par>
                                <p:cTn id="19" presetID="0" presetClass="path" presetSubtype="0" accel="50000" decel="50000" fill="hold" nodeType="afterEffect">
                                  <p:stCondLst>
                                    <p:cond delay="5000"/>
                                  </p:stCondLst>
                                  <p:childTnLst>
                                    <p:animMotion origin="layout" path="M -0.24922 -0.12343 L 0 0" pathEditMode="relative" ptsTypes="AA">
                                      <p:cBhvr>
                                        <p:cTn id="20" dur="30000" fill="hold"/>
                                        <p:tgtEl>
                                          <p:spTgt spid="3"/>
                                        </p:tgtEl>
                                        <p:attrNameLst>
                                          <p:attrName>ppt_x</p:attrName>
                                          <p:attrName>ppt_y</p:attrName>
                                        </p:attrNameLst>
                                      </p:cBhvr>
                                    </p:animMotion>
                                  </p:childTnLst>
                                </p:cTn>
                              </p:par>
                              <p:par>
                                <p:cTn id="21" presetID="6" presetClass="emph" presetSubtype="0" accel="50000" decel="50000" fill="hold" nodeType="withEffect">
                                  <p:stCondLst>
                                    <p:cond delay="5000"/>
                                  </p:stCondLst>
                                  <p:childTnLst>
                                    <p:animScale>
                                      <p:cBhvr>
                                        <p:cTn id="22" dur="30000" fill="hold"/>
                                        <p:tgtEl>
                                          <p:spTgt spid="3"/>
                                        </p:tgtEl>
                                      </p:cBhvr>
                                      <p:by x="150000" y="150000"/>
                                      <p:to x="100000" y="100000"/>
                                    </p:animScale>
                                  </p:childTnLst>
                                </p:cTn>
                              </p:par>
                            </p:childTnLst>
                          </p:cTn>
                        </p:par>
                        <p:par>
                          <p:cTn id="23" fill="hold" nodeType="afterGroup">
                            <p:stCondLst>
                              <p:cond delay="170000"/>
                            </p:stCondLst>
                            <p:childTnLst>
                              <p:par>
                                <p:cTn id="24" presetID="0" presetClass="path" presetSubtype="0" accel="50000" decel="50000" fill="hold" nodeType="afterEffect">
                                  <p:stCondLst>
                                    <p:cond delay="0"/>
                                  </p:stCondLst>
                                  <p:childTnLst>
                                    <p:animMotion origin="layout" path="M 0 0 L 0 0" pathEditMode="relative" ptsTypes="AA">
                                      <p:cBhvr>
                                        <p:cTn id="25" dur="5000" fill="hold"/>
                                        <p:tgtEl>
                                          <p:spTgt spid="3"/>
                                        </p:tgtEl>
                                        <p:attrNameLst>
                                          <p:attrName>ppt_x</p:attrName>
                                          <p:attrName>ppt_y</p:attrName>
                                        </p:attrNameLst>
                                      </p:cBhvr>
                                    </p:animMotion>
                                  </p:childTnLst>
                                </p:cTn>
                              </p:par>
                            </p:childTnLst>
                          </p:cTn>
                        </p:par>
                      </p:childTnLst>
                    </p:cTn>
                  </p:par>
                </p:childTnLst>
              </p:cTn>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a:extLst>
              <a:ext uri="{FF2B5EF4-FFF2-40B4-BE49-F238E27FC236}">
                <a16:creationId xmlns:a16="http://schemas.microsoft.com/office/drawing/2014/main" id="{80096B9D-F85F-7948-B625-7E06FA294E5F}"/>
              </a:ext>
            </a:extLst>
          </p:cNvPr>
          <p:cNvSpPr>
            <a:spLocks noGrp="1" noChangeArrowheads="1"/>
          </p:cNvSpPr>
          <p:nvPr>
            <p:ph type="title"/>
          </p:nvPr>
        </p:nvSpPr>
        <p:spPr>
          <a:xfrm>
            <a:off x="838200" y="365125"/>
            <a:ext cx="10515600" cy="687388"/>
          </a:xfrm>
        </p:spPr>
        <p:txBody>
          <a:bodyPr/>
          <a:lstStyle/>
          <a:p>
            <a:r>
              <a:rPr lang="es-CL" altLang="es-CL"/>
              <a:t>Actividad</a:t>
            </a:r>
          </a:p>
        </p:txBody>
      </p:sp>
      <p:sp>
        <p:nvSpPr>
          <p:cNvPr id="3" name="Marcador de contenido 2">
            <a:extLst>
              <a:ext uri="{FF2B5EF4-FFF2-40B4-BE49-F238E27FC236}">
                <a16:creationId xmlns:a16="http://schemas.microsoft.com/office/drawing/2014/main" id="{7BB0FC3B-F8AD-C641-9774-FD2FD18467B7}"/>
              </a:ext>
            </a:extLst>
          </p:cNvPr>
          <p:cNvSpPr>
            <a:spLocks noGrp="1"/>
          </p:cNvSpPr>
          <p:nvPr>
            <p:ph idx="1"/>
          </p:nvPr>
        </p:nvSpPr>
        <p:spPr>
          <a:xfrm>
            <a:off x="838200" y="1163638"/>
            <a:ext cx="10515600" cy="5013325"/>
          </a:xfrm>
        </p:spPr>
        <p:txBody>
          <a:bodyPr/>
          <a:lstStyle/>
          <a:p>
            <a:pPr>
              <a:defRPr/>
            </a:pPr>
            <a:r>
              <a:rPr lang="es-CL" dirty="0"/>
              <a:t>Lee el libro “Cien años de Soledad” hasta el capítulo “X” (pág 245 aprox)</a:t>
            </a:r>
          </a:p>
          <a:p>
            <a:pPr>
              <a:defRPr/>
            </a:pPr>
            <a:r>
              <a:rPr lang="es-CL" dirty="0"/>
              <a:t>Investigue acerca del Realismo Mágico.</a:t>
            </a:r>
          </a:p>
          <a:p>
            <a:pPr>
              <a:defRPr/>
            </a:pPr>
            <a:r>
              <a:rPr lang="es-CL" dirty="0"/>
              <a:t>Responda las preguntas que se presentan a continuación: </a:t>
            </a:r>
          </a:p>
          <a:p>
            <a:pPr marL="0" indent="0">
              <a:buFont typeface="Arial" panose="020B0604020202020204" pitchFamily="34" charset="0"/>
              <a:buNone/>
              <a:defRPr/>
            </a:pPr>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A5A5A5"/>
        </a:solidFill>
        <a:effectLst/>
      </p:bgPr>
    </p:bg>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2DF607F2-8C55-2342-808A-52C4D670E9DA}"/>
              </a:ext>
            </a:extLst>
          </p:cNvPr>
          <p:cNvSpPr>
            <a:spLocks noGrp="1" noChangeArrowheads="1"/>
          </p:cNvSpPr>
          <p:nvPr>
            <p:ph type="title"/>
          </p:nvPr>
        </p:nvSpPr>
        <p:spPr>
          <a:xfrm>
            <a:off x="838200" y="379413"/>
            <a:ext cx="11020425" cy="1325562"/>
          </a:xfrm>
        </p:spPr>
        <p:txBody>
          <a:bodyPr/>
          <a:lstStyle/>
          <a:p>
            <a:pPr algn="just"/>
            <a:r>
              <a:rPr lang="es-CL" altLang="es-CL" sz="2400" b="1" dirty="0"/>
              <a:t>1.- ¿Qué es el realismo mágico?(3) ¿Cómo se expresa éste en los primeros V capítulos leídos? Escriba al menos 3 ejemplos.(9) (12 puntos en total)</a:t>
            </a:r>
          </a:p>
        </p:txBody>
      </p:sp>
      <p:sp>
        <p:nvSpPr>
          <p:cNvPr id="20483" name="Marcador de contenido 2">
            <a:extLst>
              <a:ext uri="{FF2B5EF4-FFF2-40B4-BE49-F238E27FC236}">
                <a16:creationId xmlns:a16="http://schemas.microsoft.com/office/drawing/2014/main" id="{1DA543EF-2B9D-A94F-831B-0694A9587FC8}"/>
              </a:ext>
            </a:extLst>
          </p:cNvPr>
          <p:cNvSpPr>
            <a:spLocks noGrp="1" noChangeArrowheads="1"/>
          </p:cNvSpPr>
          <p:nvPr>
            <p:ph idx="1"/>
          </p:nvPr>
        </p:nvSpPr>
        <p:spPr>
          <a:xfrm>
            <a:off x="838200" y="1482725"/>
            <a:ext cx="10763250" cy="4995863"/>
          </a:xfrm>
          <a:solidFill>
            <a:schemeClr val="bg1"/>
          </a:solidFill>
          <a:ln w="38100">
            <a:solidFill>
              <a:schemeClr val="tx1"/>
            </a:solidFill>
            <a:miter lim="800000"/>
            <a:headEnd/>
            <a:tailEnd/>
          </a:ln>
        </p:spPr>
        <p:txBody>
          <a:bodyPr/>
          <a:lstStyle/>
          <a:p>
            <a:pPr marL="0" indent="0">
              <a:buFont typeface="Arial" panose="020B0604020202020204" pitchFamily="34" charset="0"/>
              <a:buNone/>
            </a:pPr>
            <a:endParaRPr lang="es-CL" altLang="es-C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a:extLst>
              <a:ext uri="{FF2B5EF4-FFF2-40B4-BE49-F238E27FC236}">
                <a16:creationId xmlns:a16="http://schemas.microsoft.com/office/drawing/2014/main" id="{7D41CAD0-4726-194B-B567-22937DE55B81}"/>
              </a:ext>
            </a:extLst>
          </p:cNvPr>
          <p:cNvSpPr>
            <a:spLocks noGrp="1" noChangeArrowheads="1"/>
          </p:cNvSpPr>
          <p:nvPr>
            <p:ph type="title"/>
          </p:nvPr>
        </p:nvSpPr>
        <p:spPr>
          <a:xfrm>
            <a:off x="838200" y="234950"/>
            <a:ext cx="10515600" cy="3325813"/>
          </a:xfrm>
        </p:spPr>
        <p:txBody>
          <a:bodyPr/>
          <a:lstStyle/>
          <a:p>
            <a:r>
              <a:rPr lang="es-CL" altLang="es-CL" sz="2400" b="1" dirty="0"/>
              <a:t>2. La Soledad y el Tiempo, son conceptos que se encuentran permanentemente en la novela. </a:t>
            </a:r>
            <a:br>
              <a:rPr lang="es-CL" altLang="es-CL" sz="2400" dirty="0"/>
            </a:br>
            <a:r>
              <a:rPr lang="es-CL" altLang="es-CL" sz="2400" dirty="0"/>
              <a:t>Realice un análisis interpretativo de lo leído, integrando ambos conceptos y vincúlelo a personajes que los representen. </a:t>
            </a:r>
            <a:br>
              <a:rPr lang="es-CL" altLang="es-CL" sz="2400" dirty="0"/>
            </a:br>
            <a:r>
              <a:rPr lang="es-CL" altLang="es-CL" sz="2400" dirty="0"/>
              <a:t>Puedes guiarte por la siguiente pregunta: ¿Cómo influye en los personajes y en la historia el concepto de Tiempo y Soledad? (Para responder considera ejemplos y personajes que aparecen desde el capítulo V al X ) (15 puntos)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1203</Words>
  <Application>Microsoft Macintosh PowerPoint</Application>
  <PresentationFormat>Panorámica</PresentationFormat>
  <Paragraphs>76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Narrow</vt:lpstr>
      <vt:lpstr>Calibri</vt:lpstr>
      <vt:lpstr>Calibri Light</vt:lpstr>
      <vt:lpstr>Wingdings</vt:lpstr>
      <vt:lpstr>Tema de Office</vt:lpstr>
      <vt:lpstr>Lengua y Literatura Nº3  “CIEN AÑOS DE SOLEDAD” Gabriel García Márquez</vt:lpstr>
      <vt:lpstr>BIENVENIDA</vt:lpstr>
      <vt:lpstr>INSTRUCCIONES</vt:lpstr>
      <vt:lpstr>Presentación de PowerPoint</vt:lpstr>
      <vt:lpstr>CIEN AÑOS DE SOLEDAD Gabriel García Márquez </vt:lpstr>
      <vt:lpstr>Cien años de Soledad</vt:lpstr>
      <vt:lpstr>Actividad</vt:lpstr>
      <vt:lpstr>1.- ¿Qué es el realismo mágico?(3) ¿Cómo se expresa éste en los primeros V capítulos leídos? Escriba al menos 3 ejemplos.(9) (12 puntos en total)</vt:lpstr>
      <vt:lpstr>2. La Soledad y el Tiempo, son conceptos que se encuentran permanentemente en la novela.  Realice un análisis interpretativo de lo leído, integrando ambos conceptos y vincúlelo a personajes que los representen.  Puedes guiarte por la siguiente pregunta: ¿Cómo influye en los personajes y en la historia el concepto de Tiempo y Soledad? (Para responder considera ejemplos y personajes que aparecen desde el capítulo V al X ) (15 puntos)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felipe caglieri</cp:lastModifiedBy>
  <cp:revision>32</cp:revision>
  <dcterms:created xsi:type="dcterms:W3CDTF">2020-02-13T21:11:05Z</dcterms:created>
  <dcterms:modified xsi:type="dcterms:W3CDTF">2020-04-01T03:15:15Z</dcterms:modified>
</cp:coreProperties>
</file>