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353" r:id="rId2"/>
    <p:sldId id="366" r:id="rId3"/>
    <p:sldId id="368" r:id="rId4"/>
    <p:sldId id="355" r:id="rId5"/>
    <p:sldId id="361" r:id="rId6"/>
    <p:sldId id="367" r:id="rId7"/>
    <p:sldId id="369" r:id="rId8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701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1E8E3015-9989-6144-80D0-7A331FBD3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432116F-475F-FE41-8D59-BD07D818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B2E8-D084-BB4E-8FA8-2360AF85F51C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83C0A22-88B7-0F41-B537-0E2717F6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9EF3E6A-0B47-5146-934F-A879ED7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D2E0-4250-D84E-BB46-75249FDD7D9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180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972C1-905E-2943-AF6B-C1117A0D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2CFC-BBDF-DD42-8EDE-F618D01C7764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1F5D6-809C-5B4A-BD42-AE7CECFB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C6FEFA-3883-7847-ABA9-85A9CBAA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EAF0F-9325-2D44-B61A-A8735422D37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615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C7FB23-8F27-E54A-9613-B2F43BBE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1103-7C04-F04F-BC1A-94B54F2D9226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99DA7-3A7B-7F48-9F2F-0692ECF6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E10FE0-7CB0-F642-B12D-E03118BE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39391-960F-9740-B0E1-780CF802E1D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6909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87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5A4C75F3-AD36-2D4C-B344-DE3934451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F57D5D6-AAE7-434F-928D-DCDAE871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DE9F-5572-2E44-A1B7-368FE33A3704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EF348FD-EE0D-284C-8F47-07E2449C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5C8539C-3B1C-5641-BB85-FC7343BB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BA854-FD8A-4E47-B095-47B21B1C0755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6333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D6CC0-B593-DD49-8CE7-B72AA228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527F-96A1-C445-A1B5-41B32EC3C57C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8669D-DA4B-0749-BAF1-9EE68497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840E0-63F7-F949-A473-569BFEA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3D90-4098-044C-837F-B56759B1DA5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6446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37B9158-ACAF-9340-BE7E-B322724E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B1D4-DF75-CB46-83B6-DC369C42B5C4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DCF3AF4-6733-1848-B2FB-A3C62404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C1CF58A-7AE6-9B43-9C20-CF29AFB6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C4635-E822-0F4A-8305-7FEC7D15725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9135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0756171-7C8D-2C4D-8E1D-535DE124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10EE-4452-5D4E-93DB-F969E464B8C1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E19BC3C8-B9E7-F64E-8DCC-81ED8936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CDBC59B-05B4-6546-9D26-46D8277C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B9E0D-0D25-024E-8C96-5B48DC86B64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530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5B5C4F9-19DC-C44A-9306-377E3358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81B7-B9E2-C04B-B95B-616595A88DE3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7ACFB36-9317-6048-B5D6-1C2A5857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6947939-7766-5549-A11F-47F13224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62A3B-A367-ED4F-A936-90A3FD9AFC2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162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0E995C6D-B0A7-7C4E-ACAC-243E8E40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2053-A6CC-894E-9375-AD8108FEDA68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6BA744C8-27B2-7342-BEED-BDE689F2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B6FC4A15-7991-CC4D-96FD-81F85760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C13E-E6D2-C945-A0F9-B3CA2043FD7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6244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9821DC4-D284-494B-9329-56A90B6A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DB8B-2A5F-8845-B376-4CA02BEBAC71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28DCBE2-377E-E242-A7A6-8289A33D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668C8D-EF6A-8143-A175-78C04771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7748B-2E7A-2144-A32B-D32F3CCD08E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1296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D9BDDF9-83B4-F74B-AF5B-4FAE3052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EFC8-5521-B84D-9664-25C0BA864717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1A6EAB2-B7CB-2D41-AB86-A66F7830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B6A03A3-2C03-E641-8FA9-345D6F4E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DDC26-2DD7-E146-9433-23000537164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5290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8CD796B-7B8E-ED43-A74D-FFE4465A0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4E82E999-7FCE-BA4A-93E8-A2BAB5319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2AC5DD-251B-8246-9AFD-BD7784CE4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A1EA-7810-2346-95B2-CF512CF879C9}" type="datetimeFigureOut">
              <a:rPr lang="es-CL"/>
              <a:pPr>
                <a:defRPr/>
              </a:pPr>
              <a:t>31-03-20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7A415-615A-8C47-B1EA-18A09B64E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E9A30-9F09-7A49-AC10-188A4AF95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DE46751-ACD2-434B-9B7A-1819B1490EFE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4">
            <a:extLst>
              <a:ext uri="{FF2B5EF4-FFF2-40B4-BE49-F238E27FC236}">
                <a16:creationId xmlns:a16="http://schemas.microsoft.com/office/drawing/2014/main" id="{DC64BB51-4EA9-B740-81A0-CD697E2B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95ECF933-1C70-3044-9C0C-48A40DF66C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1459" y="1503224"/>
            <a:ext cx="8764933" cy="1617663"/>
          </a:xfrm>
        </p:spPr>
        <p:txBody>
          <a:bodyPr/>
          <a:lstStyle/>
          <a:p>
            <a:r>
              <a:rPr lang="es-CL" altLang="es-CL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FORMACIÓN CIUDADANA Nº3</a:t>
            </a:r>
            <a:b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</a:br>
            <a:b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</a:br>
            <a: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  <a:t>PROYECTOS POLÍTICOS EN CHILE </a:t>
            </a:r>
            <a:b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</a:br>
            <a: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  <a:t>HACIA</a:t>
            </a:r>
            <a:b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</a:br>
            <a:r>
              <a:rPr lang="es-CL" altLang="es-CL" sz="4000" dirty="0">
                <a:solidFill>
                  <a:srgbClr val="FF0000"/>
                </a:solidFill>
                <a:latin typeface="Arial Narrow" panose="020B0604020202020204" pitchFamily="34" charset="0"/>
              </a:rPr>
              <a:t>LA DÉCADA DE 1960</a:t>
            </a:r>
          </a:p>
        </p:txBody>
      </p:sp>
      <p:sp>
        <p:nvSpPr>
          <p:cNvPr id="5124" name="Subtítulo 2">
            <a:extLst>
              <a:ext uri="{FF2B5EF4-FFF2-40B4-BE49-F238E27FC236}">
                <a16:creationId xmlns:a16="http://schemas.microsoft.com/office/drawing/2014/main" id="{A5184CCD-F7F0-3F46-B282-B216C8B002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299791"/>
            <a:ext cx="12185650" cy="2896222"/>
          </a:xfrm>
        </p:spPr>
        <p:txBody>
          <a:bodyPr/>
          <a:lstStyle/>
          <a:p>
            <a:r>
              <a:rPr lang="es-CL" altLang="es-CL" dirty="0">
                <a:solidFill>
                  <a:srgbClr val="FF0000"/>
                </a:solidFill>
              </a:rPr>
              <a:t>Nivel</a:t>
            </a:r>
            <a:r>
              <a:rPr lang="es-CL" altLang="es-CL" dirty="0"/>
              <a:t>:3° medio.</a:t>
            </a:r>
          </a:p>
          <a:p>
            <a:r>
              <a:rPr lang="es-CL" altLang="es-CL" dirty="0">
                <a:solidFill>
                  <a:srgbClr val="FF0000"/>
                </a:solidFill>
              </a:rPr>
              <a:t>Unidad de Inicio</a:t>
            </a:r>
            <a:r>
              <a:rPr lang="es-CL" altLang="es-CL" dirty="0"/>
              <a:t>: La Guerra Fría en Latinoamérica.   </a:t>
            </a:r>
          </a:p>
          <a:p>
            <a:r>
              <a:rPr lang="es-CL" altLang="es-CL" dirty="0">
                <a:solidFill>
                  <a:srgbClr val="FF0000"/>
                </a:solidFill>
              </a:rPr>
              <a:t>Contenido: </a:t>
            </a:r>
            <a:r>
              <a:rPr lang="es-CL" altLang="es-CL" dirty="0"/>
              <a:t>La Guerra Fría en Chile; los proyectos políticos chilenos hacia la década de 1960. </a:t>
            </a:r>
          </a:p>
          <a:p>
            <a:r>
              <a:rPr lang="es-CL" altLang="es-CL" dirty="0">
                <a:solidFill>
                  <a:srgbClr val="FF0000"/>
                </a:solidFill>
              </a:rPr>
              <a:t>Objetivos: </a:t>
            </a:r>
            <a:r>
              <a:rPr lang="es-CL" altLang="es-CL" dirty="0"/>
              <a:t>Analizar y comprender información para redactar definiciones y oraciones en relación a ideas importantes de los proyectos políticos chilenos en la década de 1960</a:t>
            </a:r>
          </a:p>
          <a:p>
            <a:r>
              <a:rPr lang="es-CL" altLang="es-CL" dirty="0"/>
              <a:t>Profesor Raúl Jarpa Domínguez 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41703A7E-B01C-6B49-934F-E7E06726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7400"/>
          </a:xfrm>
        </p:spPr>
        <p:txBody>
          <a:bodyPr/>
          <a:lstStyle/>
          <a:p>
            <a:pPr algn="ctr"/>
            <a:r>
              <a:rPr lang="es-CL" altLang="es-CL">
                <a:solidFill>
                  <a:srgbClr val="FF0000"/>
                </a:solidFill>
                <a:latin typeface="Arial Narrow" panose="020B0604020202020204" pitchFamily="34" charset="0"/>
              </a:rPr>
              <a:t>Bienvenida  </a:t>
            </a:r>
            <a:r>
              <a:rPr lang="es-CL" altLang="es-CL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1F8400-9EFD-7E41-B003-20049434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627063"/>
            <a:ext cx="10896600" cy="57372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Junto con saludarles y esperar se encuentren bien, les quiero dejar la siguiente tarea para resolver. Espero de ustedes compromiso y dedicación para resolver las actividades recordándoles que gran parte de nuestros aprendizajes los podemos conseguir si somos perseverantes y nos proponemos investigar para aprender.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La actividad se trata de utilizar la información del libro de la asignatura de historia 2º medio editorial SM en las páginas 196 y 197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Es imprescindible que previamente leas las paginas 196 a 197 del libro para que puedas contextualizar el contenido que estamos analizando, todo se relaciona a como se impusieron las ideas de la Guerra Fría en el caso particular de Chile.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Posteriormente completa las definiciones y dejemos en evidencia tus aprendizajes inventando oraciones que den testimonio  que comprendiste el concepto y lo puedes aplicar.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El contenido del módulo nos invita a conocer los proyectos políticos que hubo en Chile en la décadas de 1960, una época de cambios estructurales importantes para el futuro del país en aquellos momentos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 continuación te invito a resolver el módulo de la forma más autónoma posible, pero si tienes dudas debes consultarme al correo y teléfono que se entrega mas adelante, te invito a seguir fielmente las reglas para responder y así hacer más expedita tu evaluación.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				</a:t>
            </a:r>
            <a:r>
              <a:rPr lang="es-CL" sz="3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Bienvenidos.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sz="1800" dirty="0">
              <a:latin typeface="Arial Narrow" panose="020B0606020202030204" pitchFamily="34" charset="0"/>
            </a:endParaRPr>
          </a:p>
        </p:txBody>
      </p:sp>
      <p:pic>
        <p:nvPicPr>
          <p:cNvPr id="6148" name="Imagen 1">
            <a:extLst>
              <a:ext uri="{FF2B5EF4-FFF2-40B4-BE49-F238E27FC236}">
                <a16:creationId xmlns:a16="http://schemas.microsoft.com/office/drawing/2014/main" id="{59CD7802-457B-7741-80E8-148BD94DE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3100" y="4670425"/>
            <a:ext cx="11652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6614E6AE-7F24-7046-8437-9030063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0894"/>
            <a:ext cx="10515600" cy="662781"/>
          </a:xfrm>
        </p:spPr>
        <p:txBody>
          <a:bodyPr/>
          <a:lstStyle/>
          <a:p>
            <a:r>
              <a:rPr lang="es-CL" altLang="es-CL" sz="4800" dirty="0">
                <a:solidFill>
                  <a:srgbClr val="FF0000"/>
                </a:solidFill>
                <a:latin typeface="Arial Narrow" panose="020B0604020202020204" pitchFamily="34" charset="0"/>
              </a:rPr>
              <a:t>Instrucciones de evaluación:    </a:t>
            </a:r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id="{D4172C33-0B9A-BE43-A08F-FF6A4E44C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84" y="578206"/>
            <a:ext cx="11374821" cy="5241925"/>
          </a:xfrm>
        </p:spPr>
        <p:txBody>
          <a:bodyPr/>
          <a:lstStyle/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Lee y analiza la información del libro e internet. 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Luego resuelve las actividades de aprendizajes en este mismo documento utilizando letra Arial Narrow número 14.color verde. Ocupa todo el espacio que necesites sin importar que se alarguen o  modifiquen los cuadros o espacios disponibles. 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Fecha de entrega: Jueves 09 de abril de 2020 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Para la evaluación de la actividad se considerará que las respuestas sean originales y creadas por cada alumno de forman individual, cualquier semejanza con las respuestas de otro compañero o solo copiadas y pegadas de internet, serán sancionadas con descuento de puntos para la calificación final.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Las notas de estas actividades de aprendizaje serán evaluadas y calificadas. Cada 4 actividades se sacará un promedio que contará como nota coeficiente 1.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 Debes especificar tu nombre y curso en el asunto del correo que enviarás para la revisión y evaluación. 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El método para conocer el contenido es leer, hacer resúmenes y  mapas conceptuales de la materia del libro de historia  2° medio en la página 196 y 197 más la información confiable que hay disponible. </a:t>
            </a:r>
          </a:p>
          <a:p>
            <a:pPr algn="just"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Las dudas y consultas al  correo rjarpa@cldv.cl   o al teléfono: +56993880069 en horario de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altLang="es-CL" sz="2000" dirty="0">
                <a:latin typeface="Arial Narrow" panose="020B0606020202030204" pitchFamily="34" charset="0"/>
              </a:rPr>
              <a:t>     8:15 a 13:00 horas o entre las 15:00 y las 18:30 horas. </a:t>
            </a:r>
          </a:p>
          <a:p>
            <a:pPr algn="just">
              <a:defRPr/>
            </a:pPr>
            <a:endParaRPr lang="es-CL" altLang="es-CL" sz="2000" dirty="0">
              <a:latin typeface="Arial Narrow" panose="020B0606020202030204" pitchFamily="34" charset="0"/>
            </a:endParaRPr>
          </a:p>
        </p:txBody>
      </p:sp>
      <p:pic>
        <p:nvPicPr>
          <p:cNvPr id="7172" name="Imagen 1">
            <a:extLst>
              <a:ext uri="{FF2B5EF4-FFF2-40B4-BE49-F238E27FC236}">
                <a16:creationId xmlns:a16="http://schemas.microsoft.com/office/drawing/2014/main" id="{F1501EDA-A266-DA40-B68F-94224947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76" y="94812"/>
            <a:ext cx="10382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>
            <a:extLst>
              <a:ext uri="{FF2B5EF4-FFF2-40B4-BE49-F238E27FC236}">
                <a16:creationId xmlns:a16="http://schemas.microsoft.com/office/drawing/2014/main" id="{88BED82B-B0F4-3B4F-88EC-7A896AC8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737225"/>
            <a:ext cx="5683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16C93438-0018-304A-AF6F-DFEBC0273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787677"/>
              </p:ext>
            </p:extLst>
          </p:nvPr>
        </p:nvGraphicFramePr>
        <p:xfrm>
          <a:off x="387350" y="348598"/>
          <a:ext cx="11399605" cy="59329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783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INDICADOR</a:t>
                      </a:r>
                    </a:p>
                    <a:p>
                      <a:pPr algn="l"/>
                      <a:r>
                        <a:rPr lang="es-ES" sz="1600" dirty="0">
                          <a:latin typeface="Arial Narrow" panose="020B0606020202030204" pitchFamily="34" charset="0"/>
                        </a:rPr>
                        <a:t>El alumno/a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PTJE IDEAL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PTJE REAL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52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ACTITUDINAL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1. Desarrolla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su trabajo en forma individual, según indicaciones e instrucciones escritas para cada actividad.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2. Presenta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un trabajo que evidencia originalidad. No se observa plagio total o parcial de ningún tipo.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3.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Es puntual en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el cumplimiento de plazos 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en el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envío del Módulo: Jueves 09 de abril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78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latin typeface="Arial Narrow" panose="020B0606020202030204" pitchFamily="34" charset="0"/>
                        </a:rPr>
                        <a:t>PROCEDIMENTAL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Arial Narrow" panose="020B0606020202030204" pitchFamily="34" charset="0"/>
                        </a:rPr>
                        <a:t>4. Desarrolla el módulo demostrando originalidad en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la 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redacción de sus respuestas  y 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utilizando un 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vocabulario 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adecuado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 para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expresar sus ideas. </a:t>
                      </a:r>
                      <a:endParaRPr lang="es-CL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5. 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esarrolla el módulo demostrando una excelente ortografía acentual, puntual y literal.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6. Desarrolla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respuestas complejas que evidencian lectura y análisis del contenido del libro.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latin typeface="Arial Narrow" panose="020B0606020202030204" pitchFamily="34" charset="0"/>
                      </a:endParaRP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7. Completa de forma objetiva y responsable la autoevaluación propuesta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por 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la actividad.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4189636569"/>
                  </a:ext>
                </a:extLst>
              </a:tr>
              <a:tr h="413695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CONCEPTUAL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8.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Comprende los conceptos señalados evidenciando su comprensión en la redacción de sus respuestas.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9. 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Analiza y comprende la información del libro logrando redactar respuestas con opiniones que evidencian el análisis y  dominio de contenidos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9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10. 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Analiza las principales ideas del contenido propuesto, logrando redactar respuestas que incluyen información importante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152">
                <a:tc gridSpan="2">
                  <a:txBody>
                    <a:bodyPr/>
                    <a:lstStyle/>
                    <a:p>
                      <a:pPr algn="r"/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152">
                <a:tc gridSpan="2">
                  <a:txBody>
                    <a:bodyPr/>
                    <a:lstStyle/>
                    <a:p>
                      <a:pPr algn="r"/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NOTA 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32953098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E030C629-F5EA-1843-9182-A2F72430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12500" cy="1325563"/>
          </a:xfrm>
        </p:spPr>
        <p:txBody>
          <a:bodyPr/>
          <a:lstStyle/>
          <a:p>
            <a:pPr algn="just"/>
            <a:r>
              <a:rPr lang="es-CL" altLang="es-CL" sz="2400">
                <a:solidFill>
                  <a:srgbClr val="FF0000"/>
                </a:solidFill>
                <a:latin typeface="Arial Narrow" panose="020B0604020202020204" pitchFamily="34" charset="0"/>
              </a:rPr>
              <a:t>Actividad Nº 1: </a:t>
            </a:r>
            <a:r>
              <a:rPr lang="es-CL" altLang="es-CL" sz="1800">
                <a:latin typeface="Arial Narrow" panose="020B0604020202020204" pitchFamily="34" charset="0"/>
              </a:rPr>
              <a:t>La información para responder está en el libro de historia de 2° medio entre las paginas </a:t>
            </a:r>
            <a:r>
              <a:rPr lang="es-CL" altLang="es-CL" sz="1800">
                <a:solidFill>
                  <a:srgbClr val="FF0000"/>
                </a:solidFill>
                <a:latin typeface="Arial Narrow" panose="020B0604020202020204" pitchFamily="34" charset="0"/>
              </a:rPr>
              <a:t>196 y 197,  </a:t>
            </a:r>
            <a:r>
              <a:rPr lang="es-CL" altLang="es-CL" sz="1800">
                <a:latin typeface="Arial Narrow" panose="020B0604020202020204" pitchFamily="34" charset="0"/>
              </a:rPr>
              <a:t>además, investiga en la red y escribe el significado del concepto utilizando tus propias palabras , luego redacta una oración donde utilices el término en contexto.                                                                                              (2 puntos cada respuesta correcta, total 16 puntos)</a:t>
            </a:r>
            <a:endParaRPr lang="es-CL" altLang="es-CL">
              <a:latin typeface="Arial Narrow" panose="020B0604020202020204" pitchFamily="34" charset="0"/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F5CEF167-6AD2-274C-B9B5-038B247D96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763" y="1714500"/>
          <a:ext cx="11218862" cy="387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053">
                  <a:extLst>
                    <a:ext uri="{9D8B030D-6E8A-4147-A177-3AD203B41FA5}">
                      <a16:colId xmlns:a16="http://schemas.microsoft.com/office/drawing/2014/main" val="4029117509"/>
                    </a:ext>
                  </a:extLst>
                </a:gridCol>
                <a:gridCol w="3842688">
                  <a:extLst>
                    <a:ext uri="{9D8B030D-6E8A-4147-A177-3AD203B41FA5}">
                      <a16:colId xmlns:a16="http://schemas.microsoft.com/office/drawing/2014/main" val="643876619"/>
                    </a:ext>
                  </a:extLst>
                </a:gridCol>
                <a:gridCol w="4039121">
                  <a:extLst>
                    <a:ext uri="{9D8B030D-6E8A-4147-A177-3AD203B41FA5}">
                      <a16:colId xmlns:a16="http://schemas.microsoft.com/office/drawing/2014/main" val="1173815034"/>
                    </a:ext>
                  </a:extLst>
                </a:gridCol>
              </a:tblGrid>
              <a:tr h="370901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Arial Narrow" panose="020B0606020202030204" pitchFamily="34" charset="0"/>
                        </a:rPr>
                        <a:t>Concepto </a:t>
                      </a: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Arial Narrow" panose="020B0606020202030204" pitchFamily="34" charset="0"/>
                        </a:rPr>
                        <a:t>Definición </a:t>
                      </a: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Arial Narrow" panose="020B0606020202030204" pitchFamily="34" charset="0"/>
                        </a:rPr>
                        <a:t>Oración </a:t>
                      </a: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1417542373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1. Reforma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de Macetero   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835647076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2. Revolución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en Libertad  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1267813510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3. Reforma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Agraria.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1082587816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4. Promoción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Popular 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2716124509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5. </a:t>
                      </a:r>
                      <a:r>
                        <a:rPr lang="es-CL" sz="1800" dirty="0" err="1">
                          <a:latin typeface="Arial Narrow" panose="020B0606020202030204" pitchFamily="34" charset="0"/>
                        </a:rPr>
                        <a:t>Chilenización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del cobre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127921522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6.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Ley de sindicalización campesina.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3548639591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7. Movimiento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de Izquierda Revolucionaria (MIR) 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942731199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pPr algn="l"/>
                      <a:r>
                        <a:rPr lang="es-CL" sz="1800" dirty="0">
                          <a:latin typeface="Arial Narrow" panose="020B0606020202030204" pitchFamily="34" charset="0"/>
                        </a:rPr>
                        <a:t>8.</a:t>
                      </a:r>
                      <a:r>
                        <a:rPr lang="es-CL" sz="1800" baseline="0" dirty="0">
                          <a:latin typeface="Arial Narrow" panose="020B0606020202030204" pitchFamily="34" charset="0"/>
                        </a:rPr>
                        <a:t> Movimiento de Acción Popular (MAPU)</a:t>
                      </a:r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L="91453" marR="91453" marT="45727" marB="45727"/>
                </a:tc>
                <a:extLst>
                  <a:ext uri="{0D108BD9-81ED-4DB2-BD59-A6C34878D82A}">
                    <a16:rowId xmlns:a16="http://schemas.microsoft.com/office/drawing/2014/main" val="488637788"/>
                  </a:ext>
                </a:extLst>
              </a:tr>
            </a:tbl>
          </a:graphicData>
        </a:graphic>
      </p:graphicFrame>
      <p:pic>
        <p:nvPicPr>
          <p:cNvPr id="9261" name="Imagen 1">
            <a:extLst>
              <a:ext uri="{FF2B5EF4-FFF2-40B4-BE49-F238E27FC236}">
                <a16:creationId xmlns:a16="http://schemas.microsoft.com/office/drawing/2014/main" id="{17095C87-85F1-8B40-9E97-498394A95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88" y="382588"/>
            <a:ext cx="6619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1648927B-E1E2-0B46-BC4A-E75CB193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255588"/>
            <a:ext cx="10515600" cy="765175"/>
          </a:xfrm>
        </p:spPr>
        <p:txBody>
          <a:bodyPr/>
          <a:lstStyle/>
          <a:p>
            <a:r>
              <a:rPr lang="es-CL" altLang="es-CL">
                <a:solidFill>
                  <a:srgbClr val="FF0000"/>
                </a:solidFill>
                <a:latin typeface="Arial Narrow" panose="020B0604020202020204" pitchFamily="34" charset="0"/>
              </a:rPr>
              <a:t>Observaciones para la evaluación y calificación</a:t>
            </a:r>
            <a:br>
              <a:rPr lang="es-CL" altLang="es-CL">
                <a:solidFill>
                  <a:srgbClr val="FF0000"/>
                </a:solidFill>
                <a:latin typeface="Arial Narrow" panose="020B0604020202020204" pitchFamily="34" charset="0"/>
              </a:rPr>
            </a:br>
            <a:r>
              <a:rPr lang="es-CL" altLang="es-CL">
                <a:solidFill>
                  <a:srgbClr val="FF0000"/>
                </a:solidFill>
                <a:latin typeface="Arial Narrow" panose="020B0604020202020204" pitchFamily="34" charset="0"/>
              </a:rPr>
              <a:t>(completa el docente)  </a:t>
            </a:r>
          </a:p>
        </p:txBody>
      </p:sp>
      <p:sp>
        <p:nvSpPr>
          <p:cNvPr id="10243" name="Marcador de contenido 2">
            <a:extLst>
              <a:ext uri="{FF2B5EF4-FFF2-40B4-BE49-F238E27FC236}">
                <a16:creationId xmlns:a16="http://schemas.microsoft.com/office/drawing/2014/main" id="{602D903B-35BC-454A-BDFC-0FB706F4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441450"/>
            <a:ext cx="10515600" cy="4351338"/>
          </a:xfrm>
        </p:spPr>
        <p:txBody>
          <a:bodyPr/>
          <a:lstStyle/>
          <a:p>
            <a:endParaRPr lang="es-CL" altLang="es-CL"/>
          </a:p>
        </p:txBody>
      </p:sp>
      <p:pic>
        <p:nvPicPr>
          <p:cNvPr id="10244" name="Imagen 1">
            <a:extLst>
              <a:ext uri="{FF2B5EF4-FFF2-40B4-BE49-F238E27FC236}">
                <a16:creationId xmlns:a16="http://schemas.microsoft.com/office/drawing/2014/main" id="{FAF29F2C-2D0D-A74B-96C9-374B8744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255588"/>
            <a:ext cx="10461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0CA00-5006-7040-8297-91984DFE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88900"/>
            <a:ext cx="10993437" cy="800100"/>
          </a:xfrm>
        </p:spPr>
        <p:txBody>
          <a:bodyPr/>
          <a:lstStyle/>
          <a:p>
            <a:pPr>
              <a:defRPr/>
            </a:pPr>
            <a:r>
              <a:rPr lang="es-CL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Pauta de autoevaluación. </a:t>
            </a:r>
            <a:r>
              <a:rPr lang="es-CL" sz="1800" dirty="0">
                <a:latin typeface="Arial Narrow" panose="020B0606020202030204" pitchFamily="34" charset="0"/>
              </a:rPr>
              <a:t>Completa marcando un ticket - Responde objetivamente. </a:t>
            </a:r>
            <a:br>
              <a:rPr lang="es-CL" sz="1800" dirty="0">
                <a:latin typeface="Arial Narrow" panose="020B0606020202030204" pitchFamily="34" charset="0"/>
              </a:rPr>
            </a:br>
            <a:r>
              <a:rPr lang="es-CL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Indicaciones para poner ticket: realiza las siguientes acciones en este mismo orden; pinchar donde pondrás el ticket, barra de herramientas, viñetas , seleccionar ticket, dar espacio, guardar.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6FBFDAC-8E7A-7749-B7C2-F8E181B20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892432"/>
              </p:ext>
            </p:extLst>
          </p:nvPr>
        </p:nvGraphicFramePr>
        <p:xfrm>
          <a:off x="289346" y="1092810"/>
          <a:ext cx="11560784" cy="53272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204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INDICADOR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SÍ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09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ACTITUDINAL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1. Autónomamente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me propongo plazos y metas para cumplir con lo solicitado por el colegio.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09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2. Cuando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dispongo de tiempo, lo ocupo para resolver los módulos enviados por el colegio para redactar respuestas de óptima calidad.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0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3.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Soy 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puntual en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el cumplimiento de plazos </a:t>
                      </a:r>
                      <a:r>
                        <a:rPr lang="es-ES" sz="1600" dirty="0">
                          <a:latin typeface="Arial Narrow" panose="020B0606020202030204" pitchFamily="34" charset="0"/>
                        </a:rPr>
                        <a:t>en el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envío del módulo</a:t>
                      </a:r>
                      <a:r>
                        <a:rPr lang="es-ES" sz="1600" baseline="0">
                          <a:latin typeface="Arial Narrow" panose="020B0606020202030204" pitchFamily="34" charset="0"/>
                        </a:rPr>
                        <a:t>: Jueves 09 de Abril de  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2020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 Narrow" panose="020B0606020202030204" pitchFamily="34" charset="0"/>
                        </a:rPr>
                        <a:t> 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20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latin typeface="Arial Narrow" panose="020B0606020202030204" pitchFamily="34" charset="0"/>
                        </a:rPr>
                        <a:t>PROCEDIMENTAL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Arial Narrow" panose="020B0606020202030204" pitchFamily="34" charset="0"/>
                        </a:rPr>
                        <a:t>4. Me ocupé en resolver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 el módulo demostrando una excelente redacción y uso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de adecuado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 vocabulario para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expresar mis ideas. .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09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5. 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Me ocupé investigando y consultando para lograr una óptima </a:t>
                      </a:r>
                      <a:r>
                        <a:rPr lang="es-CL" sz="1600" dirty="0">
                          <a:latin typeface="Arial Narrow" panose="020B0606020202030204" pitchFamily="34" charset="0"/>
                        </a:rPr>
                        <a:t>ortografía acentual, puntual y literal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en la redacción de mis respuestas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03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6. Resolví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las actividades respetando instrucciones y recomendación del docente a cargo.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109">
                <a:tc rowSpan="4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CONCEPTUAL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7.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 Realicé una lectura previa de los contenidos propuestos en el módulo; ya sea el libro de la asignatura o la información disponible en internet.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204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 Narrow" panose="020B0606020202030204" pitchFamily="34" charset="0"/>
                        </a:rPr>
                        <a:t>8. </a:t>
                      </a:r>
                      <a:r>
                        <a:rPr lang="es-ES" sz="1600" baseline="0" dirty="0">
                          <a:latin typeface="Arial Narrow" panose="020B0606020202030204" pitchFamily="34" charset="0"/>
                        </a:rPr>
                        <a:t>Analicé la información disponible intentando conocer y comprender el contenido para luego redactar respuestas de calidad y con la mayor cantidad de datos posibles.  </a:t>
                      </a:r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204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 Narrow" panose="020B0606020202030204" pitchFamily="34" charset="0"/>
                        </a:rPr>
                        <a:t>9. 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Comprendo la información que he analizado para resolver esta actividad.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 Narrow" panose="020B0606020202030204" pitchFamily="34" charset="0"/>
                      </a:endParaRP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 Narrow" panose="020B0606020202030204" pitchFamily="34" charset="0"/>
                        </a:rPr>
                        <a:t>10.</a:t>
                      </a:r>
                      <a:r>
                        <a:rPr lang="es-CL" sz="1600" baseline="0" dirty="0">
                          <a:latin typeface="Arial Narrow" panose="020B0606020202030204" pitchFamily="34" charset="0"/>
                        </a:rPr>
                        <a:t> Conozco, comprendo y le asigno gran importancia el trabajo y resolución de este material didáctico.</a:t>
                      </a:r>
                      <a:endParaRPr lang="es-CL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983741798"/>
                  </a:ext>
                </a:extLst>
              </a:tr>
              <a:tr h="268109">
                <a:tc gridSpan="2">
                  <a:txBody>
                    <a:bodyPr/>
                    <a:lstStyle/>
                    <a:p>
                      <a:pPr algn="r"/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Total 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109">
                <a:tc gridSpan="2">
                  <a:txBody>
                    <a:bodyPr/>
                    <a:lstStyle/>
                    <a:p>
                      <a:pPr algn="r"/>
                      <a:r>
                        <a:rPr lang="es-ES" sz="1600" b="1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ES" sz="16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3295309847"/>
                  </a:ext>
                </a:extLst>
              </a:tr>
            </a:tbl>
          </a:graphicData>
        </a:graphic>
      </p:graphicFrame>
      <p:pic>
        <p:nvPicPr>
          <p:cNvPr id="11268" name="Imagen 4">
            <a:extLst>
              <a:ext uri="{FF2B5EF4-FFF2-40B4-BE49-F238E27FC236}">
                <a16:creationId xmlns:a16="http://schemas.microsoft.com/office/drawing/2014/main" id="{4B84F297-2F57-B14D-876C-89992BE10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88900"/>
            <a:ext cx="76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1140</Words>
  <Application>Microsoft Macintosh PowerPoint</Application>
  <PresentationFormat>Panorámica</PresentationFormat>
  <Paragraphs>89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Wingdings</vt:lpstr>
      <vt:lpstr>Tema de Office</vt:lpstr>
      <vt:lpstr>FORMACIÓN CIUDADANA Nº3  PROYECTOS POLÍTICOS EN CHILE  HACIA LA DÉCADA DE 1960</vt:lpstr>
      <vt:lpstr>Bienvenida   </vt:lpstr>
      <vt:lpstr>Instrucciones de evaluación:    </vt:lpstr>
      <vt:lpstr>Presentación de PowerPoint</vt:lpstr>
      <vt:lpstr>Actividad Nº 1: La información para responder está en el libro de historia de 2° medio entre las paginas 196 y 197,  además, investiga en la red y escribe el significado del concepto utilizando tus propias palabras , luego redacta una oración donde utilices el término en contexto.                                                                                              (2 puntos cada respuesta correcta, total 16 puntos)</vt:lpstr>
      <vt:lpstr>Observaciones para la evaluación y calificación (completa el docente)  </vt:lpstr>
      <vt:lpstr>Pauta de autoevaluación. Completa marcando un ticket - Responde objetivamente.  Indicaciones para poner ticket: realiza las siguientes acciones en este mismo orden; pinchar donde pondrás el ticket, barra de herramientas, viñetas , seleccionar ticket, dar espacio, guardar.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felipe caglieri</cp:lastModifiedBy>
  <cp:revision>130</cp:revision>
  <dcterms:created xsi:type="dcterms:W3CDTF">2020-02-13T21:11:05Z</dcterms:created>
  <dcterms:modified xsi:type="dcterms:W3CDTF">2020-04-01T02:47:45Z</dcterms:modified>
</cp:coreProperties>
</file>