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47" r:id="rId2"/>
    <p:sldId id="380" r:id="rId3"/>
    <p:sldId id="354" r:id="rId4"/>
    <p:sldId id="379" r:id="rId5"/>
    <p:sldId id="385" r:id="rId6"/>
    <p:sldId id="386" r:id="rId7"/>
    <p:sldId id="264" r:id="rId8"/>
    <p:sldId id="265" r:id="rId9"/>
    <p:sldId id="372" r:id="rId10"/>
    <p:sldId id="263" r:id="rId11"/>
    <p:sldId id="376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8D"/>
    <a:srgbClr val="262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4466D-3160-6A4B-8C1E-EA920FF51A92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99BE8-6E27-FF41-9F1C-10018A5D7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109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9701B-812D-9548-A88F-879E41CE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74873B-4F80-BF45-BD15-6E3DB46A5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EE47A3-16FB-0148-AF53-DFC6FA9D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0684D6-D285-614F-B388-CC195F09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704A11-8EBC-E449-9D7E-7D5CE3E9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155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8D3AD-70E8-2049-B7CC-944A1791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782D38-3126-254F-B3A7-7ADCE65EF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0C65CD-30BF-DD41-8CE1-99D35E79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CBF15A-5DE1-0440-ACED-C8FA4A80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D53FF2-8A0F-9242-83AD-7591FC7D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967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80BBAE-B168-6949-8AA6-5C2E1BC7F6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D9B228-4A96-7840-99E0-45F532239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8C627-46EB-2345-A16B-01FCD9B1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95E75-7B92-5542-B147-54556585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BEFCFB-2667-CC40-AB37-B8CFBFB1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278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09E18-499D-3044-8AD5-6F08989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41487-E6B1-1843-B3BF-7364BEEE3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DE782-6E15-6D48-AD70-29BA42A9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229D60-D9B6-E740-A818-49974ED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337C-8A59-E645-B95A-C939EA4E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058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00B53-4891-EE44-B5EB-FC45F6C4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C1A7A9-F172-2144-B6FA-F3FB60D32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6D53D3-89AF-2F4C-9318-FDB94841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BE3CB7-CD37-334F-96FC-1749031B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621CBE-918D-164E-A07D-B888CF78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686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40B5B-C52E-1F41-8D71-F9C4F8C9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731802-0573-EB4F-9C9C-DF7909D6E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DF9A91-8558-B44B-826C-CE71E66A3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8B3B17-65DC-D241-A2FD-86B9773B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C4594A-B391-684D-9AD0-8AF18332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C6E77D-A1D5-3F48-BFB6-34C7C94F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37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B6AA0-FE6E-2E43-AD6A-DE8A2E62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2FBE38-E8B7-2C4D-B46A-EBF2355C9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C6D0E6-370A-FF4E-8E9F-A009FB2E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590839-216E-1845-AA16-158DFB9D2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024D13-DBDB-3544-BF8D-8DD0730EC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5B814C4-CC2C-0B48-865C-74F9F5B0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3661C2-4896-5149-8B1F-E090B73C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AAAE4C-6F1D-CA42-BDC3-27409E0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81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BC130-9BA2-5844-B8FE-3AB0425A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C899958-E327-8B43-B775-11EBE867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AE2746-10AE-2E43-9AC1-37C63E18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4CA168-1A53-6E43-BA79-CA3603EB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49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A525A4F-0A50-CC46-883C-35E6542E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E6C9EB-8D7B-3443-A4B0-6AC4B45B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73AB28A-6BB6-7B41-808E-4E8D10E9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969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ECAFB-C3E3-E54F-90C7-DE637079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031701-E6A3-5C48-9D0C-7FD5B7D4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835FBB-070B-9947-A183-412E78834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E67785-1A63-BB4E-96D9-D31248F8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3BAA1C-12B8-D445-BBFB-428F11B1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C6B20A-58F1-AE46-950E-86FE5C84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967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A8C69-B1C5-1841-8591-A17073BBF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C4D719-CD9B-E148-9322-A49FF61C9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EC0988-3665-0945-B7B2-E4417FBD4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1A295F-3C37-034C-AA4C-2029A050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BB35D1-248B-644F-820E-C376EF70D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6C964A-6059-D140-A717-2573B906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243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4D0D2EA-EFA1-084A-B902-B20E2402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01B59-0B5E-F24D-965A-E82D86502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1F7E80-BFFD-0E4C-A069-DE3C72701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2A686-F996-4747-A2CE-6D40672A967E}" type="datetimeFigureOut">
              <a:rPr lang="es-CL" smtClean="0"/>
              <a:t>01-04-20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852D1A-F767-FB47-A810-F24B221FF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A1CB07-ADC7-3C4F-A221-3D02C9C79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E7023-285C-EA44-B56A-F7C24114EB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118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mgaete@cldv.c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4">
            <a:extLst>
              <a:ext uri="{FF2B5EF4-FFF2-40B4-BE49-F238E27FC236}">
                <a16:creationId xmlns:a16="http://schemas.microsoft.com/office/drawing/2014/main" id="{98CC5502-312F-6143-B138-A4F04E00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ítulo 1">
            <a:extLst>
              <a:ext uri="{FF2B5EF4-FFF2-40B4-BE49-F238E27FC236}">
                <a16:creationId xmlns:a16="http://schemas.microsoft.com/office/drawing/2014/main" id="{15A60BB1-65E1-5847-8436-E56841AA8C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3296" y="1744949"/>
            <a:ext cx="10497312" cy="1538224"/>
          </a:xfrm>
        </p:spPr>
        <p:txBody>
          <a:bodyPr>
            <a:normAutofit fontScale="90000"/>
          </a:bodyPr>
          <a:lstStyle/>
          <a:p>
            <a:pPr algn="l"/>
            <a:r>
              <a:rPr lang="es-CL" alt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Filosofía Nº1</a:t>
            </a:r>
            <a:br>
              <a:rPr lang="es-CL" altLang="es-CL" b="1" dirty="0"/>
            </a:br>
            <a:br>
              <a:rPr lang="es-CL" altLang="es-CL" b="1" dirty="0"/>
            </a:br>
            <a:r>
              <a:rPr lang="es-CL" altLang="es-CL" b="1" dirty="0"/>
              <a:t>Módulo Interactivo I: </a:t>
            </a:r>
            <a:br>
              <a:rPr lang="es-CL" altLang="es-CL" b="1" dirty="0"/>
            </a:br>
            <a:r>
              <a:rPr lang="es-CL" altLang="es-CL" b="1" dirty="0"/>
              <a:t>¿Qué es la Filosofía?</a:t>
            </a:r>
          </a:p>
        </p:txBody>
      </p:sp>
      <p:sp>
        <p:nvSpPr>
          <p:cNvPr id="13315" name="Subtítulo 2">
            <a:extLst>
              <a:ext uri="{FF2B5EF4-FFF2-40B4-BE49-F238E27FC236}">
                <a16:creationId xmlns:a16="http://schemas.microsoft.com/office/drawing/2014/main" id="{AF212689-085D-B841-B782-911A218EED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3295" y="3429000"/>
            <a:ext cx="10741979" cy="872426"/>
          </a:xfrm>
        </p:spPr>
        <p:txBody>
          <a:bodyPr>
            <a:normAutofit/>
          </a:bodyPr>
          <a:lstStyle/>
          <a:p>
            <a:pPr algn="l"/>
            <a:r>
              <a:rPr lang="es-CL" altLang="es-CL" dirty="0"/>
              <a:t>Objetivo: Reconocer la filosofía como una disciplina elemental para el quehacer humano.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81C1A2-195A-4C4B-ACDC-EB14243DB1DF}"/>
              </a:ext>
            </a:extLst>
          </p:cNvPr>
          <p:cNvSpPr txBox="1"/>
          <p:nvPr/>
        </p:nvSpPr>
        <p:spPr>
          <a:xfrm>
            <a:off x="8030744" y="4830714"/>
            <a:ext cx="4035552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400" b="1" u="sng" dirty="0">
                <a:solidFill>
                  <a:schemeClr val="tx1"/>
                </a:solidFill>
              </a:rPr>
              <a:t>ÁREA HUMANIDADES</a:t>
            </a:r>
          </a:p>
          <a:p>
            <a:r>
              <a:rPr lang="es-CL" sz="1400" b="1" dirty="0">
                <a:solidFill>
                  <a:schemeClr val="tx1"/>
                </a:solidFill>
              </a:rPr>
              <a:t>3º Medio </a:t>
            </a:r>
          </a:p>
          <a:p>
            <a:r>
              <a:rPr lang="es-CL" sz="1400" b="1" dirty="0">
                <a:solidFill>
                  <a:schemeClr val="tx1"/>
                </a:solidFill>
              </a:rPr>
              <a:t>Filosofía</a:t>
            </a:r>
          </a:p>
          <a:p>
            <a:r>
              <a:rPr lang="es-CL" sz="1400" b="1" dirty="0">
                <a:solidFill>
                  <a:schemeClr val="tx1"/>
                </a:solidFill>
              </a:rPr>
              <a:t>Prof. Maite Gaete.</a:t>
            </a:r>
          </a:p>
        </p:txBody>
      </p:sp>
    </p:spTree>
    <p:extLst>
      <p:ext uri="{BB962C8B-B14F-4D97-AF65-F5344CB8AC3E}">
        <p14:creationId xmlns:p14="http://schemas.microsoft.com/office/powerpoint/2010/main" val="252865775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3AAD0-0372-6648-83F1-3718F0F9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654" y="1093067"/>
            <a:ext cx="2882359" cy="768765"/>
          </a:xfrm>
        </p:spPr>
        <p:txBody>
          <a:bodyPr>
            <a:normAutofit/>
          </a:bodyPr>
          <a:lstStyle/>
          <a:p>
            <a:r>
              <a:rPr lang="es-CL" dirty="0"/>
              <a:t>Admiración</a:t>
            </a:r>
          </a:p>
        </p:txBody>
      </p:sp>
      <p:cxnSp>
        <p:nvCxnSpPr>
          <p:cNvPr id="14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EE9E84-F8BC-2645-BCA3-E2C4581DA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33" y="1697886"/>
            <a:ext cx="5624016" cy="34622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2000" dirty="0"/>
              <a:t>Los hombres comienzan y comenzaron siempre a filosofar movidos por la admiración; al principio admirados ante los fenómenos sorprendentes más comunes; luego, avanzando poco a poco, planteándose problemas mayores. Pero el que se plantea un problema o se admira, reconoce su ignorancia, es claro que buscaban el saber en vista del conocimiento, y no por alguna utilidad. Y así lo atestigua lo ocurrido. Pues esta disciplina comenzó a buscarse cuando ya existían las cosas necesarias y las relativas al descanso y al ornato de la vida. Es, pues, evidente que no la buscamos por ninguna utilidad, sino que, así como llamamos hombre libre al que es para sí mismo y no para otro, así consideramos a esta como la única ciencia libre, pues esta sola es para sí misma. </a:t>
            </a:r>
          </a:p>
          <a:p>
            <a:pPr marL="0" indent="0" algn="r">
              <a:buNone/>
            </a:pPr>
            <a:r>
              <a:rPr lang="es-CL" sz="2000" dirty="0"/>
              <a:t>Aristóteles, </a:t>
            </a:r>
            <a:r>
              <a:rPr lang="es-CL" sz="2000" i="1" dirty="0"/>
              <a:t>Metafísica. </a:t>
            </a:r>
          </a:p>
        </p:txBody>
      </p:sp>
      <p:pic>
        <p:nvPicPr>
          <p:cNvPr id="7" name="Imagen 6" descr="Imagen que contiene persona, hombre, grupo, joven&#10;&#10;Descripción generada automáticamente">
            <a:extLst>
              <a:ext uri="{FF2B5EF4-FFF2-40B4-BE49-F238E27FC236}">
                <a16:creationId xmlns:a16="http://schemas.microsoft.com/office/drawing/2014/main" id="{B7E4F73C-F271-1F4D-BB32-41444F622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4" b="3809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FADD1D-F453-7D4C-B4BA-20DD8C4C0040}"/>
              </a:ext>
            </a:extLst>
          </p:cNvPr>
          <p:cNvSpPr txBox="1"/>
          <p:nvPr/>
        </p:nvSpPr>
        <p:spPr>
          <a:xfrm>
            <a:off x="254833" y="164892"/>
            <a:ext cx="536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II. COMPRENSIÓN DE LECTURA. </a:t>
            </a:r>
            <a:r>
              <a:rPr lang="es-CL" dirty="0"/>
              <a:t>Lee el siguiente texto y responde las preguntas a continuación (P. 14).</a:t>
            </a:r>
          </a:p>
        </p:txBody>
      </p:sp>
    </p:spTree>
    <p:extLst>
      <p:ext uri="{BB962C8B-B14F-4D97-AF65-F5344CB8AC3E}">
        <p14:creationId xmlns:p14="http://schemas.microsoft.com/office/powerpoint/2010/main" val="171679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145C39D-8E66-3D40-9613-7CA2B8C8F572}"/>
              </a:ext>
            </a:extLst>
          </p:cNvPr>
          <p:cNvSpPr txBox="1"/>
          <p:nvPr/>
        </p:nvSpPr>
        <p:spPr>
          <a:xfrm>
            <a:off x="314202" y="251472"/>
            <a:ext cx="11563597" cy="1754326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3. El impulso inicial de la filosofía, según Aristóteles, ¿es racional o emotivo? Explica. (4 pts.)</a:t>
            </a:r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CB3DF7B-3A6C-CE45-AABE-4485C0BB3C53}"/>
              </a:ext>
            </a:extLst>
          </p:cNvPr>
          <p:cNvSpPr txBox="1"/>
          <p:nvPr/>
        </p:nvSpPr>
        <p:spPr>
          <a:xfrm>
            <a:off x="314202" y="2199815"/>
            <a:ext cx="11563596" cy="2031325"/>
          </a:xfrm>
          <a:prstGeom prst="rect">
            <a:avLst/>
          </a:prstGeom>
          <a:solidFill>
            <a:schemeClr val="lt1">
              <a:alpha val="4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4. ¿Cómo se vincula en “Admiración” la vida práctica, el conocimiento y el origen de la filosofía? Fundamenta. (5 pts)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3D534-1404-0845-92C5-D2B6DA3D4B4B}"/>
              </a:ext>
            </a:extLst>
          </p:cNvPr>
          <p:cNvSpPr txBox="1"/>
          <p:nvPr/>
        </p:nvSpPr>
        <p:spPr>
          <a:xfrm>
            <a:off x="314202" y="4425156"/>
            <a:ext cx="11563596" cy="2031325"/>
          </a:xfrm>
          <a:prstGeom prst="rect">
            <a:avLst/>
          </a:prstGeom>
          <a:solidFill>
            <a:schemeClr val="lt1">
              <a:alpha val="4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5. ¿Cómo relaciona Aristóteles libertad y filosofía? Explica. (5 pts)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1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E4F9F79B-A093-478E-96B5-EE02BC93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3974A4-8C2D-6849-A563-DB88CD1F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838" y="5383203"/>
            <a:ext cx="3366437" cy="1071593"/>
          </a:xfrm>
        </p:spPr>
        <p:txBody>
          <a:bodyPr>
            <a:normAutofit/>
          </a:bodyPr>
          <a:lstStyle/>
          <a:p>
            <a:r>
              <a:rPr lang="es-CL" sz="4800" b="1" dirty="0">
                <a:solidFill>
                  <a:schemeClr val="bg1"/>
                </a:solidFill>
              </a:rPr>
              <a:t>BIENVENIDA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BC6AA3-97B7-074D-A042-EDE770929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492114" cy="5382336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Estimados, el siguiente material supondrá recordar los últimos contenidos vistos en nuestro acercamiento al concepto de filosofía, mediante la propuesta de actividades prácticas que puedan desarrollar de forma individual en sus hogares.</a:t>
            </a:r>
          </a:p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Busquen sus cuadernos, pues los necesitarán para reforzar conceptos y desarrollar las actividades. </a:t>
            </a:r>
          </a:p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Si tienen en su poder el libro de Filosofía 3ºM, estas actividades corresponden a las páginas 14 – 15.</a:t>
            </a:r>
          </a:p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Recuerden completar la autoevaluación presente en este material para obtener el puntaje ideal.</a:t>
            </a:r>
          </a:p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Si tienen consultas envíenme un correo indicando claramente en el asunto “CONSULTA” para dar prioridad en la respuesta de la inquietud.</a:t>
            </a:r>
          </a:p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Recuerden ser autónomos, críticos y reflexivos durante el análisis y la resolución de actividades a continuación.</a:t>
            </a:r>
          </a:p>
          <a:p>
            <a:pPr marL="0" indent="0" algn="just">
              <a:buNone/>
            </a:pPr>
            <a:r>
              <a:rPr lang="es-CL" sz="2000" b="1" dirty="0">
                <a:solidFill>
                  <a:schemeClr val="bg1"/>
                </a:solidFill>
              </a:rPr>
              <a:t>Revisen ortografía y redacción antes de enviar el módulo terminado.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C22394-EBC2-4FAF-A555-6C02D589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7194F93-1F71-4A70-9DF1-28F18377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1147" y="5004581"/>
            <a:ext cx="962395" cy="962395"/>
          </a:xfrm>
          <a:prstGeom prst="ellipse">
            <a:avLst/>
          </a:prstGeom>
          <a:solidFill>
            <a:srgbClr val="784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BC0C84-DC2A-43AE-9576-0A44295E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rgbClr val="FBA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83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54E0B-0CEE-C640-ABDE-617EA58E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3"/>
            <a:ext cx="10515600" cy="841883"/>
          </a:xfrm>
        </p:spPr>
        <p:txBody>
          <a:bodyPr>
            <a:normAutofit/>
          </a:bodyPr>
          <a:lstStyle/>
          <a:p>
            <a:pPr algn="ctr"/>
            <a:r>
              <a:rPr lang="es-CL" b="1" dirty="0"/>
              <a:t>INSTRUCCIONES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D4AC8A-D128-9546-A724-97296D3B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742544"/>
            <a:ext cx="11765280" cy="575611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CL" dirty="0"/>
              <a:t>El siguiente PPT está enmarcado en la Unidad 1: ¿Qué es la filosofía?. </a:t>
            </a:r>
            <a:r>
              <a:rPr lang="es-CL" b="1" dirty="0"/>
              <a:t>El objetivo principal de este material es que recuerdes lo aprendido y reconozcas el campo de acción de la filosofía. </a:t>
            </a:r>
            <a:r>
              <a:rPr lang="es-CL" dirty="0"/>
              <a:t>Para su confección considera los siguientes ítems:</a:t>
            </a:r>
          </a:p>
          <a:p>
            <a:pPr marL="0" indent="0" algn="just">
              <a:buNone/>
            </a:pPr>
            <a:r>
              <a:rPr lang="es-CL" dirty="0"/>
              <a:t>- Esta actividad es INDIVIDUAL y debe ser retroalimentada al profesor a cargo. Cualquier plagio o copia en su desarrollo será evaluado con nota mínima conforme al reglamento de evaluación.</a:t>
            </a:r>
          </a:p>
          <a:p>
            <a:pPr algn="just">
              <a:buFontTx/>
              <a:buChar char="-"/>
            </a:pPr>
            <a:r>
              <a:rPr lang="es-CL" dirty="0"/>
              <a:t>La fecha de entrega de este Módulo II es hasta el día jueves 09/04 a mi correo institucional </a:t>
            </a:r>
            <a:r>
              <a:rPr lang="es-CL" dirty="0">
                <a:hlinkClick r:id="rId2"/>
              </a:rPr>
              <a:t>mgaete@cldv.cl</a:t>
            </a:r>
            <a:endParaRPr lang="es-CL" dirty="0"/>
          </a:p>
          <a:p>
            <a:pPr algn="just">
              <a:buFontTx/>
              <a:buChar char="-"/>
            </a:pPr>
            <a:r>
              <a:rPr lang="es-CL" dirty="0"/>
              <a:t>Completa el ítem de autoevaluación en la rúbrica de evaluación (siguiente diapositiva) antes de enviar el material resuelto. </a:t>
            </a:r>
          </a:p>
          <a:p>
            <a:pPr algn="just">
              <a:buFontTx/>
              <a:buChar char="-"/>
            </a:pPr>
            <a:r>
              <a:rPr lang="es-CL" dirty="0"/>
              <a:t>El desarrollo de la actividad debe ser en este mismo PPT, y debe ser enviada la resolución completa al correo indicando en el asunto tu nombre y curso. </a:t>
            </a:r>
          </a:p>
          <a:p>
            <a:pPr algn="just">
              <a:buFontTx/>
              <a:buChar char="-"/>
            </a:pPr>
            <a:r>
              <a:rPr lang="es-CL" dirty="0"/>
              <a:t>Cualquier consulta referente a este módulo debe ser enviada a mi correo indicando en el asunto “CONSULTA”. </a:t>
            </a:r>
          </a:p>
          <a:p>
            <a:pPr algn="just">
              <a:buFontTx/>
              <a:buChar char="-"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63282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91AEE11-2A8F-694B-B6F9-2BC3E0FD3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809697"/>
              </p:ext>
            </p:extLst>
          </p:nvPr>
        </p:nvGraphicFramePr>
        <p:xfrm>
          <a:off x="85240" y="151473"/>
          <a:ext cx="12021519" cy="6340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6285">
                  <a:extLst>
                    <a:ext uri="{9D8B030D-6E8A-4147-A177-3AD203B41FA5}">
                      <a16:colId xmlns:a16="http://schemas.microsoft.com/office/drawing/2014/main" val="3794947636"/>
                    </a:ext>
                  </a:extLst>
                </a:gridCol>
                <a:gridCol w="778790">
                  <a:extLst>
                    <a:ext uri="{9D8B030D-6E8A-4147-A177-3AD203B41FA5}">
                      <a16:colId xmlns:a16="http://schemas.microsoft.com/office/drawing/2014/main" val="2869177911"/>
                    </a:ext>
                  </a:extLst>
                </a:gridCol>
                <a:gridCol w="833034">
                  <a:extLst>
                    <a:ext uri="{9D8B030D-6E8A-4147-A177-3AD203B41FA5}">
                      <a16:colId xmlns:a16="http://schemas.microsoft.com/office/drawing/2014/main" val="1777103080"/>
                    </a:ext>
                  </a:extLst>
                </a:gridCol>
                <a:gridCol w="930714">
                  <a:extLst>
                    <a:ext uri="{9D8B030D-6E8A-4147-A177-3AD203B41FA5}">
                      <a16:colId xmlns:a16="http://schemas.microsoft.com/office/drawing/2014/main" val="1491566966"/>
                    </a:ext>
                  </a:extLst>
                </a:gridCol>
                <a:gridCol w="652696">
                  <a:extLst>
                    <a:ext uri="{9D8B030D-6E8A-4147-A177-3AD203B41FA5}">
                      <a16:colId xmlns:a16="http://schemas.microsoft.com/office/drawing/2014/main" val="3946635085"/>
                    </a:ext>
                  </a:extLst>
                </a:gridCol>
              </a:tblGrid>
              <a:tr h="368210">
                <a:tc rowSpan="2">
                  <a:txBody>
                    <a:bodyPr/>
                    <a:lstStyle/>
                    <a:p>
                      <a:pPr algn="ctr"/>
                      <a:r>
                        <a:rPr lang="es-CL" sz="2800" dirty="0"/>
                        <a:t>INDICADORES DE PUNTAJE</a:t>
                      </a:r>
                      <a:endParaRPr lang="es-CL" sz="2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sz="1600" b="1" dirty="0"/>
                        <a:t>¿Cómo lo Hice?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1600" b="1" dirty="0"/>
                        <a:t>P. IDEAL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1600" b="1" dirty="0"/>
                        <a:t>P.OBTENIDO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293037"/>
                  </a:ext>
                </a:extLst>
              </a:tr>
              <a:tr h="368210">
                <a:tc vMerge="1">
                  <a:txBody>
                    <a:bodyPr/>
                    <a:lstStyle/>
                    <a:p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308566"/>
                  </a:ext>
                </a:extLst>
              </a:tr>
              <a:tr h="469356">
                <a:tc>
                  <a:txBody>
                    <a:bodyPr/>
                    <a:lstStyle/>
                    <a:p>
                      <a:pPr algn="just"/>
                      <a:r>
                        <a:rPr lang="es-CL" dirty="0"/>
                        <a:t>1. Estudiante entrega su trabajo en la fecha indicada 09/04.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 pts.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60636"/>
                  </a:ext>
                </a:extLst>
              </a:tr>
              <a:tr h="67895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2. El trabajo entregado denota compromiso, responsabilidad y autonomía, demostrando el estudiante haber invertido tiempo y dedicación en su desarrollo y no haber copiado/plagiado en ningún caso.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r>
                        <a:rPr lang="es-CL" dirty="0"/>
                        <a:t>4 pts.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92670"/>
                  </a:ext>
                </a:extLst>
              </a:tr>
              <a:tr h="70965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3. El estudiante demuestra proactividad en el desarrollo de la actividad aplicando analíticamente los contenidos, presentando un análisis reflexivo, crítico y profundo en las actividades propuestas.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r>
                        <a:rPr lang="es-CL" dirty="0"/>
                        <a:t>4 pts.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55342"/>
                  </a:ext>
                </a:extLst>
              </a:tr>
              <a:tr h="70965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4. El estudiante desarrolla las actividades demostrando una excelente ortografía acentual, puntual y literal.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 pts.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405385"/>
                  </a:ext>
                </a:extLst>
              </a:tr>
              <a:tr h="69195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5. El desarrolla las actividades demostrando una excelente redacción y manejo de un amplio espectro de palabras, que enriquecen la lectura.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 pts.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734466"/>
                  </a:ext>
                </a:extLst>
              </a:tr>
              <a:tr h="387972">
                <a:tc>
                  <a:txBody>
                    <a:bodyPr/>
                    <a:lstStyle/>
                    <a:p>
                      <a:r>
                        <a:rPr lang="es-CL" dirty="0"/>
                        <a:t>6. Ítem I: Reflexión.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14 pts.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422002"/>
                  </a:ext>
                </a:extLst>
              </a:tr>
              <a:tr h="402094">
                <a:tc>
                  <a:txBody>
                    <a:bodyPr/>
                    <a:lstStyle/>
                    <a:p>
                      <a:r>
                        <a:rPr lang="es-CL" dirty="0"/>
                        <a:t>7. Ítem II: Comprensión de lectura.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14 pts.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842628"/>
                  </a:ext>
                </a:extLst>
              </a:tr>
              <a:tr h="292010">
                <a:tc>
                  <a:txBody>
                    <a:bodyPr/>
                    <a:lstStyle/>
                    <a:p>
                      <a:r>
                        <a:rPr lang="es-CL" dirty="0"/>
                        <a:t>8. Evidencia un alto nivel de compromiso y responsabilidad con su autoaprendizaje, completando de manera responsable la autoevaluación inserta en esta pauta de cotejo.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 pts.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58163"/>
                  </a:ext>
                </a:extLst>
              </a:tr>
              <a:tr h="387972">
                <a:tc>
                  <a:txBody>
                    <a:bodyPr/>
                    <a:lstStyle/>
                    <a:p>
                      <a:r>
                        <a:rPr lang="es-CL" dirty="0"/>
                        <a:t>PUNTAJE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151652"/>
                  </a:ext>
                </a:extLst>
              </a:tr>
            </a:tbl>
          </a:graphicData>
        </a:graphic>
      </p:graphicFrame>
      <p:pic>
        <p:nvPicPr>
          <p:cNvPr id="5" name="Gráfico 4" descr="Cara con gafas de sol con relleno sólido">
            <a:extLst>
              <a:ext uri="{FF2B5EF4-FFF2-40B4-BE49-F238E27FC236}">
                <a16:creationId xmlns:a16="http://schemas.microsoft.com/office/drawing/2014/main" id="{54EA1814-04BC-BB48-911C-E67962A58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702" y="559676"/>
            <a:ext cx="373117" cy="373117"/>
          </a:xfrm>
          <a:prstGeom prst="rect">
            <a:avLst/>
          </a:prstGeom>
        </p:spPr>
      </p:pic>
      <p:pic>
        <p:nvPicPr>
          <p:cNvPr id="7" name="Gráfico 6" descr="Cara triste con relleno sólido">
            <a:extLst>
              <a:ext uri="{FF2B5EF4-FFF2-40B4-BE49-F238E27FC236}">
                <a16:creationId xmlns:a16="http://schemas.microsoft.com/office/drawing/2014/main" id="{C2C25EFE-A8BE-4242-AF95-E8BF6E7B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3293" y="559676"/>
            <a:ext cx="373117" cy="3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9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A4289-A3FB-B940-95A0-94DB7904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08618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s-CL" sz="4800" b="1" dirty="0"/>
              <a:t>Unidad I: ¿Qué es la Filosofía?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6B1316-3F75-C94E-8300-EA3A5C3E3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52" y="425669"/>
            <a:ext cx="6480748" cy="6006661"/>
          </a:xfrm>
        </p:spPr>
        <p:txBody>
          <a:bodyPr anchor="ctr"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CL" b="1" dirty="0"/>
              <a:t>La filosofía es una disciplina que intenta responder diversas interrogantes esenciales para el ser humano, que se han presentado de forma constante en las más diversas culturas y épocas en los más recóndidos rincones del planeta.</a:t>
            </a:r>
          </a:p>
          <a:p>
            <a:pPr marL="0" indent="0" algn="just">
              <a:buNone/>
            </a:pPr>
            <a:r>
              <a:rPr lang="es-CL" b="1" dirty="0"/>
              <a:t>¿Cómo se originó el universo? ¿Quién soy? ¿Cómo comienza la vida?...</a:t>
            </a:r>
          </a:p>
          <a:p>
            <a:pPr algn="just"/>
            <a:endParaRPr lang="es-CL" b="1" dirty="0"/>
          </a:p>
          <a:p>
            <a:pPr marL="0" indent="0" algn="just">
              <a:buNone/>
            </a:pPr>
            <a:r>
              <a:rPr lang="es-CL" b="1" dirty="0"/>
              <a:t>En este sentido, la filosofía intenta dar respuesta a estas preguntas en diversas formas: relatos míticos, creencias religiosas, teorías científicas y cosmogónicos, reflexionando acerca de los últimos descubrimientos y preguntas que plantean otros saberes con los que confluye: el origen del mundo en la física y la religión, la identidad y la consciencia en la psicología, la vida en la biología, etc</a:t>
            </a:r>
          </a:p>
        </p:txBody>
      </p:sp>
    </p:spTree>
    <p:extLst>
      <p:ext uri="{BB962C8B-B14F-4D97-AF65-F5344CB8AC3E}">
        <p14:creationId xmlns:p14="http://schemas.microsoft.com/office/powerpoint/2010/main" val="364501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FD922-2C54-9F4A-AA8A-829AD61F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72"/>
            <a:ext cx="10515600" cy="774127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L" dirty="0"/>
              <a:t>CARACTERÍSTICAS DE LA FILOSOFÍA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F7FDB8-809A-D543-9B4C-CE48B6A096FF}"/>
              </a:ext>
            </a:extLst>
          </p:cNvPr>
          <p:cNvSpPr txBox="1"/>
          <p:nvPr/>
        </p:nvSpPr>
        <p:spPr>
          <a:xfrm>
            <a:off x="388495" y="1714470"/>
            <a:ext cx="2339715" cy="13542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/>
              <a:t>ANÁLISIS</a:t>
            </a:r>
          </a:p>
          <a:p>
            <a:pPr lvl="0" algn="just"/>
            <a:r>
              <a:rPr lang="es-CL" sz="1600" dirty="0"/>
              <a:t>La filosofía es una reflexión que exhibe una clara capacidad de análisis y razonamiento.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EFD697-1045-E844-B48E-C3EDBF1F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1" y="3235659"/>
            <a:ext cx="2054902" cy="20549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92D0E7-A89C-E04E-9135-CCEB5F10B73F}"/>
              </a:ext>
            </a:extLst>
          </p:cNvPr>
          <p:cNvSpPr txBox="1"/>
          <p:nvPr/>
        </p:nvSpPr>
        <p:spPr>
          <a:xfrm>
            <a:off x="2879361" y="2391578"/>
            <a:ext cx="3026764" cy="16004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/>
              <a:t>CLARIFICACIÓN CONCEPTUAL</a:t>
            </a:r>
          </a:p>
          <a:p>
            <a:pPr algn="just"/>
            <a:r>
              <a:rPr lang="es-CL" sz="1600" dirty="0"/>
              <a:t>La filosofía muestra especial preferencia por la discusión sobre conceptos y temas ambiguos, vagos, inciertos... Y lo que busca es clarificarlos.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BA42C4-777B-9041-AF7C-1C5287EE0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92" y="4087860"/>
            <a:ext cx="2054902" cy="17118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C32D0E-EB9F-8947-94FB-41A87047D939}"/>
              </a:ext>
            </a:extLst>
          </p:cNvPr>
          <p:cNvSpPr txBox="1"/>
          <p:nvPr/>
        </p:nvSpPr>
        <p:spPr>
          <a:xfrm>
            <a:off x="6199683" y="2435440"/>
            <a:ext cx="3026764" cy="16004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/>
              <a:t>CONCEPCIONES DE MUNDO</a:t>
            </a:r>
          </a:p>
          <a:p>
            <a:pPr lvl="0" algn="just"/>
            <a:r>
              <a:rPr lang="es-CL" sz="1600" dirty="0"/>
              <a:t>Elabora y maneja amplias concepciones del mundo, estableciendo conexiones entre la teoría y la práctica o las experiencias de la vida real.</a:t>
            </a:r>
            <a:endParaRPr lang="es-ES" sz="1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59232A2-C2FD-0B4A-8297-7DBF60185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692" y="4087860"/>
            <a:ext cx="2358870" cy="19423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932F5D4-3FC5-C74C-8040-6F99A6074823}"/>
              </a:ext>
            </a:extLst>
          </p:cNvPr>
          <p:cNvSpPr txBox="1"/>
          <p:nvPr/>
        </p:nvSpPr>
        <p:spPr>
          <a:xfrm>
            <a:off x="9520005" y="1714470"/>
            <a:ext cx="2339715" cy="16004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/>
              <a:t>REFLEXIÓN PERSONAL</a:t>
            </a:r>
          </a:p>
          <a:p>
            <a:pPr algn="just"/>
            <a:r>
              <a:rPr lang="es-CL" sz="1600" dirty="0"/>
              <a:t>La filosofía ofrece una tarea personal e interna, algo que hace cada individuo, aunque lo haga en interacción. </a:t>
            </a:r>
            <a:endParaRPr lang="es-CL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7C9A53D-3674-C341-9081-5E7C10A0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058" y="3343367"/>
            <a:ext cx="2743608" cy="1600438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3956491-089E-B348-82AD-7077954601FF}"/>
              </a:ext>
            </a:extLst>
          </p:cNvPr>
          <p:cNvCxnSpPr>
            <a:stCxn id="2" idx="2"/>
          </p:cNvCxnSpPr>
          <p:nvPr/>
        </p:nvCxnSpPr>
        <p:spPr>
          <a:xfrm flipH="1">
            <a:off x="4392743" y="914399"/>
            <a:ext cx="1703257" cy="1477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2713C9B-FAD3-394A-85DE-DA6B0A8DE84B}"/>
              </a:ext>
            </a:extLst>
          </p:cNvPr>
          <p:cNvCxnSpPr>
            <a:stCxn id="2" idx="2"/>
            <a:endCxn id="9" idx="0"/>
          </p:cNvCxnSpPr>
          <p:nvPr/>
        </p:nvCxnSpPr>
        <p:spPr>
          <a:xfrm>
            <a:off x="6096000" y="914399"/>
            <a:ext cx="1617065" cy="1521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1DA99A4-C3C5-EB48-A55D-1B789447AC8D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1558353" y="914399"/>
            <a:ext cx="4537647" cy="80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65D40610-5B78-B443-8C3A-D6E6A62115E6}"/>
              </a:ext>
            </a:extLst>
          </p:cNvPr>
          <p:cNvCxnSpPr>
            <a:stCxn id="2" idx="2"/>
            <a:endCxn id="11" idx="0"/>
          </p:cNvCxnSpPr>
          <p:nvPr/>
        </p:nvCxnSpPr>
        <p:spPr>
          <a:xfrm>
            <a:off x="6096000" y="914399"/>
            <a:ext cx="4593863" cy="80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655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57CF109F-4213-B84F-8F12-EEDDE32E00ED}"/>
              </a:ext>
            </a:extLst>
          </p:cNvPr>
          <p:cNvSpPr/>
          <p:nvPr/>
        </p:nvSpPr>
        <p:spPr>
          <a:xfrm>
            <a:off x="200025" y="2336006"/>
            <a:ext cx="3771900" cy="185023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400" b="1" dirty="0">
                <a:solidFill>
                  <a:schemeClr val="tx1"/>
                </a:solidFill>
              </a:rPr>
              <a:t>Tipos de Filosofía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A4B9D40-E702-444C-82FF-5E40518DA5FD}"/>
              </a:ext>
            </a:extLst>
          </p:cNvPr>
          <p:cNvSpPr/>
          <p:nvPr/>
        </p:nvSpPr>
        <p:spPr>
          <a:xfrm>
            <a:off x="4943475" y="883445"/>
            <a:ext cx="7048500" cy="1414461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2000" b="1" dirty="0"/>
              <a:t>FILOSOFÍA COMÚN O POPULAR</a:t>
            </a:r>
            <a:r>
              <a:rPr lang="es-CL" sz="2000" dirty="0"/>
              <a:t>: Comprendida como la formulación de preguntas y teorías desde los primeros meses de edad. Responde a la necesidad de interpretar el mundo que nos rodea, lo que sucede desde la infancia.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AF87D1E-6F2F-1B42-87A7-3B4AEE4591C6}"/>
              </a:ext>
            </a:extLst>
          </p:cNvPr>
          <p:cNvSpPr/>
          <p:nvPr/>
        </p:nvSpPr>
        <p:spPr>
          <a:xfrm>
            <a:off x="4943475" y="2593181"/>
            <a:ext cx="7048500" cy="14144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2000" b="1" dirty="0"/>
              <a:t>FILOSOFÍA ACADÉMICA</a:t>
            </a:r>
            <a:r>
              <a:rPr lang="es-CL" sz="2000" dirty="0"/>
              <a:t>:Referida a la dedicación profesional al estudio de la filosofía. Se caracteriza por desarrollar un vocabulario técnico y preciso, además de cuestionar y dialogar con otros filósofos, lo que produce textos de gran complejidad.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53DA75-547A-0F42-A55D-D7A9120D058D}"/>
              </a:ext>
            </a:extLst>
          </p:cNvPr>
          <p:cNvSpPr/>
          <p:nvPr/>
        </p:nvSpPr>
        <p:spPr>
          <a:xfrm>
            <a:off x="4943475" y="4302918"/>
            <a:ext cx="7100888" cy="19407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2000" b="1" dirty="0"/>
              <a:t>FILOSOFÍA COMO ACTITUD</a:t>
            </a:r>
            <a:r>
              <a:rPr lang="es-CL" sz="2000" dirty="0"/>
              <a:t>: Consiste en una actitud de constante inconformismo que nos lleva a plantear preguntas. Implica no habituarse al mundo, sino que producir una extrañeza para buscar explicaciones y respuestas. La actitud filosófica plantea interrogantes radicales y busca el sentido de la existencia.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07B018C-3528-A04D-90BA-4FA26EA2CD69}"/>
              </a:ext>
            </a:extLst>
          </p:cNvPr>
          <p:cNvCxnSpPr>
            <a:stCxn id="6" idx="6"/>
          </p:cNvCxnSpPr>
          <p:nvPr/>
        </p:nvCxnSpPr>
        <p:spPr>
          <a:xfrm flipV="1">
            <a:off x="3971925" y="1528763"/>
            <a:ext cx="971550" cy="1732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35F7149-2A75-C342-9D41-8CC3A35BF2A2}"/>
              </a:ext>
            </a:extLst>
          </p:cNvPr>
          <p:cNvCxnSpPr>
            <a:stCxn id="6" idx="6"/>
            <a:endCxn id="8" idx="1"/>
          </p:cNvCxnSpPr>
          <p:nvPr/>
        </p:nvCxnSpPr>
        <p:spPr>
          <a:xfrm>
            <a:off x="3971925" y="3261122"/>
            <a:ext cx="971550" cy="39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9DB81A2-61DC-3C43-AE51-3E404F5C6EA4}"/>
              </a:ext>
            </a:extLst>
          </p:cNvPr>
          <p:cNvCxnSpPr>
            <a:stCxn id="6" idx="6"/>
            <a:endCxn id="9" idx="1"/>
          </p:cNvCxnSpPr>
          <p:nvPr/>
        </p:nvCxnSpPr>
        <p:spPr>
          <a:xfrm>
            <a:off x="3971925" y="3261122"/>
            <a:ext cx="971550" cy="201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81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5B4C95F-43AB-CA4E-A86A-11DC3B347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874" r="-2" b="254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52760B-67C8-054D-B938-BECC1E2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176" y="192395"/>
            <a:ext cx="3249645" cy="998843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solidFill>
                  <a:srgbClr val="000000"/>
                </a:solidFill>
              </a:rPr>
              <a:t>SÍNTESIS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978B44-C58F-3645-9FAE-6AF633AD2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9" y="1383632"/>
            <a:ext cx="5508480" cy="5053263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es-CL" sz="2400" dirty="0">
                <a:solidFill>
                  <a:srgbClr val="000000"/>
                </a:solidFill>
              </a:rPr>
              <a:t>La filosofía, por tanto:</a:t>
            </a:r>
          </a:p>
          <a:p>
            <a:pPr algn="just"/>
            <a:r>
              <a:rPr lang="es-CL" sz="2400" dirty="0">
                <a:solidFill>
                  <a:srgbClr val="000000"/>
                </a:solidFill>
              </a:rPr>
              <a:t>Parte de la extrañeza y admiración ante las cosas, que mueve al ser humano a preguntar.</a:t>
            </a:r>
          </a:p>
          <a:p>
            <a:pPr algn="just"/>
            <a:r>
              <a:rPr lang="es-CL" sz="2400" dirty="0">
                <a:solidFill>
                  <a:srgbClr val="000000"/>
                </a:solidFill>
              </a:rPr>
              <a:t>También es un problema, pues es la dimensión esencialmente problemática de la vida y del mundo que nos motiva a pensar.</a:t>
            </a:r>
          </a:p>
          <a:p>
            <a:pPr algn="just"/>
            <a:r>
              <a:rPr lang="es-CL" sz="2400" dirty="0">
                <a:solidFill>
                  <a:srgbClr val="000000"/>
                </a:solidFill>
              </a:rPr>
              <a:t>Ve las cosas en su contexto, presentes en un horizonte, lo que nos lleva a profundizar en ellas y dotarlas de sentido. </a:t>
            </a:r>
          </a:p>
          <a:p>
            <a:pPr algn="just"/>
            <a:r>
              <a:rPr lang="es-CL" sz="2400" dirty="0">
                <a:solidFill>
                  <a:srgbClr val="000000"/>
                </a:solidFill>
              </a:rPr>
              <a:t>Permite desvelar lo que está oculto, y es entonces cuando realmente comenzamos a ver y entender. </a:t>
            </a:r>
          </a:p>
        </p:txBody>
      </p:sp>
    </p:spTree>
    <p:extLst>
      <p:ext uri="{BB962C8B-B14F-4D97-AF65-F5344CB8AC3E}">
        <p14:creationId xmlns:p14="http://schemas.microsoft.com/office/powerpoint/2010/main" val="38690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26F89D-7498-424E-A7D3-036B0DF95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9" y="208548"/>
            <a:ext cx="11561736" cy="115555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MX" altLang="es-CL" sz="3200" b="1" dirty="0"/>
              <a:t>ACTIVIDAD</a:t>
            </a:r>
          </a:p>
          <a:p>
            <a:pPr marL="0" indent="0">
              <a:buNone/>
            </a:pPr>
            <a:r>
              <a:rPr lang="es-MX" altLang="es-CL" sz="2400" b="1" dirty="0"/>
              <a:t>I. REFLEXIÓN. </a:t>
            </a:r>
            <a:r>
              <a:rPr lang="es-MX" altLang="es-CL" sz="2400" dirty="0"/>
              <a:t>Responde las siguientes preguntas a partir de los contenidos vistos en este material.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87B67A-70A7-C947-A273-B8D6BB2CE3FB}"/>
              </a:ext>
            </a:extLst>
          </p:cNvPr>
          <p:cNvSpPr txBox="1"/>
          <p:nvPr/>
        </p:nvSpPr>
        <p:spPr>
          <a:xfrm>
            <a:off x="141732" y="1231162"/>
            <a:ext cx="11952158" cy="2585323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1. </a:t>
            </a:r>
            <a:r>
              <a:rPr lang="es-CL" b="1" dirty="0"/>
              <a:t>¿Por qué crees que a medida que crecemos dejamos de realizar preguntas y nos asombramos con menor frecuencia de    todo lo que existe? ¿Qué factores sociales, culturales, educativos pueden incidir en ello? (8 pts.)</a:t>
            </a:r>
          </a:p>
          <a:p>
            <a:pPr marL="342900" indent="-342900">
              <a:buAutoNum type="arabicPeriod"/>
            </a:pPr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5421AC-1638-F64F-89D8-F9EAD27F4DEC}"/>
              </a:ext>
            </a:extLst>
          </p:cNvPr>
          <p:cNvSpPr txBox="1"/>
          <p:nvPr/>
        </p:nvSpPr>
        <p:spPr>
          <a:xfrm>
            <a:off x="176748" y="3957774"/>
            <a:ext cx="7848315" cy="2585323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2. ¿Cuál de los tres tipos de filosofía practicas en tu cotidianidad? Explica fundamentando con ejemplos concretos. (6 pts.)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584A3D-C9F4-D54F-8E98-BB7C926D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210" y="4216951"/>
            <a:ext cx="3826042" cy="21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09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1334</Words>
  <Application>Microsoft Macintosh PowerPoint</Application>
  <PresentationFormat>Panorámica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Filosofía Nº1  Módulo Interactivo I:  ¿Qué es la Filosofía?</vt:lpstr>
      <vt:lpstr>BIENVENIDA</vt:lpstr>
      <vt:lpstr>INSTRUCCIONES</vt:lpstr>
      <vt:lpstr>Presentación de PowerPoint</vt:lpstr>
      <vt:lpstr>Unidad I: ¿Qué es la Filosofía?</vt:lpstr>
      <vt:lpstr>CARACTERÍSTICAS DE LA FILOSOFÍA</vt:lpstr>
      <vt:lpstr>Presentación de PowerPoint</vt:lpstr>
      <vt:lpstr>SÍNTESIS</vt:lpstr>
      <vt:lpstr>Presentación de PowerPoint</vt:lpstr>
      <vt:lpstr>Admiración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Módulo Interactivo I:  ¿Qué es la Filosofía?</dc:title>
  <dc:creator>Maite Andrea</dc:creator>
  <cp:lastModifiedBy>felipe caglieri</cp:lastModifiedBy>
  <cp:revision>6</cp:revision>
  <dcterms:created xsi:type="dcterms:W3CDTF">2020-03-31T00:10:29Z</dcterms:created>
  <dcterms:modified xsi:type="dcterms:W3CDTF">2020-04-02T00:34:44Z</dcterms:modified>
</cp:coreProperties>
</file>