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370" r:id="rId2"/>
    <p:sldId id="369" r:id="rId3"/>
    <p:sldId id="361" r:id="rId4"/>
    <p:sldId id="360" r:id="rId5"/>
    <p:sldId id="299" r:id="rId6"/>
    <p:sldId id="257" r:id="rId7"/>
    <p:sldId id="371" r:id="rId8"/>
    <p:sldId id="385" r:id="rId9"/>
    <p:sldId id="376" r:id="rId10"/>
    <p:sldId id="383" r:id="rId11"/>
    <p:sldId id="386" r:id="rId12"/>
    <p:sldId id="388" r:id="rId13"/>
    <p:sldId id="387" r:id="rId14"/>
    <p:sldId id="353" r:id="rId15"/>
    <p:sldId id="389" r:id="rId16"/>
  </p:sldIdLst>
  <p:sldSz cx="12192000" cy="6858000"/>
  <p:notesSz cx="6858000" cy="9144000"/>
  <p:defaultTextStyle>
    <a:defPPr>
      <a:defRPr lang="es-C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Estilo temático 1 - Énfasis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B9631B5-78F2-41C9-869B-9F39066F8104}" styleName="Estilo medio 3 - 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Estilo oscuro 1 - Énfasis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5701"/>
  </p:normalViewPr>
  <p:slideViewPr>
    <p:cSldViewPr snapToGrid="0" snapToObjects="1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4636C84-32D1-E54C-985D-2BE4C3CD434F}" type="doc">
      <dgm:prSet loTypeId="urn:microsoft.com/office/officeart/2005/8/layout/radial4" loCatId="" qsTypeId="urn:microsoft.com/office/officeart/2005/8/quickstyle/simple2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06AC671C-0767-5242-A600-73B51128BF8E}">
      <dgm:prSet phldrT="[Texto]"/>
      <dgm:spPr/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s-ES" b="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1ª GUERRA MUNDIAL</a:t>
          </a:r>
        </a:p>
      </dgm:t>
    </dgm:pt>
    <dgm:pt modelId="{196EE5F3-54C3-2544-B5A3-B25FCF5E6EDB}" type="parTrans" cxnId="{7CAFCB9E-1CE5-3848-AEDE-4218B3D76D45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BAA4230-0C12-E844-9BE5-BF4DF6C86B44}" type="sibTrans" cxnId="{7CAFCB9E-1CE5-3848-AEDE-4218B3D76D45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58C0F5D5-79B5-8246-97DA-24EEDE581F02}">
      <dgm:prSet phldrT="[Texto]"/>
      <dgm:spPr>
        <a:solidFill>
          <a:schemeClr val="accent1">
            <a:lumMod val="60000"/>
            <a:lumOff val="40000"/>
          </a:schemeClr>
        </a:solidFill>
      </dgm:spPr>
      <dgm:t>
        <a:bodyPr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r>
            <a:rPr lang="es-ES" b="1" cap="none" spc="150" dirty="0"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Imperialismo y Colonialismo</a:t>
          </a:r>
        </a:p>
      </dgm:t>
    </dgm:pt>
    <dgm:pt modelId="{49A40F95-65A6-564C-AC21-87AB3E93F806}" type="parTrans" cxnId="{CF98D760-9AA6-6345-B2F3-19C2AE394B4C}">
      <dgm:prSet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7BFF8C3-3882-D44F-9D94-626D46166977}" type="sibTrans" cxnId="{CF98D760-9AA6-6345-B2F3-19C2AE394B4C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315007C-DEC0-694B-B206-C8C615AD9A24}">
      <dgm:prSet phldrT="[Texto]"/>
      <dgm:spPr/>
      <dgm:t>
        <a:bodyPr/>
        <a:lstStyle/>
        <a:p>
          <a:r>
            <a:rPr lang="es-ES" b="1" cap="none" spc="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Paz Armada </a:t>
          </a:r>
        </a:p>
      </dgm:t>
    </dgm:pt>
    <dgm:pt modelId="{D596ADA5-14A9-9049-87C8-9BF304FCDEF7}" type="parTrans" cxnId="{C36C9894-8E70-D14D-80A4-FDB51908FAED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E700FE63-84D3-8049-AC6D-AB4A92952E6D}" type="sibTrans" cxnId="{C36C9894-8E70-D14D-80A4-FDB51908FAED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CAB32C38-4959-864E-9EF7-B3CF12813F5E}">
      <dgm:prSet phldrT="[Texto]"/>
      <dgm:spPr/>
      <dgm:t>
        <a:bodyPr/>
        <a:lstStyle/>
        <a:p>
          <a:r>
            <a:rPr lang="es-ES" b="1" cap="none" spc="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Formación de Alianzas</a:t>
          </a:r>
        </a:p>
      </dgm:t>
    </dgm:pt>
    <dgm:pt modelId="{F1A653A5-4F11-D64B-96E8-39F00EC8CB41}" type="parTrans" cxnId="{40CE5384-36E4-8544-BF91-93E5F3CFEE25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133CC813-1919-8940-B89C-1618AA66D1E0}" type="sibTrans" cxnId="{40CE5384-36E4-8544-BF91-93E5F3CFEE25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F75D8325-00C2-F341-8A51-FB09F194E254}">
      <dgm:prSet/>
      <dgm:spPr/>
      <dgm:t>
        <a:bodyPr/>
        <a:lstStyle/>
        <a:p>
          <a:r>
            <a:rPr lang="es-ES" b="1" cap="none" spc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Atentado de Sarajevo</a:t>
          </a:r>
        </a:p>
      </dgm:t>
    </dgm:pt>
    <dgm:pt modelId="{5E3FB9B5-F983-AE48-A198-EA99FB27E0F5}" type="parTrans" cxnId="{5132EEC7-47E1-0A4A-A639-06284D140E2E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91ED767A-2A5D-5446-8C5B-2B07D32C3F76}" type="sibTrans" cxnId="{5132EEC7-47E1-0A4A-A639-06284D140E2E}">
      <dgm:prSet/>
      <dgm:spPr/>
      <dgm:t>
        <a:bodyPr/>
        <a:lstStyle/>
        <a:p>
          <a:endParaRPr lang="es-ES" b="1" cap="all" spc="0">
            <a:effectLst>
              <a:reflection blurRad="12700" stA="28000" endPos="45000" dist="1000" dir="5400000" sy="-100000" algn="bl" rotWithShape="0"/>
            </a:effectLst>
          </a:endParaRPr>
        </a:p>
      </dgm:t>
    </dgm:pt>
    <dgm:pt modelId="{6D1550F3-FF7E-6345-B3D0-5E3B63AEEFF6}" type="pres">
      <dgm:prSet presAssocID="{C4636C84-32D1-E54C-985D-2BE4C3CD434F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40F3FC29-C7F1-8848-B61B-2E85060FDBA5}" type="pres">
      <dgm:prSet presAssocID="{06AC671C-0767-5242-A600-73B51128BF8E}" presName="centerShape" presStyleLbl="node0" presStyleIdx="0" presStyleCnt="1"/>
      <dgm:spPr/>
    </dgm:pt>
    <dgm:pt modelId="{3F06774C-4503-DA49-9DC3-63F9B95CF07E}" type="pres">
      <dgm:prSet presAssocID="{49A40F95-65A6-564C-AC21-87AB3E93F806}" presName="parTrans" presStyleLbl="bgSibTrans2D1" presStyleIdx="0" presStyleCnt="4"/>
      <dgm:spPr/>
    </dgm:pt>
    <dgm:pt modelId="{0B2B347B-54EC-C740-8831-5C5442395CB5}" type="pres">
      <dgm:prSet presAssocID="{58C0F5D5-79B5-8246-97DA-24EEDE581F02}" presName="node" presStyleLbl="node1" presStyleIdx="0" presStyleCnt="4">
        <dgm:presLayoutVars>
          <dgm:bulletEnabled val="1"/>
        </dgm:presLayoutVars>
      </dgm:prSet>
      <dgm:spPr/>
    </dgm:pt>
    <dgm:pt modelId="{C9C02093-6921-0540-B200-A22BA9639FFC}" type="pres">
      <dgm:prSet presAssocID="{D596ADA5-14A9-9049-87C8-9BF304FCDEF7}" presName="parTrans" presStyleLbl="bgSibTrans2D1" presStyleIdx="1" presStyleCnt="4"/>
      <dgm:spPr/>
    </dgm:pt>
    <dgm:pt modelId="{BC4A562D-B01A-0449-AAF0-2E63C15BA79E}" type="pres">
      <dgm:prSet presAssocID="{1315007C-DEC0-694B-B206-C8C615AD9A24}" presName="node" presStyleLbl="node1" presStyleIdx="1" presStyleCnt="4">
        <dgm:presLayoutVars>
          <dgm:bulletEnabled val="1"/>
        </dgm:presLayoutVars>
      </dgm:prSet>
      <dgm:spPr/>
    </dgm:pt>
    <dgm:pt modelId="{9F5664A4-CA1E-5447-BCFB-A8E3B207509F}" type="pres">
      <dgm:prSet presAssocID="{F1A653A5-4F11-D64B-96E8-39F00EC8CB41}" presName="parTrans" presStyleLbl="bgSibTrans2D1" presStyleIdx="2" presStyleCnt="4"/>
      <dgm:spPr/>
    </dgm:pt>
    <dgm:pt modelId="{8BA8825F-CBEB-A64C-BB8D-8838759AA510}" type="pres">
      <dgm:prSet presAssocID="{CAB32C38-4959-864E-9EF7-B3CF12813F5E}" presName="node" presStyleLbl="node1" presStyleIdx="2" presStyleCnt="4">
        <dgm:presLayoutVars>
          <dgm:bulletEnabled val="1"/>
        </dgm:presLayoutVars>
      </dgm:prSet>
      <dgm:spPr/>
    </dgm:pt>
    <dgm:pt modelId="{A81B40F5-A6CB-2349-9028-67B73A38125A}" type="pres">
      <dgm:prSet presAssocID="{5E3FB9B5-F983-AE48-A198-EA99FB27E0F5}" presName="parTrans" presStyleLbl="bgSibTrans2D1" presStyleIdx="3" presStyleCnt="4"/>
      <dgm:spPr/>
    </dgm:pt>
    <dgm:pt modelId="{8DE95425-962E-C44A-B2AF-4B4D80392EFE}" type="pres">
      <dgm:prSet presAssocID="{F75D8325-00C2-F341-8A51-FB09F194E254}" presName="node" presStyleLbl="node1" presStyleIdx="3" presStyleCnt="4">
        <dgm:presLayoutVars>
          <dgm:bulletEnabled val="1"/>
        </dgm:presLayoutVars>
      </dgm:prSet>
      <dgm:spPr/>
    </dgm:pt>
  </dgm:ptLst>
  <dgm:cxnLst>
    <dgm:cxn modelId="{6A3E350B-642B-E341-9987-C182A1AC2A55}" type="presOf" srcId="{C4636C84-32D1-E54C-985D-2BE4C3CD434F}" destId="{6D1550F3-FF7E-6345-B3D0-5E3B63AEEFF6}" srcOrd="0" destOrd="0" presId="urn:microsoft.com/office/officeart/2005/8/layout/radial4"/>
    <dgm:cxn modelId="{7D70D13F-8FE8-884D-9071-2516BB52163C}" type="presOf" srcId="{58C0F5D5-79B5-8246-97DA-24EEDE581F02}" destId="{0B2B347B-54EC-C740-8831-5C5442395CB5}" srcOrd="0" destOrd="0" presId="urn:microsoft.com/office/officeart/2005/8/layout/radial4"/>
    <dgm:cxn modelId="{24F64E48-91A5-AA4F-B68A-7C53BF04486C}" type="presOf" srcId="{F75D8325-00C2-F341-8A51-FB09F194E254}" destId="{8DE95425-962E-C44A-B2AF-4B4D80392EFE}" srcOrd="0" destOrd="0" presId="urn:microsoft.com/office/officeart/2005/8/layout/radial4"/>
    <dgm:cxn modelId="{BA19254B-8F0F-614B-837C-F3FEA2C1270F}" type="presOf" srcId="{5E3FB9B5-F983-AE48-A198-EA99FB27E0F5}" destId="{A81B40F5-A6CB-2349-9028-67B73A38125A}" srcOrd="0" destOrd="0" presId="urn:microsoft.com/office/officeart/2005/8/layout/radial4"/>
    <dgm:cxn modelId="{CF98D760-9AA6-6345-B2F3-19C2AE394B4C}" srcId="{06AC671C-0767-5242-A600-73B51128BF8E}" destId="{58C0F5D5-79B5-8246-97DA-24EEDE581F02}" srcOrd="0" destOrd="0" parTransId="{49A40F95-65A6-564C-AC21-87AB3E93F806}" sibTransId="{E7BFF8C3-3882-D44F-9D94-626D46166977}"/>
    <dgm:cxn modelId="{B9FF6667-91EC-1D4D-B5B5-E15B7E8CAAF7}" type="presOf" srcId="{D596ADA5-14A9-9049-87C8-9BF304FCDEF7}" destId="{C9C02093-6921-0540-B200-A22BA9639FFC}" srcOrd="0" destOrd="0" presId="urn:microsoft.com/office/officeart/2005/8/layout/radial4"/>
    <dgm:cxn modelId="{40CE5384-36E4-8544-BF91-93E5F3CFEE25}" srcId="{06AC671C-0767-5242-A600-73B51128BF8E}" destId="{CAB32C38-4959-864E-9EF7-B3CF12813F5E}" srcOrd="2" destOrd="0" parTransId="{F1A653A5-4F11-D64B-96E8-39F00EC8CB41}" sibTransId="{133CC813-1919-8940-B89C-1618AA66D1E0}"/>
    <dgm:cxn modelId="{283AE38B-8599-7247-9C7D-6A592E3A0555}" type="presOf" srcId="{F1A653A5-4F11-D64B-96E8-39F00EC8CB41}" destId="{9F5664A4-CA1E-5447-BCFB-A8E3B207509F}" srcOrd="0" destOrd="0" presId="urn:microsoft.com/office/officeart/2005/8/layout/radial4"/>
    <dgm:cxn modelId="{C36C9894-8E70-D14D-80A4-FDB51908FAED}" srcId="{06AC671C-0767-5242-A600-73B51128BF8E}" destId="{1315007C-DEC0-694B-B206-C8C615AD9A24}" srcOrd="1" destOrd="0" parTransId="{D596ADA5-14A9-9049-87C8-9BF304FCDEF7}" sibTransId="{E700FE63-84D3-8049-AC6D-AB4A92952E6D}"/>
    <dgm:cxn modelId="{91CE1497-B981-914F-9ED2-C7C62758A4C0}" type="presOf" srcId="{49A40F95-65A6-564C-AC21-87AB3E93F806}" destId="{3F06774C-4503-DA49-9DC3-63F9B95CF07E}" srcOrd="0" destOrd="0" presId="urn:microsoft.com/office/officeart/2005/8/layout/radial4"/>
    <dgm:cxn modelId="{7CAFCB9E-1CE5-3848-AEDE-4218B3D76D45}" srcId="{C4636C84-32D1-E54C-985D-2BE4C3CD434F}" destId="{06AC671C-0767-5242-A600-73B51128BF8E}" srcOrd="0" destOrd="0" parTransId="{196EE5F3-54C3-2544-B5A3-B25FCF5E6EDB}" sibTransId="{5BAA4230-0C12-E844-9BE5-BF4DF6C86B44}"/>
    <dgm:cxn modelId="{2B62FAB1-CDC3-B947-BE4F-34DD096ED556}" type="presOf" srcId="{CAB32C38-4959-864E-9EF7-B3CF12813F5E}" destId="{8BA8825F-CBEB-A64C-BB8D-8838759AA510}" srcOrd="0" destOrd="0" presId="urn:microsoft.com/office/officeart/2005/8/layout/radial4"/>
    <dgm:cxn modelId="{5132EEC7-47E1-0A4A-A639-06284D140E2E}" srcId="{06AC671C-0767-5242-A600-73B51128BF8E}" destId="{F75D8325-00C2-F341-8A51-FB09F194E254}" srcOrd="3" destOrd="0" parTransId="{5E3FB9B5-F983-AE48-A198-EA99FB27E0F5}" sibTransId="{91ED767A-2A5D-5446-8C5B-2B07D32C3F76}"/>
    <dgm:cxn modelId="{9D77A5ED-572D-0444-B784-08BB684BBB4B}" type="presOf" srcId="{06AC671C-0767-5242-A600-73B51128BF8E}" destId="{40F3FC29-C7F1-8848-B61B-2E85060FDBA5}" srcOrd="0" destOrd="0" presId="urn:microsoft.com/office/officeart/2005/8/layout/radial4"/>
    <dgm:cxn modelId="{393ABCFC-9F92-3344-81B7-E03878544C8E}" type="presOf" srcId="{1315007C-DEC0-694B-B206-C8C615AD9A24}" destId="{BC4A562D-B01A-0449-AAF0-2E63C15BA79E}" srcOrd="0" destOrd="0" presId="urn:microsoft.com/office/officeart/2005/8/layout/radial4"/>
    <dgm:cxn modelId="{A870A15D-4D71-7846-9BFF-4AC3CC1BEB91}" type="presParOf" srcId="{6D1550F3-FF7E-6345-B3D0-5E3B63AEEFF6}" destId="{40F3FC29-C7F1-8848-B61B-2E85060FDBA5}" srcOrd="0" destOrd="0" presId="urn:microsoft.com/office/officeart/2005/8/layout/radial4"/>
    <dgm:cxn modelId="{DD3F2BBF-9D05-A64A-92AE-7E7083172E94}" type="presParOf" srcId="{6D1550F3-FF7E-6345-B3D0-5E3B63AEEFF6}" destId="{3F06774C-4503-DA49-9DC3-63F9B95CF07E}" srcOrd="1" destOrd="0" presId="urn:microsoft.com/office/officeart/2005/8/layout/radial4"/>
    <dgm:cxn modelId="{8A3F4296-D7B0-6F45-8B29-C13BC15B3586}" type="presParOf" srcId="{6D1550F3-FF7E-6345-B3D0-5E3B63AEEFF6}" destId="{0B2B347B-54EC-C740-8831-5C5442395CB5}" srcOrd="2" destOrd="0" presId="urn:microsoft.com/office/officeart/2005/8/layout/radial4"/>
    <dgm:cxn modelId="{7DCD7F9E-6A34-BE42-B9CD-2FE4D446A388}" type="presParOf" srcId="{6D1550F3-FF7E-6345-B3D0-5E3B63AEEFF6}" destId="{C9C02093-6921-0540-B200-A22BA9639FFC}" srcOrd="3" destOrd="0" presId="urn:microsoft.com/office/officeart/2005/8/layout/radial4"/>
    <dgm:cxn modelId="{742DFC9D-2662-3049-A3F6-E6032F906508}" type="presParOf" srcId="{6D1550F3-FF7E-6345-B3D0-5E3B63AEEFF6}" destId="{BC4A562D-B01A-0449-AAF0-2E63C15BA79E}" srcOrd="4" destOrd="0" presId="urn:microsoft.com/office/officeart/2005/8/layout/radial4"/>
    <dgm:cxn modelId="{79707199-DB6F-7F40-B13B-2A77C2F4078A}" type="presParOf" srcId="{6D1550F3-FF7E-6345-B3D0-5E3B63AEEFF6}" destId="{9F5664A4-CA1E-5447-BCFB-A8E3B207509F}" srcOrd="5" destOrd="0" presId="urn:microsoft.com/office/officeart/2005/8/layout/radial4"/>
    <dgm:cxn modelId="{03327476-0B81-284A-9869-42C8E537D322}" type="presParOf" srcId="{6D1550F3-FF7E-6345-B3D0-5E3B63AEEFF6}" destId="{8BA8825F-CBEB-A64C-BB8D-8838759AA510}" srcOrd="6" destOrd="0" presId="urn:microsoft.com/office/officeart/2005/8/layout/radial4"/>
    <dgm:cxn modelId="{F11E5F5A-C470-4540-8517-9541FBE6401E}" type="presParOf" srcId="{6D1550F3-FF7E-6345-B3D0-5E3B63AEEFF6}" destId="{A81B40F5-A6CB-2349-9028-67B73A38125A}" srcOrd="7" destOrd="0" presId="urn:microsoft.com/office/officeart/2005/8/layout/radial4"/>
    <dgm:cxn modelId="{324871D5-A156-CB40-B7E2-81C740907E54}" type="presParOf" srcId="{6D1550F3-FF7E-6345-B3D0-5E3B63AEEFF6}" destId="{8DE95425-962E-C44A-B2AF-4B4D80392EFE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F3FC29-C7F1-8848-B61B-2E85060FDBA5}">
      <dsp:nvSpPr>
        <dsp:cNvPr id="0" name=""/>
        <dsp:cNvSpPr/>
      </dsp:nvSpPr>
      <dsp:spPr>
        <a:xfrm>
          <a:off x="2651245" y="2599924"/>
          <a:ext cx="1961194" cy="1961194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600" b="0" kern="1200" cap="none" spc="0" dirty="0"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rPr>
            <a:t>1ª GUERRA MUNDIAL</a:t>
          </a:r>
        </a:p>
      </dsp:txBody>
      <dsp:txXfrm>
        <a:off x="2938455" y="2887134"/>
        <a:ext cx="1386774" cy="1386774"/>
      </dsp:txXfrm>
    </dsp:sp>
    <dsp:sp modelId="{3F06774C-4503-DA49-9DC3-63F9B95CF07E}">
      <dsp:nvSpPr>
        <dsp:cNvPr id="0" name=""/>
        <dsp:cNvSpPr/>
      </dsp:nvSpPr>
      <dsp:spPr>
        <a:xfrm rot="11700000">
          <a:off x="903587" y="2799639"/>
          <a:ext cx="1713917" cy="558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B2B347B-54EC-C740-8831-5C5442395CB5}">
      <dsp:nvSpPr>
        <dsp:cNvPr id="0" name=""/>
        <dsp:cNvSpPr/>
      </dsp:nvSpPr>
      <dsp:spPr>
        <a:xfrm>
          <a:off x="1220" y="2112058"/>
          <a:ext cx="1863135" cy="1490508"/>
        </a:xfrm>
        <a:prstGeom prst="roundRect">
          <a:avLst>
            <a:gd name="adj" fmla="val 10000"/>
          </a:avLst>
        </a:prstGeom>
        <a:solidFill>
          <a:schemeClr val="accent1">
            <a:lumMod val="60000"/>
            <a:lumOff val="4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  <a:scene3d>
            <a:camera prst="orthographicFront"/>
            <a:lightRig rig="soft" dir="t">
              <a:rot lat="0" lon="0" rev="10800000"/>
            </a:lightRig>
          </a:scene3d>
          <a:sp3d>
            <a:bevelT w="27940" h="12700"/>
            <a:contourClr>
              <a:srgbClr val="DDDDDD"/>
            </a:contourClr>
          </a:sp3d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cap="none" spc="150" dirty="0">
              <a:solidFill>
                <a:schemeClr val="accent5">
                  <a:lumMod val="50000"/>
                </a:scheme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rPr>
            <a:t>Imperialismo y Colonialismo</a:t>
          </a:r>
        </a:p>
      </dsp:txBody>
      <dsp:txXfrm>
        <a:off x="44875" y="2155713"/>
        <a:ext cx="1775825" cy="1403198"/>
      </dsp:txXfrm>
    </dsp:sp>
    <dsp:sp modelId="{C9C02093-6921-0540-B200-A22BA9639FFC}">
      <dsp:nvSpPr>
        <dsp:cNvPr id="0" name=""/>
        <dsp:cNvSpPr/>
      </dsp:nvSpPr>
      <dsp:spPr>
        <a:xfrm rot="14700000">
          <a:off x="1956141" y="1545254"/>
          <a:ext cx="1713917" cy="558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C4A562D-B01A-0449-AAF0-2E63C15BA79E}">
      <dsp:nvSpPr>
        <dsp:cNvPr id="0" name=""/>
        <dsp:cNvSpPr/>
      </dsp:nvSpPr>
      <dsp:spPr>
        <a:xfrm>
          <a:off x="1519366" y="302802"/>
          <a:ext cx="1863135" cy="1490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cap="none" spc="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Paz Armada </a:t>
          </a:r>
        </a:p>
      </dsp:txBody>
      <dsp:txXfrm>
        <a:off x="1563021" y="346457"/>
        <a:ext cx="1775825" cy="1403198"/>
      </dsp:txXfrm>
    </dsp:sp>
    <dsp:sp modelId="{9F5664A4-CA1E-5447-BCFB-A8E3B207509F}">
      <dsp:nvSpPr>
        <dsp:cNvPr id="0" name=""/>
        <dsp:cNvSpPr/>
      </dsp:nvSpPr>
      <dsp:spPr>
        <a:xfrm rot="17700000">
          <a:off x="3593625" y="1545254"/>
          <a:ext cx="1713917" cy="558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BA8825F-CBEB-A64C-BB8D-8838759AA510}">
      <dsp:nvSpPr>
        <dsp:cNvPr id="0" name=""/>
        <dsp:cNvSpPr/>
      </dsp:nvSpPr>
      <dsp:spPr>
        <a:xfrm>
          <a:off x="3881183" y="302802"/>
          <a:ext cx="1863135" cy="1490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cap="none" spc="0" dirty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Formación de Alianzas</a:t>
          </a:r>
        </a:p>
      </dsp:txBody>
      <dsp:txXfrm>
        <a:off x="3924838" y="346457"/>
        <a:ext cx="1775825" cy="1403198"/>
      </dsp:txXfrm>
    </dsp:sp>
    <dsp:sp modelId="{A81B40F5-A6CB-2349-9028-67B73A38125A}">
      <dsp:nvSpPr>
        <dsp:cNvPr id="0" name=""/>
        <dsp:cNvSpPr/>
      </dsp:nvSpPr>
      <dsp:spPr>
        <a:xfrm rot="20700000">
          <a:off x="4646179" y="2799639"/>
          <a:ext cx="1713917" cy="558940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8DE95425-962E-C44A-B2AF-4B4D80392EFE}">
      <dsp:nvSpPr>
        <dsp:cNvPr id="0" name=""/>
        <dsp:cNvSpPr/>
      </dsp:nvSpPr>
      <dsp:spPr>
        <a:xfrm>
          <a:off x="5399329" y="2112058"/>
          <a:ext cx="1863135" cy="1490508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40005" tIns="40005" rIns="40005" bIns="40005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100" b="1" kern="1200" cap="none" spc="0"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rPr>
            <a:t>Atentado de Sarajevo</a:t>
          </a:r>
        </a:p>
      </dsp:txBody>
      <dsp:txXfrm>
        <a:off x="5442984" y="2155713"/>
        <a:ext cx="1775825" cy="14031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7D629-E340-F54E-B505-17AE63AB4B3A}" type="datetimeFigureOut">
              <a:rPr lang="es-CL" smtClean="0"/>
              <a:t>01-04-20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2A7A9A-EB81-DA4A-9B0A-E12928E8787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26350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6">
            <a:extLst>
              <a:ext uri="{FF2B5EF4-FFF2-40B4-BE49-F238E27FC236}">
                <a16:creationId xmlns:a16="http://schemas.microsoft.com/office/drawing/2014/main" id="{BC22B454-26BF-7E43-BC4E-68F97D3FBE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0"/>
            <a:ext cx="121856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D76DCC37-86A9-2447-AAC5-D1FDF453E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1500B2-FCDC-2149-B655-89570DEB45D0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ED3390D3-31E1-8B41-852A-55D70AAEA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DECAC42-D354-0849-81B2-7968187DD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09DE01-0D7C-F746-8C21-7636FF57D9C6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753843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7DCD6B4-A655-CC47-84A9-8D5268F0F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10ADE-4B3B-9341-9206-91F53FF4DDE9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BE7509F-4C00-9A4E-AFA9-018F228B9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AABB6AC-BD33-B04C-9B68-41693C8858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BDA51-12DD-624C-8BDC-CA94BC87710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809992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97DE28-FFED-F04F-8DBB-5EA8CF358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900C7-7524-3240-872F-D086B6AC09ED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8537C2C-8327-5740-A750-36215FD45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E4BE61-3668-E54D-A9DB-4EF92F383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BAF12F-4A45-E840-AF6C-1342F6EAFCEB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928605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D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188107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>
            <a:extLst>
              <a:ext uri="{FF2B5EF4-FFF2-40B4-BE49-F238E27FC236}">
                <a16:creationId xmlns:a16="http://schemas.microsoft.com/office/drawing/2014/main" id="{D077D7C2-BDD5-FD46-AA43-581DAEF15D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" y="4797425"/>
            <a:ext cx="12188825" cy="206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9B5A96B5-44D1-A04A-AF26-D8667BD84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AD6FC6-2261-6A48-A8AE-26F3943BC545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86D082AE-76DF-B04B-8249-0D001294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5D83B84D-609A-6F49-9177-18DDA16D3B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7BE19D-4D54-264D-B2A5-97CCEF6E8935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957742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BFA4A6B-31FE-C44E-8007-3D76527AFF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022836-9F9D-7B46-884B-3DCCCE830C47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349278-CB28-8C4B-8F3F-4F77D723B5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03C23E-563E-4F43-8573-2CFFC5168A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3088A-763B-1C4A-8FC5-83C8D397437E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2962057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514D2357-80EC-9B47-9765-2B929E09F0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82C94-FC49-DB4C-9371-108BF0AEDE3D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688423E8-7F86-7E4A-A1A7-DD1FD55BFB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F9330A50-6B03-E24A-9D5D-5E9C123F3B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5306F-E93B-8449-9CF5-639486CC2DE1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787207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3">
            <a:extLst>
              <a:ext uri="{FF2B5EF4-FFF2-40B4-BE49-F238E27FC236}">
                <a16:creationId xmlns:a16="http://schemas.microsoft.com/office/drawing/2014/main" id="{BE32E754-13B9-9C4C-9285-4C0C831F6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28CAC-37D0-DA4E-8479-759B449EFF15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8" name="Marcador de pie de página 4">
            <a:extLst>
              <a:ext uri="{FF2B5EF4-FFF2-40B4-BE49-F238E27FC236}">
                <a16:creationId xmlns:a16="http://schemas.microsoft.com/office/drawing/2014/main" id="{A0CC9559-C7FB-BE42-9015-B46BA5630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9" name="Marcador de número de diapositiva 5">
            <a:extLst>
              <a:ext uri="{FF2B5EF4-FFF2-40B4-BE49-F238E27FC236}">
                <a16:creationId xmlns:a16="http://schemas.microsoft.com/office/drawing/2014/main" id="{41DFC46B-C0ED-6946-AE8C-E6BAC18B60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B399C-3F1D-2349-AD53-F942D95B93B7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467097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3">
            <a:extLst>
              <a:ext uri="{FF2B5EF4-FFF2-40B4-BE49-F238E27FC236}">
                <a16:creationId xmlns:a16="http://schemas.microsoft.com/office/drawing/2014/main" id="{73F99076-1928-7F41-8F27-2A564171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74CEB2-E42C-4240-9D79-01B3664EE47D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4" name="Marcador de pie de página 4">
            <a:extLst>
              <a:ext uri="{FF2B5EF4-FFF2-40B4-BE49-F238E27FC236}">
                <a16:creationId xmlns:a16="http://schemas.microsoft.com/office/drawing/2014/main" id="{5EBED89B-D238-DF4B-B63E-C8B6E89B9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5" name="Marcador de número de diapositiva 5">
            <a:extLst>
              <a:ext uri="{FF2B5EF4-FFF2-40B4-BE49-F238E27FC236}">
                <a16:creationId xmlns:a16="http://schemas.microsoft.com/office/drawing/2014/main" id="{A8923660-F92C-C749-86C3-8DB592C74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802138-3C1A-014A-9181-93C8EFD779E8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374290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3">
            <a:extLst>
              <a:ext uri="{FF2B5EF4-FFF2-40B4-BE49-F238E27FC236}">
                <a16:creationId xmlns:a16="http://schemas.microsoft.com/office/drawing/2014/main" id="{33A53E34-D8E8-4E44-9244-2626A849E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655689-B563-874C-B45B-C64CA0A4ABCD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3" name="Marcador de pie de página 4">
            <a:extLst>
              <a:ext uri="{FF2B5EF4-FFF2-40B4-BE49-F238E27FC236}">
                <a16:creationId xmlns:a16="http://schemas.microsoft.com/office/drawing/2014/main" id="{422AF43C-D29A-4544-B8E3-04FB5ED58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4" name="Marcador de número de diapositiva 5">
            <a:extLst>
              <a:ext uri="{FF2B5EF4-FFF2-40B4-BE49-F238E27FC236}">
                <a16:creationId xmlns:a16="http://schemas.microsoft.com/office/drawing/2014/main" id="{0A2DA996-E107-7540-8710-25263A122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0C6E7-9C5B-7049-B4B4-8A5CED8C248D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652641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8A1E4D84-8A70-2D4C-9F14-67A15A70E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D04530-C40E-9343-9197-5CAEB67DFD36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438469CD-42B2-BD4A-81CE-BB1C44961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D811160A-4504-A647-9EDA-501B84FA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61CB5-F53B-BA44-949E-FBDA9C64E409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9824075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3">
            <a:extLst>
              <a:ext uri="{FF2B5EF4-FFF2-40B4-BE49-F238E27FC236}">
                <a16:creationId xmlns:a16="http://schemas.microsoft.com/office/drawing/2014/main" id="{04EBAAD7-CD43-CC44-A00E-7A6BF4923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B73FF8-8C57-254F-9808-BC0CEFA713D1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6" name="Marcador de pie de página 4">
            <a:extLst>
              <a:ext uri="{FF2B5EF4-FFF2-40B4-BE49-F238E27FC236}">
                <a16:creationId xmlns:a16="http://schemas.microsoft.com/office/drawing/2014/main" id="{7DDBCAAD-3F37-7B4C-8A9F-DE1908257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7" name="Marcador de número de diapositiva 5">
            <a:extLst>
              <a:ext uri="{FF2B5EF4-FFF2-40B4-BE49-F238E27FC236}">
                <a16:creationId xmlns:a16="http://schemas.microsoft.com/office/drawing/2014/main" id="{ADAC324D-66AE-9D4C-839A-0534F8844F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4A4C5D-42F4-3F44-BEFB-1E255AA5EBA3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  <p:extLst>
      <p:ext uri="{BB962C8B-B14F-4D97-AF65-F5344CB8AC3E}">
        <p14:creationId xmlns:p14="http://schemas.microsoft.com/office/powerpoint/2010/main" val="11542762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Marcador de título 1">
            <a:extLst>
              <a:ext uri="{FF2B5EF4-FFF2-40B4-BE49-F238E27FC236}">
                <a16:creationId xmlns:a16="http://schemas.microsoft.com/office/drawing/2014/main" id="{948D9AF3-A7DC-E047-911C-419DE342D9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el estilo de título del patrón</a:t>
            </a:r>
            <a:endParaRPr lang="es-CL" altLang="es-CL"/>
          </a:p>
        </p:txBody>
      </p:sp>
      <p:sp>
        <p:nvSpPr>
          <p:cNvPr id="1027" name="Marcador de texto 2">
            <a:extLst>
              <a:ext uri="{FF2B5EF4-FFF2-40B4-BE49-F238E27FC236}">
                <a16:creationId xmlns:a16="http://schemas.microsoft.com/office/drawing/2014/main" id="{55BA49A8-86DD-D448-90D0-393A8D901B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L"/>
              <a:t>Haga clic para modificar los estilos de texto del patrón</a:t>
            </a:r>
          </a:p>
          <a:p>
            <a:pPr lvl="1"/>
            <a:r>
              <a:rPr lang="es-ES" altLang="es-CL"/>
              <a:t>Segundo nivel</a:t>
            </a:r>
          </a:p>
          <a:p>
            <a:pPr lvl="2"/>
            <a:r>
              <a:rPr lang="es-ES" altLang="es-CL"/>
              <a:t>Tercer nivel</a:t>
            </a:r>
          </a:p>
          <a:p>
            <a:pPr lvl="3"/>
            <a:r>
              <a:rPr lang="es-ES" altLang="es-CL"/>
              <a:t>Cuarto nivel</a:t>
            </a:r>
          </a:p>
          <a:p>
            <a:pPr lvl="4"/>
            <a:r>
              <a:rPr lang="es-ES" altLang="es-CL"/>
              <a:t>Quinto nivel</a:t>
            </a:r>
            <a:endParaRPr lang="es-CL" alt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7E28D-ECB6-D74F-AAAF-6BB8A695AE4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3188F77-32EC-1949-902D-2DB4AEF14570}" type="datetimeFigureOut">
              <a:rPr lang="es-CL"/>
              <a:pPr>
                <a:defRPr/>
              </a:pPr>
              <a:t>01-04-20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AA9955-4B72-9C45-911A-69A3762672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DD036E-0DA9-0246-88D8-9A5201B8F4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47A4E1C-20D9-624F-A122-7EFE7A14E8FF}" type="slidenum">
              <a:rPr lang="es-CL" altLang="es-CL"/>
              <a:pPr>
                <a:defRPr/>
              </a:pPr>
              <a:t>‹Nº›</a:t>
            </a:fld>
            <a:endParaRPr lang="es-CL" altLang="es-C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  <p:sldLayoutId id="2147483763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mcontreras@cldv.c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>
            <a:extLst>
              <a:ext uri="{FF2B5EF4-FFF2-40B4-BE49-F238E27FC236}">
                <a16:creationId xmlns:a16="http://schemas.microsoft.com/office/drawing/2014/main" id="{F864350B-3A1D-B445-8856-5CD95ED724E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24154" y="3170388"/>
            <a:ext cx="5518489" cy="1084262"/>
          </a:xfrm>
        </p:spPr>
        <p:txBody>
          <a:bodyPr anchor="b">
            <a:normAutofit fontScale="90000"/>
          </a:bodyPr>
          <a:lstStyle/>
          <a:p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r>
              <a:rPr lang="es-ES" altLang="es-CL" sz="2900" b="1" dirty="0" err="1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Cees</a:t>
            </a:r>
            <a:r>
              <a:rPr lang="es-ES" altLang="es-CL" sz="2900" b="1" dirty="0">
                <a:solidFill>
                  <a:schemeClr val="bg1">
                    <a:lumMod val="50000"/>
                    <a:lumOff val="50000"/>
                  </a:schemeClr>
                </a:solidFill>
                <a:ea typeface="ＭＳ Ｐゴシック" panose="020B0600070205080204" pitchFamily="34" charset="-128"/>
              </a:rPr>
              <a:t> Historia Nº1</a:t>
            </a: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br>
              <a:rPr lang="es-ES" altLang="es-CL" sz="2900" b="1" dirty="0">
                <a:ea typeface="ＭＳ Ｐゴシック" panose="020B0600070205080204" pitchFamily="34" charset="-128"/>
              </a:rPr>
            </a:br>
            <a:r>
              <a:rPr lang="es-ES" altLang="es-CL" sz="2900" b="1" dirty="0">
                <a:ea typeface="ＭＳ Ｐゴシック" panose="020B0600070205080204" pitchFamily="34" charset="-128"/>
              </a:rPr>
              <a:t>UNIDAD: EL SIGLO XX - 1ª GUERRA MUNDIAL </a:t>
            </a:r>
            <a:br>
              <a:rPr lang="es-ES" altLang="es-CL" sz="2900" b="1" dirty="0">
                <a:ea typeface="ＭＳ Ｐゴシック" panose="020B0600070205080204" pitchFamily="34" charset="-128"/>
              </a:rPr>
            </a:br>
            <a:r>
              <a:rPr lang="es-ES" altLang="es-CL" sz="2900" b="1" dirty="0">
                <a:ea typeface="ＭＳ Ｐゴシック" panose="020B0600070205080204" pitchFamily="34" charset="-128"/>
              </a:rPr>
              <a:t>1914 - 1919</a:t>
            </a:r>
            <a:endParaRPr lang="es-ES" altLang="es-CL" sz="2900" dirty="0">
              <a:ea typeface="ＭＳ Ｐゴシック" panose="020B0600070205080204" pitchFamily="34" charset="-128"/>
            </a:endParaRPr>
          </a:p>
        </p:txBody>
      </p:sp>
      <p:sp>
        <p:nvSpPr>
          <p:cNvPr id="13346" name="Freeform: Shape 7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11 Imagen" descr="primera-guerra-mundial.jpg">
            <a:extLst>
              <a:ext uri="{FF2B5EF4-FFF2-40B4-BE49-F238E27FC236}">
                <a16:creationId xmlns:a16="http://schemas.microsoft.com/office/drawing/2014/main" id="{FE5ABC4A-7293-8643-8862-7BEA010985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8022" r="29391" b="-1"/>
          <a:stretch/>
        </p:blipFill>
        <p:spPr>
          <a:xfrm>
            <a:off x="20" y="10"/>
            <a:ext cx="6024134" cy="6857990"/>
          </a:xfrm>
          <a:custGeom>
            <a:avLst/>
            <a:gdLst/>
            <a:ahLst/>
            <a:cxnLst/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7" name="Subtítulo 2">
            <a:extLst>
              <a:ext uri="{FF2B5EF4-FFF2-40B4-BE49-F238E27FC236}">
                <a16:creationId xmlns:a16="http://schemas.microsoft.com/office/drawing/2014/main" id="{DDFC236A-BD0F-2749-B874-BB791E3838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27513" y="6113453"/>
            <a:ext cx="5087937" cy="744537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rgbClr val="00009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s-CL" sz="2000" dirty="0"/>
              <a:t>Asignatura: CEES</a:t>
            </a:r>
          </a:p>
          <a:p>
            <a:pPr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s-CL" sz="2000" dirty="0"/>
              <a:t>Profesora: Marcela Contreras Molina. </a:t>
            </a:r>
          </a:p>
        </p:txBody>
      </p:sp>
      <p:sp>
        <p:nvSpPr>
          <p:cNvPr id="9" name="Subtítulo 2">
            <a:extLst>
              <a:ext uri="{FF2B5EF4-FFF2-40B4-BE49-F238E27FC236}">
                <a16:creationId xmlns:a16="http://schemas.microsoft.com/office/drawing/2014/main" id="{B5FE3072-2AC1-2E43-8161-16B35ECC0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11841" y="4979303"/>
            <a:ext cx="6024134" cy="95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s-CL" sz="2000" b="1" u="sng" dirty="0"/>
              <a:t>OBJETIVO DE APRENDIZAJE</a:t>
            </a:r>
          </a:p>
          <a:p>
            <a:pPr>
              <a:lnSpc>
                <a:spcPct val="6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s-ES" altLang="es-CL" sz="2000" b="1" dirty="0"/>
              <a:t>- </a:t>
            </a:r>
            <a:r>
              <a:rPr lang="es-ES" altLang="es-CL" sz="2000" dirty="0"/>
              <a:t>Analizar el impacto de la 1ª Guerra Mundial en el orden geopolítico mundial.</a:t>
            </a:r>
          </a:p>
        </p:txBody>
      </p:sp>
    </p:spTree>
    <p:extLst>
      <p:ext uri="{BB962C8B-B14F-4D97-AF65-F5344CB8AC3E}">
        <p14:creationId xmlns:p14="http://schemas.microsoft.com/office/powerpoint/2010/main" val="18234191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3F97F921-2E9C-4342-8E22-2C1EF60FFE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200" y="206375"/>
            <a:ext cx="11453813" cy="708025"/>
          </a:xfrm>
        </p:spPr>
        <p:txBody>
          <a:bodyPr/>
          <a:lstStyle/>
          <a:p>
            <a:pPr marL="0" indent="0"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es-ES_tradnl" altLang="es-CL" sz="2000" b="1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II. </a:t>
            </a:r>
            <a:r>
              <a:rPr lang="es-ES_tradnl" altLang="es-CL" sz="2000" b="1" u="sng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OBSERVAR Y ANALIZAR</a:t>
            </a:r>
            <a:r>
              <a:rPr lang="es-ES_tradnl" altLang="es-CL" sz="2000" b="1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: </a:t>
            </a:r>
            <a:r>
              <a:rPr lang="es-ES_tradnl" altLang="es-CL" sz="2000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Los procesos históricos  pueden estudiarse desde distintos enfoques y ámbitos: social, político – militar,  ideológico, espacial, cultural, económico, feminista, entre otros. Observa las siguientes caricaturas sobre el Imperialismo basadas en publicaciones de la época</a:t>
            </a:r>
            <a:r>
              <a:rPr lang="es-ES" altLang="es-CL" sz="2000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, examina su contexto y determina el mensaje que transmiten. Fundamenta tu respuesta.  </a:t>
            </a:r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2C528D3-3363-5A49-97EB-C23C245B11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5194" y="1508125"/>
            <a:ext cx="8128000" cy="5143500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066CB5C-F49F-F94C-9C9A-B65796F963B1}"/>
              </a:ext>
            </a:extLst>
          </p:cNvPr>
          <p:cNvSpPr txBox="1"/>
          <p:nvPr/>
        </p:nvSpPr>
        <p:spPr>
          <a:xfrm>
            <a:off x="7688687" y="3925986"/>
            <a:ext cx="405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mensaje que transmite la caricatura es …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2" name="CuadroTexto 31">
            <a:extLst>
              <a:ext uri="{FF2B5EF4-FFF2-40B4-BE49-F238E27FC236}">
                <a16:creationId xmlns:a16="http://schemas.microsoft.com/office/drawing/2014/main" id="{FBC2B773-A0F5-6441-AF6F-C08EC00B84AE}"/>
              </a:ext>
            </a:extLst>
          </p:cNvPr>
          <p:cNvSpPr txBox="1"/>
          <p:nvPr/>
        </p:nvSpPr>
        <p:spPr>
          <a:xfrm>
            <a:off x="7727518" y="4996764"/>
            <a:ext cx="408522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Fundamentación …                                            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6181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Rectangle 3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Freeform: Shape 4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Freeform: Shape 4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6" name="Isosceles Triangle 4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Isosceles Triangle 5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F0779918-2C31-694A-8705-1846FEB07E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3437" y="724412"/>
            <a:ext cx="8843781" cy="5620829"/>
          </a:xfrm>
          <a:prstGeom prst="rect">
            <a:avLst/>
          </a:prstGeom>
          <a:ln w="6350">
            <a:solidFill>
              <a:schemeClr val="accent1">
                <a:lumMod val="75000"/>
              </a:schemeClr>
            </a:solidFill>
          </a:ln>
        </p:spPr>
      </p:pic>
      <p:sp>
        <p:nvSpPr>
          <p:cNvPr id="38" name="CuadroTexto 37">
            <a:extLst>
              <a:ext uri="{FF2B5EF4-FFF2-40B4-BE49-F238E27FC236}">
                <a16:creationId xmlns:a16="http://schemas.microsoft.com/office/drawing/2014/main" id="{D3736A09-B0E3-0648-BDB0-BC773A84A23C}"/>
              </a:ext>
            </a:extLst>
          </p:cNvPr>
          <p:cNvSpPr txBox="1"/>
          <p:nvPr/>
        </p:nvSpPr>
        <p:spPr>
          <a:xfrm>
            <a:off x="1804782" y="2833270"/>
            <a:ext cx="405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mensaje que transmite la caricatura es …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id="{C361D0DC-A97D-2A42-8118-57D61773E216}"/>
              </a:ext>
            </a:extLst>
          </p:cNvPr>
          <p:cNvSpPr txBox="1"/>
          <p:nvPr/>
        </p:nvSpPr>
        <p:spPr>
          <a:xfrm>
            <a:off x="1790418" y="3999030"/>
            <a:ext cx="43055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Fundamentación …                                            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613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DCB5235-6ECE-484D-80F5-11B827A041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9899" y="406848"/>
            <a:ext cx="11292201" cy="5493155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17" name="CuadroTexto 16">
            <a:extLst>
              <a:ext uri="{FF2B5EF4-FFF2-40B4-BE49-F238E27FC236}">
                <a16:creationId xmlns:a16="http://schemas.microsoft.com/office/drawing/2014/main" id="{A88C862D-C8E2-384B-B25F-C6EBBDC79849}"/>
              </a:ext>
            </a:extLst>
          </p:cNvPr>
          <p:cNvSpPr txBox="1"/>
          <p:nvPr/>
        </p:nvSpPr>
        <p:spPr>
          <a:xfrm>
            <a:off x="1379513" y="4491495"/>
            <a:ext cx="4056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mensaje que transmite la caricatura es …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239ED37-A620-A84C-BD1A-29FB2C324652}"/>
              </a:ext>
            </a:extLst>
          </p:cNvPr>
          <p:cNvSpPr txBox="1"/>
          <p:nvPr/>
        </p:nvSpPr>
        <p:spPr>
          <a:xfrm>
            <a:off x="5885907" y="4515009"/>
            <a:ext cx="541918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Fundamentación …                                            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892411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Imagen que contiene interior, foto, tabla, mujer&#10;&#10;Descripción generada automáticamente">
            <a:extLst>
              <a:ext uri="{FF2B5EF4-FFF2-40B4-BE49-F238E27FC236}">
                <a16:creationId xmlns:a16="http://schemas.microsoft.com/office/drawing/2014/main" id="{75E22585-2158-9F47-B27B-FFCB5F0E23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213" y="1011342"/>
            <a:ext cx="11238963" cy="5191153"/>
          </a:xfrm>
          <a:prstGeom prst="rect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</p:pic>
      <p:sp>
        <p:nvSpPr>
          <p:cNvPr id="29" name="CuadroTexto 28">
            <a:extLst>
              <a:ext uri="{FF2B5EF4-FFF2-40B4-BE49-F238E27FC236}">
                <a16:creationId xmlns:a16="http://schemas.microsoft.com/office/drawing/2014/main" id="{090FE38C-A158-144F-A418-5CD9484519C1}"/>
              </a:ext>
            </a:extLst>
          </p:cNvPr>
          <p:cNvSpPr txBox="1"/>
          <p:nvPr/>
        </p:nvSpPr>
        <p:spPr>
          <a:xfrm>
            <a:off x="537663" y="3258808"/>
            <a:ext cx="46010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mensaje que transmite la caricatura es …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A722C466-BAC0-0841-8BF8-A5E12EFC658A}"/>
              </a:ext>
            </a:extLst>
          </p:cNvPr>
          <p:cNvSpPr txBox="1"/>
          <p:nvPr/>
        </p:nvSpPr>
        <p:spPr>
          <a:xfrm>
            <a:off x="537663" y="4452755"/>
            <a:ext cx="460100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b="1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Fundamentación …                                                               </a:t>
            </a: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  <a:p>
            <a:endParaRPr lang="es-CL" sz="1400" dirty="0">
              <a:solidFill>
                <a:schemeClr val="accent1">
                  <a:lumMod val="5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679787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B63113-58B5-E249-B32F-9022E9EC63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3990" y="175863"/>
            <a:ext cx="11376025" cy="843812"/>
          </a:xfrm>
        </p:spPr>
        <p:txBody>
          <a:bodyPr/>
          <a:lstStyle/>
          <a:p>
            <a:pPr marL="0" indent="0">
              <a:buNone/>
            </a:pPr>
            <a:r>
              <a:rPr lang="es-ES_tradnl" altLang="es-CL" sz="2000" b="1" u="sng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III. APLICAR</a:t>
            </a:r>
            <a:r>
              <a:rPr lang="es-ES_tradnl" altLang="es-CL" sz="2000" b="1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: </a:t>
            </a:r>
            <a:r>
              <a:rPr lang="es-ES_tradnl" altLang="es-CL" sz="2000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Observa detenidamente el mapamundi de la página siguiente sobre las posesiones coloniales a fines del siglo XIX. Luego, elabora un listado con las colonias de cada país europeo, completando el cuadro – resumen que se presenta a continuación.</a:t>
            </a:r>
            <a:endParaRPr lang="es-ES" altLang="es-CL" sz="2000" dirty="0">
              <a:solidFill>
                <a:srgbClr val="203864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A40519F-DBE0-B343-84AC-47826F81EB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561278"/>
              </p:ext>
            </p:extLst>
          </p:nvPr>
        </p:nvGraphicFramePr>
        <p:xfrm>
          <a:off x="253989" y="1124708"/>
          <a:ext cx="11800635" cy="5557429"/>
        </p:xfrm>
        <a:graphic>
          <a:graphicData uri="http://schemas.openxmlformats.org/drawingml/2006/table">
            <a:tbl>
              <a:tblPr firstRow="1" bandRow="1" bandCol="1">
                <a:tableStyleId>{22838BEF-8BB2-4498-84A7-C5851F593DF1}</a:tableStyleId>
              </a:tblPr>
              <a:tblGrid>
                <a:gridCol w="1180015">
                  <a:extLst>
                    <a:ext uri="{9D8B030D-6E8A-4147-A177-3AD203B41FA5}">
                      <a16:colId xmlns:a16="http://schemas.microsoft.com/office/drawing/2014/main" val="1038728234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279421462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1025756902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2754832820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255698620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660298945"/>
                    </a:ext>
                  </a:extLst>
                </a:gridCol>
                <a:gridCol w="1180500">
                  <a:extLst>
                    <a:ext uri="{9D8B030D-6E8A-4147-A177-3AD203B41FA5}">
                      <a16:colId xmlns:a16="http://schemas.microsoft.com/office/drawing/2014/main" val="2954323393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1910415430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1799533250"/>
                    </a:ext>
                  </a:extLst>
                </a:gridCol>
                <a:gridCol w="1180015">
                  <a:extLst>
                    <a:ext uri="{9D8B030D-6E8A-4147-A177-3AD203B41FA5}">
                      <a16:colId xmlns:a16="http://schemas.microsoft.com/office/drawing/2014/main" val="2953205167"/>
                    </a:ext>
                  </a:extLst>
                </a:gridCol>
              </a:tblGrid>
              <a:tr h="9387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Gran Bretaña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Francia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Portugal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Italia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Alemania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España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Holanda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7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Dinamarca</a:t>
                      </a: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 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Bélgica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altLang="es-CL" sz="1800" b="0" u="none" strike="noStrike" cap="none" normalizeH="0" baseline="0" dirty="0">
                          <a:ln>
                            <a:noFill/>
                          </a:ln>
                          <a:solidFill>
                            <a:schemeClr val="accent1">
                              <a:lumMod val="75000"/>
                            </a:schemeClr>
                          </a:solidFill>
                          <a:effectLst/>
                        </a:rPr>
                        <a:t>EE.UU.</a:t>
                      </a: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extLst>
                  <a:ext uri="{0D108BD9-81ED-4DB2-BD59-A6C34878D82A}">
                    <a16:rowId xmlns:a16="http://schemas.microsoft.com/office/drawing/2014/main" val="2981613740"/>
                  </a:ext>
                </a:extLst>
              </a:tr>
              <a:tr h="461872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u="none" strike="noStrike" cap="none" normalizeH="0" baseline="0" dirty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ea typeface="ＭＳ Ｐゴシック" panose="020B0600070205080204" pitchFamily="34" charset="-128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altLang="es-CL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ＭＳ Ｐゴシック" panose="020B0600070205080204" pitchFamily="34" charset="-128"/>
                      </a:endParaRPr>
                    </a:p>
                  </a:txBody>
                  <a:tcPr marL="91437" marR="91437" marT="45721" marB="45721" horzOverflow="overflow"/>
                </a:tc>
                <a:extLst>
                  <a:ext uri="{0D108BD9-81ED-4DB2-BD59-A6C34878D82A}">
                    <a16:rowId xmlns:a16="http://schemas.microsoft.com/office/drawing/2014/main" val="11571204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32293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: Shape 1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1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Freeform: Shape 1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Imagen que contiene texto, mapa&#10;&#10;Descripción generada automáticamente">
            <a:extLst>
              <a:ext uri="{FF2B5EF4-FFF2-40B4-BE49-F238E27FC236}">
                <a16:creationId xmlns:a16="http://schemas.microsoft.com/office/drawing/2014/main" id="{C5A7D3C2-F5D2-7F41-92FE-E2CB2F00663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4936"/>
          <a:stretch/>
        </p:blipFill>
        <p:spPr>
          <a:xfrm>
            <a:off x="2428650" y="134996"/>
            <a:ext cx="9763350" cy="6727042"/>
          </a:xfrm>
          <a:prstGeom prst="rect">
            <a:avLst/>
          </a:prstGeom>
          <a:ln>
            <a:noFill/>
          </a:ln>
        </p:spPr>
      </p:pic>
      <p:sp>
        <p:nvSpPr>
          <p:cNvPr id="51" name="Isosceles Triangle 2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28128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A84B152-3496-4C52-AF08-97AFFC09DD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6146" name="Título 1">
            <a:extLst>
              <a:ext uri="{FF2B5EF4-FFF2-40B4-BE49-F238E27FC236}">
                <a16:creationId xmlns:a16="http://schemas.microsoft.com/office/drawing/2014/main" id="{620EBE9A-C2A1-2B44-8E50-AEE1BE1CE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230476"/>
            <a:ext cx="5393360" cy="883901"/>
          </a:xfrm>
        </p:spPr>
        <p:txBody>
          <a:bodyPr>
            <a:normAutofit/>
          </a:bodyPr>
          <a:lstStyle/>
          <a:p>
            <a:pPr algn="ctr"/>
            <a:r>
              <a:rPr lang="es-CL" altLang="es-CL" dirty="0">
                <a:solidFill>
                  <a:schemeClr val="accent2">
                    <a:lumMod val="50000"/>
                  </a:schemeClr>
                </a:solidFill>
                <a:latin typeface="Arial Narrow" panose="020B0604020202020204" pitchFamily="34" charset="0"/>
              </a:rPr>
              <a:t>¡¡Bienvenidos!!  </a:t>
            </a:r>
            <a:r>
              <a:rPr lang="es-CL" altLang="es-CL" dirty="0">
                <a:solidFill>
                  <a:schemeClr val="accent2">
                    <a:lumMod val="50000"/>
                  </a:schemeClr>
                </a:solidFill>
              </a:rPr>
              <a:t> </a:t>
            </a:r>
          </a:p>
        </p:txBody>
      </p:sp>
      <p:sp>
        <p:nvSpPr>
          <p:cNvPr id="6150" name="Freeform: Shape 72">
            <a:extLst>
              <a:ext uri="{FF2B5EF4-FFF2-40B4-BE49-F238E27FC236}">
                <a16:creationId xmlns:a16="http://schemas.microsoft.com/office/drawing/2014/main" id="{6B2ADB95-0FA3-4BD7-A8AC-89D014A8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C6433DB-6A19-8748-A620-47BE976A98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13" y="1075239"/>
            <a:ext cx="5989222" cy="5454350"/>
          </a:xfrm>
        </p:spPr>
        <p:txBody>
          <a:bodyPr>
            <a:noAutofit/>
          </a:bodyPr>
          <a:lstStyle/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latin typeface="+mj-lt"/>
              </a:rPr>
              <a:t>	</a:t>
            </a: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Junto con saludarles y esperar se encuentren bien, les quiero dejar la siguiente tarea para resolver. Espero de ustedes compromiso y dedicación para resolver las actividades,  recordándoles que gran parte de nuestros aprendizajes los podemos conseguir si somos perseverantes y nos proponemos investigar para aprender.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La actividad se trata de utilizar distintas fuentes para obtener información relevante solicitada sobre los Antecedentes de la 1ª Guerra Mundial, a fin de analizar los elementos que se irán configurando para el estallido de la Gran Guerra del siglo XX.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Al finalizar,  recuerda completar de forma objetiva y responsable la autoevaluación que incluye esta actividad, considerando que es parte de la evaluación de proceso y calificación. </a:t>
            </a:r>
          </a:p>
          <a:p>
            <a:pPr marL="0" indent="0" algn="just">
              <a:buFont typeface="Arial" panose="020B0604020202020204" pitchFamily="34" charset="0"/>
              <a:buNone/>
              <a:defRPr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A continuación te invito a resolver este material de la forma más autónoma posible, pero si tienes dudas debes consultar al correo y teléfonos que se entregan más adelante. Te invito  a seguir fielmente las reglas para responder y así hacer más expedita tu evaluación.                        </a:t>
            </a:r>
            <a:r>
              <a:rPr lang="es-CL" sz="1800" dirty="0">
                <a:latin typeface="+mj-lt"/>
              </a:rPr>
              <a:t>				</a:t>
            </a:r>
          </a:p>
        </p:txBody>
      </p:sp>
      <p:sp>
        <p:nvSpPr>
          <p:cNvPr id="6151" name="Oval 74">
            <a:extLst>
              <a:ext uri="{FF2B5EF4-FFF2-40B4-BE49-F238E27FC236}">
                <a16:creationId xmlns:a16="http://schemas.microsoft.com/office/drawing/2014/main" id="{C924DBCE-E731-4B22-8181-A39C1D862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630884" cy="630884"/>
          </a:xfrm>
          <a:prstGeom prst="ellipse">
            <a:avLst/>
          </a:prstGeom>
          <a:noFill/>
          <a:ln w="1270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4CBF9756-6AC8-4C65-84DF-56FBFFA1D8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0227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5" name="Imagen 4" descr="Imagen que contiene juguete, muñeca, sostener, alimentos&#10;&#10;Descripción generada automáticamente">
            <a:extLst>
              <a:ext uri="{FF2B5EF4-FFF2-40B4-BE49-F238E27FC236}">
                <a16:creationId xmlns:a16="http://schemas.microsoft.com/office/drawing/2014/main" id="{2F0712D4-1325-1B4B-8687-6C0A6D5F5D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9" b="2995"/>
          <a:stretch/>
        </p:blipFill>
        <p:spPr>
          <a:xfrm>
            <a:off x="8401276" y="1934450"/>
            <a:ext cx="2824708" cy="282470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2D385988-EAAF-4C27-AF8A-2BFBECAF3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43621FD4-D14D-45D5-9A57-9A2DE5EA5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B621D332-7329-4994-8836-C429A51B7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2D20F754-35A9-4508-BE3C-C59996D14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7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E0806E3-8377-CB47-AE78-58C9EC1BD5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0025"/>
            <a:ext cx="10515600" cy="542925"/>
          </a:xfrm>
        </p:spPr>
        <p:txBody>
          <a:bodyPr/>
          <a:lstStyle/>
          <a:p>
            <a:pPr algn="ctr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INSTRUCCIONES PARA EL DESARROLLO DE LA ACTIVIDAD</a:t>
            </a:r>
          </a:p>
        </p:txBody>
      </p:sp>
      <p:sp>
        <p:nvSpPr>
          <p:cNvPr id="5" name="Marcador de contenido 2">
            <a:extLst>
              <a:ext uri="{FF2B5EF4-FFF2-40B4-BE49-F238E27FC236}">
                <a16:creationId xmlns:a16="http://schemas.microsoft.com/office/drawing/2014/main" id="{1D64B697-52EB-504D-9ABD-6846312E97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3267" y="861559"/>
            <a:ext cx="11623675" cy="5796415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El siguiente PPT forma parte de la </a:t>
            </a:r>
            <a:r>
              <a:rPr lang="es-CL" altLang="es-CL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Unidad: </a:t>
            </a:r>
            <a:r>
              <a:rPr lang="es-CL" altLang="es-ES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“1ª Guerra Mundial”</a:t>
            </a:r>
            <a:r>
              <a:rPr lang="es-CL" altLang="ja-JP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. Aquí encontrarás el sub-tema </a:t>
            </a:r>
            <a:r>
              <a:rPr lang="es-CL" altLang="es-ES" sz="20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“</a:t>
            </a:r>
            <a:r>
              <a:rPr lang="es-CL" altLang="ja-JP" sz="2000" b="1" u="sng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Antecedentes de la Guerra: Imperialismo y Colonialismo</a:t>
            </a:r>
            <a:r>
              <a:rPr lang="es-CL" altLang="es-ES" sz="2000" b="1" dirty="0">
                <a:solidFill>
                  <a:srgbClr val="843C0C"/>
                </a:solidFill>
                <a:ea typeface="ＭＳ Ｐゴシック" panose="020B0600070205080204" pitchFamily="34" charset="-128"/>
              </a:rPr>
              <a:t>”</a:t>
            </a:r>
            <a:r>
              <a:rPr lang="es-CL" altLang="ja-JP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. Para el desarrollo de las actividades propuestas considera lo siguiente: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Este trabajo es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INDIVIDUAL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y de creación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ORIGINAL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. No se acepta ningún tipo de plagio o copia en su desarrollo.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Éste material corresponde a una nota formativa equivalente al 25% de una nota sumativa. 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Debes redactar tus respuestas en el espacio asignado en este PPT y reenviar finalizado a la Profesora, para su revisión y calificación. </a:t>
            </a:r>
            <a:r>
              <a:rPr lang="es-CL" altLang="es-CL" sz="2000" b="1" u="sng" dirty="0">
                <a:solidFill>
                  <a:schemeClr val="accent1">
                    <a:lumMod val="50000"/>
                  </a:schemeClr>
                </a:solidFill>
                <a:ea typeface="ＭＳ Ｐゴシック" panose="020B0600070205080204" pitchFamily="34" charset="-128"/>
              </a:rPr>
              <a:t>No envíes fotografías u otros formatos de archivos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(PDF, HTML, One Drive). Sólo debe ser enviado como archivo adjunto en formato extensión .pptx ó .ppt</a:t>
            </a:r>
          </a:p>
          <a:p>
            <a:pPr marL="0" indent="0" algn="just">
              <a:buFontTx/>
              <a:buChar char="-"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La fecha de entrega </a:t>
            </a:r>
            <a:r>
              <a:rPr lang="es-CL" altLang="es-CL" sz="2000">
                <a:solidFill>
                  <a:srgbClr val="203864"/>
                </a:solidFill>
                <a:ea typeface="ＭＳ Ｐゴシック" panose="020B0600070205080204" pitchFamily="34" charset="-128"/>
              </a:rPr>
              <a:t>de este trabajo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es el día Jueves 09 de Abril al correo institucional de la Profesora, indicando en el asunto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NOMBRE COMPLETO Y CURSO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del estudiante:</a:t>
            </a:r>
          </a:p>
          <a:p>
            <a:pPr marL="457200" lvl="1" indent="0" algn="ctr">
              <a:buFont typeface="Arial" panose="020B0604020202020204" pitchFamily="34" charset="0"/>
              <a:buNone/>
            </a:pP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  <a:hlinkClick r:id="rId2"/>
              </a:rPr>
              <a:t>mcontreras@cldv.cl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es-CL" altLang="es-CL" sz="2000" dirty="0">
                <a:solidFill>
                  <a:schemeClr val="accent1">
                    <a:lumMod val="50000"/>
                  </a:schemeClr>
                </a:solidFill>
              </a:rPr>
              <a:t>- Las dudas y consultas al correo especificado más arriba, o al teléfono: +56982119224 en horario de 8:15 a 13:00 horas o entre las 15:00 y las 18:30 horas. </a:t>
            </a:r>
          </a:p>
          <a:p>
            <a:pPr marL="0" indent="0" algn="just">
              <a:buFontTx/>
              <a:buChar char="-"/>
            </a:pP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IMPORTANTE:</a:t>
            </a:r>
            <a:r>
              <a:rPr lang="es-CL" altLang="es-CL" sz="2000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Al finalizar tu trabajo completa la columna </a:t>
            </a:r>
            <a:r>
              <a:rPr lang="es-CL" altLang="es-ES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“</a:t>
            </a:r>
            <a:r>
              <a:rPr lang="es-CL" altLang="es-CL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¿Cómo lo hice?</a:t>
            </a:r>
            <a:r>
              <a:rPr lang="es-CL" altLang="es-ES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”</a:t>
            </a:r>
            <a:r>
              <a:rPr lang="es-CL" altLang="es-CL" sz="2000" b="1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en la pauta de indicadores de puntaje de la página siguiente, </a:t>
            </a:r>
            <a:r>
              <a:rPr lang="es-CL" altLang="es-CL" sz="2000" b="1" u="sng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marcando con una X </a:t>
            </a:r>
            <a:r>
              <a:rPr lang="es-CL" altLang="es-CL" sz="2000" dirty="0">
                <a:solidFill>
                  <a:srgbClr val="203864"/>
                </a:solidFill>
                <a:ea typeface="ＭＳ Ｐゴシック" panose="020B0600070205080204" pitchFamily="34" charset="-128"/>
              </a:rPr>
              <a:t>la opción (Sí            / No        ) que mejor representa, según tu reflexión, el desempeño en el trabajo realizado. </a:t>
            </a:r>
          </a:p>
        </p:txBody>
      </p:sp>
      <p:pic>
        <p:nvPicPr>
          <p:cNvPr id="14339" name="Imagen 5" descr="26cc7a9669faaa532db1959daf3e766f.jpg">
            <a:extLst>
              <a:ext uri="{FF2B5EF4-FFF2-40B4-BE49-F238E27FC236}">
                <a16:creationId xmlns:a16="http://schemas.microsoft.com/office/drawing/2014/main" id="{611D7CF9-1F32-A243-BCEF-3B534C55C3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394" y="5817506"/>
            <a:ext cx="4889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Imagen 6" descr="geTBSQJb_400x400.jpg">
            <a:extLst>
              <a:ext uri="{FF2B5EF4-FFF2-40B4-BE49-F238E27FC236}">
                <a16:creationId xmlns:a16="http://schemas.microsoft.com/office/drawing/2014/main" id="{D54CDC4C-6CE0-384C-BB85-CE9BA8643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828" y="5755593"/>
            <a:ext cx="536575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25765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EC966A-D963-E949-BAB4-8E22D3A5F3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90891"/>
            <a:ext cx="10515600" cy="762000"/>
          </a:xfrm>
        </p:spPr>
        <p:txBody>
          <a:bodyPr/>
          <a:lstStyle/>
          <a:p>
            <a:pPr algn="ctr">
              <a:defRPr/>
            </a:pPr>
            <a:r>
              <a:rPr lang="es-ES" sz="3200" b="1" dirty="0">
                <a:solidFill>
                  <a:schemeClr val="accent2">
                    <a:lumMod val="50000"/>
                  </a:schemeClr>
                </a:solidFill>
                <a:cs typeface="+mj-cs"/>
              </a:rPr>
              <a:t>INDICADORES DE PUNTAJE</a:t>
            </a: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46B33925-2BB6-0F44-AA56-6E9A95F4FF0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7975122"/>
              </p:ext>
            </p:extLst>
          </p:nvPr>
        </p:nvGraphicFramePr>
        <p:xfrm>
          <a:off x="251637" y="1058594"/>
          <a:ext cx="11688725" cy="5436466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991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46714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631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596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041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954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20400">
                <a:tc rowSpan="2" gridSpan="2">
                  <a:txBody>
                    <a:bodyPr/>
                    <a:lstStyle/>
                    <a:p>
                      <a:pPr algn="ctr"/>
                      <a:endParaRPr lang="es-ES" sz="1800" dirty="0"/>
                    </a:p>
                    <a:p>
                      <a:pPr algn="ctr"/>
                      <a:r>
                        <a:rPr lang="es-ES" sz="1800" dirty="0"/>
                        <a:t>INDICADORES</a:t>
                      </a:r>
                    </a:p>
                    <a:p>
                      <a:pPr algn="l"/>
                      <a:r>
                        <a:rPr lang="es-ES" sz="1400" dirty="0"/>
                        <a:t>El alumno/a</a:t>
                      </a:r>
                    </a:p>
                  </a:txBody>
                  <a:tcPr marT="45709" marB="45709"/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¿CÓMO LO </a:t>
                      </a:r>
                    </a:p>
                    <a:p>
                      <a:pPr algn="ctr"/>
                      <a:r>
                        <a:rPr lang="es-ES" sz="1400" dirty="0"/>
                        <a:t>HICE?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PTJE IDEAL</a:t>
                      </a:r>
                    </a:p>
                  </a:txBody>
                  <a:tcPr marT="45709" marB="45709"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PTJE REAL</a:t>
                      </a:r>
                    </a:p>
                  </a:txBody>
                  <a:tcPr marT="45709" marB="45709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18138">
                <a:tc gridSpan="2"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hMerge="1" vMerge="1">
                  <a:txBody>
                    <a:bodyPr/>
                    <a:lstStyle/>
                    <a:p>
                      <a:pPr algn="l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 v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216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ACTITUDINAL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1. Desarrolla</a:t>
                      </a:r>
                      <a:r>
                        <a:rPr lang="es-ES" sz="1400" baseline="0" dirty="0"/>
                        <a:t> su trabajo en forma individual, según indicaciones dadas.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216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2. Presenta</a:t>
                      </a:r>
                      <a:r>
                        <a:rPr lang="es-ES" sz="1400" baseline="0" dirty="0"/>
                        <a:t> un trabajo que evidencia originalidad. No se observa plagio total o parcial de ningún tipo.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489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dirty="0"/>
                        <a:t>3.</a:t>
                      </a:r>
                      <a:r>
                        <a:rPr lang="es-ES" sz="1400" baseline="0" dirty="0"/>
                        <a:t> </a:t>
                      </a:r>
                      <a:r>
                        <a:rPr lang="es-ES" sz="1400" dirty="0"/>
                        <a:t>Es puntual en</a:t>
                      </a:r>
                      <a:r>
                        <a:rPr lang="es-ES" sz="1400" baseline="0" dirty="0"/>
                        <a:t> el cumplimiento de plazos </a:t>
                      </a:r>
                      <a:r>
                        <a:rPr lang="es-ES" sz="1400" dirty="0"/>
                        <a:t>en el</a:t>
                      </a:r>
                      <a:r>
                        <a:rPr lang="es-ES" sz="1400" baseline="0" dirty="0"/>
                        <a:t> envío del Módulo: Jueves 09 de Abril.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18138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PROCEDIMENTAL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4.Evidencia </a:t>
                      </a:r>
                      <a:r>
                        <a:rPr lang="es-CL" sz="1400" baseline="0" dirty="0"/>
                        <a:t>un alto nivel de compromiso y responsabilidad con su autoaprendizaje, reflexionando y completando autoevaluación, inserta en esta Pauta de Cotejo. </a:t>
                      </a:r>
                      <a:endParaRPr lang="es-CL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1813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L" sz="1400" dirty="0"/>
                        <a:t>5. Desarrolla el módulo demostrando una excelente redacción y uso</a:t>
                      </a:r>
                      <a:r>
                        <a:rPr lang="es-CL" sz="1400" baseline="0" dirty="0"/>
                        <a:t> de adecuado</a:t>
                      </a:r>
                      <a:r>
                        <a:rPr lang="es-CL" sz="1400" dirty="0"/>
                        <a:t> vocabulario para</a:t>
                      </a:r>
                      <a:r>
                        <a:rPr lang="es-CL" sz="1400" baseline="0" dirty="0"/>
                        <a:t> expresar sus respuestas.</a:t>
                      </a:r>
                      <a:r>
                        <a:rPr lang="es-CL" sz="1400" dirty="0"/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L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2216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6. </a:t>
                      </a:r>
                      <a:r>
                        <a:rPr lang="es-CL" sz="1400" baseline="0" dirty="0"/>
                        <a:t>D</a:t>
                      </a:r>
                      <a:r>
                        <a:rPr lang="es-CL" sz="1400" dirty="0"/>
                        <a:t>esarrolla el módulo demostrando una excelente ortografía acentual, puntual y literal.</a:t>
                      </a:r>
                      <a:r>
                        <a:rPr lang="es-ES" sz="1400" dirty="0"/>
                        <a:t>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5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2216">
                <a:tc rowSpan="3"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CONCEPTUAL</a:t>
                      </a:r>
                    </a:p>
                  </a:txBody>
                  <a:tcPr marT="45709" marB="45709" vert="vert270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7. Comprende los conceptos de Imperialismo y Colonialismo, elaborando una definición propia de cada uno.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8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518138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8. Observa y analiza correctamente la información que proporcionan distintas caricaturas de la época. Fundamenta su interpretación, identificando el mensaje que transmiten. 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16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3945">
                <a:tc v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9. Identifica las posesiones coloniales de cada una de las potencias europeas del siglo XIX</a:t>
                      </a:r>
                      <a:r>
                        <a:rPr lang="es-ES" sz="1400" baseline="0" dirty="0"/>
                        <a:t>.  </a:t>
                      </a:r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20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02216">
                <a:tc gridSpan="4">
                  <a:txBody>
                    <a:bodyPr/>
                    <a:lstStyle/>
                    <a:p>
                      <a:pPr algn="r"/>
                      <a:r>
                        <a:rPr lang="es-ES" sz="1400" b="1" dirty="0"/>
                        <a:t>TOTAL</a:t>
                      </a:r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 sz="1800" dirty="0"/>
                    </a:p>
                  </a:txBody>
                  <a:tcPr marT="45709" marB="45709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400" dirty="0"/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/>
                        <a:t>77</a:t>
                      </a:r>
                    </a:p>
                  </a:txBody>
                  <a:tcPr marT="45709" marB="45709"/>
                </a:tc>
                <a:tc>
                  <a:txBody>
                    <a:bodyPr/>
                    <a:lstStyle/>
                    <a:p>
                      <a:endParaRPr lang="es-ES" sz="1400" dirty="0"/>
                    </a:p>
                  </a:txBody>
                  <a:tcPr marT="45709" marB="45709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5363" name="Imagen 5" descr="26cc7a9669faaa532db1959daf3e766f.jpg">
            <a:extLst>
              <a:ext uri="{FF2B5EF4-FFF2-40B4-BE49-F238E27FC236}">
                <a16:creationId xmlns:a16="http://schemas.microsoft.com/office/drawing/2014/main" id="{AA48D469-848E-F148-B48B-767DD5448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117" y="1703388"/>
            <a:ext cx="388938" cy="37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Imagen 6" descr="geTBSQJb_400x400.jpg">
            <a:extLst>
              <a:ext uri="{FF2B5EF4-FFF2-40B4-BE49-F238E27FC236}">
                <a16:creationId xmlns:a16="http://schemas.microsoft.com/office/drawing/2014/main" id="{21C6039F-160B-F346-9B80-C572E988BC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5409" y="1581150"/>
            <a:ext cx="501650" cy="5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48312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B94CAD82-983E-EF49-92F7-0CCA86DE5D30}"/>
              </a:ext>
            </a:extLst>
          </p:cNvPr>
          <p:cNvSpPr txBox="1">
            <a:spLocks/>
          </p:cNvSpPr>
          <p:nvPr/>
        </p:nvSpPr>
        <p:spPr bwMode="auto">
          <a:xfrm>
            <a:off x="154547" y="217142"/>
            <a:ext cx="7080872" cy="107074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 algn="ctr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US" sz="3600" b="1" dirty="0">
                <a:solidFill>
                  <a:schemeClr val="accent2">
                    <a:lumMod val="50000"/>
                  </a:schemeClr>
                </a:solidFill>
              </a:rPr>
              <a:t>I. ANTECEDENTES DE LA 1º GUERRA MUNDIAL</a:t>
            </a:r>
          </a:p>
        </p:txBody>
      </p:sp>
      <p:pic>
        <p:nvPicPr>
          <p:cNvPr id="8" name="Imagen 7" descr="Foto blanco y negro de un grupo de personas sentadas en una roca&#10;&#10;Descripción generada automáticamente">
            <a:extLst>
              <a:ext uri="{FF2B5EF4-FFF2-40B4-BE49-F238E27FC236}">
                <a16:creationId xmlns:a16="http://schemas.microsoft.com/office/drawing/2014/main" id="{F0C7658E-D24D-8142-9206-14C3B6A6BA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43" r="35635"/>
          <a:stretch/>
        </p:blipFill>
        <p:spPr>
          <a:xfrm>
            <a:off x="7556408" y="10"/>
            <a:ext cx="4635591" cy="6857990"/>
          </a:xfrm>
          <a:prstGeom prst="rect">
            <a:avLst/>
          </a:prstGeom>
          <a:effectLst/>
        </p:spPr>
      </p:pic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C389C2F5-61DD-4143-9947-8868DF6E25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8898183"/>
              </p:ext>
            </p:extLst>
          </p:nvPr>
        </p:nvGraphicFramePr>
        <p:xfrm>
          <a:off x="154546" y="1639909"/>
          <a:ext cx="7263685" cy="4863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530648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2 Título">
            <a:extLst>
              <a:ext uri="{FF2B5EF4-FFF2-40B4-BE49-F238E27FC236}">
                <a16:creationId xmlns:a16="http://schemas.microsoft.com/office/drawing/2014/main" id="{8BA37291-1E5D-5D41-B3BF-E859B2A47A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738" y="161934"/>
            <a:ext cx="10515600" cy="755337"/>
          </a:xfrm>
        </p:spPr>
        <p:txBody>
          <a:bodyPr/>
          <a:lstStyle/>
          <a:p>
            <a:pPr algn="ctr" eaLnBrk="1" hangingPunct="1"/>
            <a:r>
              <a:rPr lang="es-CL" altLang="es-CL" sz="3600" b="1" dirty="0">
                <a:solidFill>
                  <a:schemeClr val="accent2">
                    <a:lumMod val="50000"/>
                  </a:schemeClr>
                </a:solidFill>
                <a:ea typeface="ＭＳ Ｐゴシック" panose="020B0600070205080204" pitchFamily="34" charset="-128"/>
              </a:rPr>
              <a:t>1. IMPERIALISMO EUROPEO </a:t>
            </a:r>
          </a:p>
        </p:txBody>
      </p:sp>
      <p:pic>
        <p:nvPicPr>
          <p:cNvPr id="6" name="8 Imagen" descr="imperialismo2.jpg">
            <a:extLst>
              <a:ext uri="{FF2B5EF4-FFF2-40B4-BE49-F238E27FC236}">
                <a16:creationId xmlns:a16="http://schemas.microsoft.com/office/drawing/2014/main" id="{26AB8F86-77A4-9742-BAA6-11BE8669C35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8738" y="620687"/>
            <a:ext cx="3637920" cy="511041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FD43DD0F-E09D-FA45-B5A4-EB1722AFB628}"/>
              </a:ext>
            </a:extLst>
          </p:cNvPr>
          <p:cNvSpPr/>
          <p:nvPr/>
        </p:nvSpPr>
        <p:spPr>
          <a:xfrm>
            <a:off x="3650991" y="811855"/>
            <a:ext cx="8442271" cy="575542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Durante todo el siglo XIX, Europa experimentó profundos cambios en todos los ámbitos de la vida humana: 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s-CL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 lo Demográfico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se produjo un aumento significativo de su población debido al mejoramiento de la alimentación y de las condiciones sanitarias. 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s-CL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 lo Económico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el proceso de industrialización cambió el modo de producción y la organización del trabajo, pudiendo ofrecer enormes volúmenes de productos para su comercialización. Se hizo necesaria la ampliación de los mercados locales, por lo que se  generó un comercio internacional a gran escala. El desarrollo del transporte y las comunicaciones permitió la conexión de Europa con diferentes partes del mundo; la circulación de bienes y servicios se llevó a cabo en cantidades y velocidades hasta entonces desconocidas. 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- </a:t>
            </a:r>
            <a:r>
              <a:rPr lang="es-CL" sz="16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En lo Político</a:t>
            </a: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la formación de Estados Nacionales generaba profundos sentimientos patrióticos entre sus habitantes y la necesidad de sus gobernantes de aumentar su poder por sobre los demás países.</a:t>
            </a:r>
          </a:p>
          <a:p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Sin embargo, desde el último tercio del siglo XIX, estos cambios tan auspiciosos mostraron algunos inconvenientes. </a:t>
            </a:r>
          </a:p>
          <a:p>
            <a:pPr marL="285750" indent="-285750">
              <a:buFontTx/>
              <a:buChar char="-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El crecimiento de la población demandaba más alimentos y espacios habitables, necesidad que no siempre podía ser satisfecha por los nuevos Estados. </a:t>
            </a:r>
          </a:p>
          <a:p>
            <a:pPr marL="285750" indent="-285750">
              <a:buFontTx/>
              <a:buChar char="-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industria requería de una creciente cantidad de materias primas, escasas en los pequeños territorios europeos, y además, de un mercado más amplio para que absorbiera su producción. </a:t>
            </a:r>
          </a:p>
          <a:p>
            <a:pPr marL="285750" indent="-285750">
              <a:buFontTx/>
              <a:buChar char="-"/>
            </a:pPr>
            <a:r>
              <a:rPr lang="es-CL" sz="16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Sumado a lo anterior, el nacionalismo exacerbado de algunos países produjo el establecimiento de medidas económicas de carácter proteccionista, que dificultaban el intercambio entre las naciones europeas y hacían surgir la necesidad de obtener las materias primas en otros lugares del planeta y a menor costo.</a:t>
            </a:r>
          </a:p>
        </p:txBody>
      </p:sp>
    </p:spTree>
    <p:extLst>
      <p:ext uri="{BB962C8B-B14F-4D97-AF65-F5344CB8AC3E}">
        <p14:creationId xmlns:p14="http://schemas.microsoft.com/office/powerpoint/2010/main" val="2229706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475338E-9210-EA48-AF22-8362B384C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9680" y="379927"/>
            <a:ext cx="11512639" cy="2432475"/>
          </a:xfrm>
          <a:solidFill>
            <a:schemeClr val="bg1"/>
          </a:solidFill>
        </p:spPr>
        <p:txBody>
          <a:bodyPr/>
          <a:lstStyle/>
          <a:p>
            <a:pPr marL="0" indent="0">
              <a:buNone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Junto con el auge nacionalista que se vivía en Europa, las ansias de poder de sus gobernantes hacían ver en la expansión de sus dominios un </a:t>
            </a:r>
            <a:r>
              <a:rPr lang="es-CL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símbolo de prestigio y supremacía</a:t>
            </a: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, compitiendo por la hegemonía mundial. Además, permitía a algunas naciones superar las humillantes derrotas militares sufridas en guerras del siglo XIX y sobreponerse frente a sí mismas como frente a sus pares.</a:t>
            </a:r>
          </a:p>
          <a:p>
            <a:pPr marL="0" indent="0">
              <a:buNone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En este contexto, territorios que hasta entonces no presentaban ningún interés para las naciones europeas, por su distanciamiento y falta de desarrollo, adquirieron importancia. </a:t>
            </a:r>
            <a:r>
              <a:rPr lang="es-CL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África y Asia </a:t>
            </a: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son ejemplos de ello.</a:t>
            </a:r>
          </a:p>
          <a:p>
            <a:pPr marL="0" indent="0">
              <a:buNone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	Fue así como las naciones europeas iniciaron un proceso expansivo  – que se conocerá como imperialismo – hacia lugares apartados denominados colonias, que ofrecían numerosas ventajas para las naciones europeas:</a:t>
            </a:r>
          </a:p>
          <a:p>
            <a:pPr marL="0" indent="0">
              <a:buNone/>
            </a:pPr>
            <a:endParaRPr lang="es-CL" dirty="0"/>
          </a:p>
          <a:p>
            <a:endParaRPr lang="es-CL" dirty="0">
              <a:latin typeface="Helvetica" pitchFamily="2" charset="0"/>
            </a:endParaRPr>
          </a:p>
          <a:p>
            <a:endParaRPr lang="es-CL" dirty="0"/>
          </a:p>
        </p:txBody>
      </p:sp>
      <p:pic>
        <p:nvPicPr>
          <p:cNvPr id="5" name="Imagen 4" descr="Foto blanco y negro de un grupo de personas con uniforme militar&#10;&#10;Descripción generada automáticamente">
            <a:extLst>
              <a:ext uri="{FF2B5EF4-FFF2-40B4-BE49-F238E27FC236}">
                <a16:creationId xmlns:a16="http://schemas.microsoft.com/office/drawing/2014/main" id="{62DFDF32-62E7-F741-8967-E81D173E7F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08409" y="2812402"/>
            <a:ext cx="5750689" cy="3784756"/>
          </a:xfrm>
          <a:prstGeom prst="rect">
            <a:avLst/>
          </a:prstGeom>
        </p:spPr>
      </p:pic>
      <p:sp>
        <p:nvSpPr>
          <p:cNvPr id="6" name="Marcador de contenido 2">
            <a:extLst>
              <a:ext uri="{FF2B5EF4-FFF2-40B4-BE49-F238E27FC236}">
                <a16:creationId xmlns:a16="http://schemas.microsoft.com/office/drawing/2014/main" id="{5650D5C2-0300-D54A-A593-C2A01EC12B2E}"/>
              </a:ext>
            </a:extLst>
          </p:cNvPr>
          <p:cNvSpPr txBox="1">
            <a:spLocks/>
          </p:cNvSpPr>
          <p:nvPr/>
        </p:nvSpPr>
        <p:spPr bwMode="auto">
          <a:xfrm>
            <a:off x="339680" y="2912259"/>
            <a:ext cx="5543913" cy="292187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Permitían colocar el excedente de población que se encontraba en Europa y que comenzaba a carecer de hogar y trabajo. </a:t>
            </a:r>
          </a:p>
          <a:p>
            <a:pPr>
              <a:buFontTx/>
              <a:buChar char="-"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Eran una </a:t>
            </a:r>
            <a:r>
              <a:rPr lang="es-CL" sz="1800" b="1" dirty="0">
                <a:solidFill>
                  <a:schemeClr val="accent2">
                    <a:lumMod val="50000"/>
                  </a:schemeClr>
                </a:solidFill>
                <a:latin typeface="+mj-lt"/>
              </a:rPr>
              <a:t>rica fuente de materias primas </a:t>
            </a: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para la industria, al mismo tiempo que un gran mercado para los productos manufacturados europeos. </a:t>
            </a:r>
          </a:p>
          <a:p>
            <a:pPr>
              <a:buFontTx/>
              <a:buChar char="-"/>
            </a:pPr>
            <a:r>
              <a:rPr lang="es-CL" sz="1800" dirty="0">
                <a:solidFill>
                  <a:schemeClr val="accent1">
                    <a:lumMod val="50000"/>
                  </a:schemeClr>
                </a:solidFill>
                <a:latin typeface="+mj-lt"/>
              </a:rPr>
              <a:t>La ocupación de estos apartados lugares permitió, además, aplacar los conflictos internos que existían entre las potencias colonizadoras, las que ocuparon sus energías en la expansión imperialista de sus territorios. </a:t>
            </a:r>
          </a:p>
          <a:p>
            <a:endParaRPr lang="es-CL" dirty="0"/>
          </a:p>
          <a:p>
            <a:endParaRPr lang="es-CL" dirty="0">
              <a:latin typeface="Helvetica" pitchFamily="2" charset="0"/>
            </a:endParaRPr>
          </a:p>
          <a:p>
            <a:endParaRPr lang="es-CL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6FBE1A8-11CD-5C4A-B4FC-99EAC511F66C}"/>
              </a:ext>
            </a:extLst>
          </p:cNvPr>
          <p:cNvSpPr txBox="1"/>
          <p:nvPr/>
        </p:nvSpPr>
        <p:spPr>
          <a:xfrm>
            <a:off x="2273030" y="6073938"/>
            <a:ext cx="41255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sz="1400" dirty="0">
                <a:solidFill>
                  <a:schemeClr val="bg1"/>
                </a:solidFill>
              </a:rPr>
              <a:t>1939. American Explorers con una tribu de pigmeos en la cuenca del Congo africano.</a:t>
            </a:r>
          </a:p>
        </p:txBody>
      </p:sp>
    </p:spTree>
    <p:extLst>
      <p:ext uri="{BB962C8B-B14F-4D97-AF65-F5344CB8AC3E}">
        <p14:creationId xmlns:p14="http://schemas.microsoft.com/office/powerpoint/2010/main" val="1629681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9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1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9" name="Freeform: Shape 12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3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 descr="Captura de pantalla de un celular&#10;&#10;Descripción generada automáticamente">
            <a:extLst>
              <a:ext uri="{FF2B5EF4-FFF2-40B4-BE49-F238E27FC236}">
                <a16:creationId xmlns:a16="http://schemas.microsoft.com/office/drawing/2014/main" id="{FC5210BE-ECEA-3B43-9E51-D83126CCD8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43" r="5366" b="11103"/>
          <a:stretch/>
        </p:blipFill>
        <p:spPr>
          <a:xfrm>
            <a:off x="3412188" y="280503"/>
            <a:ext cx="7335517" cy="6017266"/>
          </a:xfrm>
          <a:prstGeom prst="rect">
            <a:avLst/>
          </a:prstGeom>
          <a:ln w="19050">
            <a:solidFill>
              <a:schemeClr val="accent5">
                <a:lumMod val="60000"/>
                <a:lumOff val="40000"/>
              </a:schemeClr>
            </a:solidFill>
          </a:ln>
        </p:spPr>
      </p:pic>
      <p:pic>
        <p:nvPicPr>
          <p:cNvPr id="47" name="Imagen 46" descr="Imagen que contiene ropa, juguete, sostener&#10;&#10;Descripción generada automáticamente">
            <a:extLst>
              <a:ext uri="{FF2B5EF4-FFF2-40B4-BE49-F238E27FC236}">
                <a16:creationId xmlns:a16="http://schemas.microsoft.com/office/drawing/2014/main" id="{E392F92E-831A-4747-9BFF-704FFD7F1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334439" y="3503655"/>
            <a:ext cx="1958935" cy="2172842"/>
          </a:xfrm>
          <a:prstGeom prst="rect">
            <a:avLst/>
          </a:prstGeom>
        </p:spPr>
      </p:pic>
      <p:pic>
        <p:nvPicPr>
          <p:cNvPr id="49" name="Imagen 48">
            <a:extLst>
              <a:ext uri="{FF2B5EF4-FFF2-40B4-BE49-F238E27FC236}">
                <a16:creationId xmlns:a16="http://schemas.microsoft.com/office/drawing/2014/main" id="{9E444A08-23B7-284C-9079-AA177B6925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908" y="223658"/>
            <a:ext cx="2115587" cy="313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6998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ítulo 1">
            <a:extLst>
              <a:ext uri="{FF2B5EF4-FFF2-40B4-BE49-F238E27FC236}">
                <a16:creationId xmlns:a16="http://schemas.microsoft.com/office/drawing/2014/main" id="{EF1DE88D-AB18-6249-8F21-1A7F2D7F0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888"/>
            <a:ext cx="10515600" cy="574675"/>
          </a:xfrm>
        </p:spPr>
        <p:txBody>
          <a:bodyPr/>
          <a:lstStyle/>
          <a:p>
            <a:pPr algn="ctr"/>
            <a:r>
              <a:rPr lang="es-ES" altLang="es-CL" sz="4000" b="1">
                <a:solidFill>
                  <a:srgbClr val="843C0C"/>
                </a:solidFill>
                <a:ea typeface="ＭＳ Ｐゴシック" panose="020B0600070205080204" pitchFamily="34" charset="-128"/>
              </a:rPr>
              <a:t>ACTIVIDADES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F86186-FED5-D146-BFC4-ECED5CB9E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063" y="817563"/>
            <a:ext cx="11871325" cy="1011237"/>
          </a:xfrm>
        </p:spPr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s-ES_tradnl" altLang="es-CL" sz="2000" b="1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I. </a:t>
            </a:r>
            <a:r>
              <a:rPr lang="es-ES_tradnl" altLang="es-CL" sz="2000" b="1" u="sng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COMPRENDER</a:t>
            </a:r>
            <a:r>
              <a:rPr lang="es-ES_tradnl" altLang="es-CL" sz="2000" b="1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: </a:t>
            </a:r>
            <a:r>
              <a:rPr lang="es-ES_tradnl" altLang="es-CL" sz="2000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Lee comprensivamente la información que está contenida en el presente material de trabajo, y con ella, elabora una definición </a:t>
            </a:r>
            <a:r>
              <a:rPr lang="es-ES_tradnl" altLang="es-CL" sz="2000" b="1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PROPIA </a:t>
            </a:r>
            <a:r>
              <a:rPr lang="es-ES_tradnl" altLang="es-CL" sz="2000" dirty="0">
                <a:solidFill>
                  <a:srgbClr val="203864"/>
                </a:solidFill>
                <a:latin typeface="+mj-lt"/>
                <a:ea typeface="ＭＳ Ｐゴシック" panose="020B0600070205080204" pitchFamily="34" charset="-128"/>
              </a:rPr>
              <a:t>de Imperialismo y Colonialismo, en el espacio asignado más abajo, cuidando de iniciar cada definición como se muestra en el ejemplo: </a:t>
            </a:r>
            <a:endParaRPr lang="es-ES" altLang="es-CL" sz="2000" dirty="0">
              <a:solidFill>
                <a:srgbClr val="203864"/>
              </a:solidFill>
              <a:latin typeface="+mj-lt"/>
              <a:ea typeface="ＭＳ Ｐゴシック" panose="020B0600070205080204" pitchFamily="34" charset="-128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E800CF69-2834-AD48-80EB-6E9072A3C2E4}"/>
              </a:ext>
            </a:extLst>
          </p:cNvPr>
          <p:cNvSpPr/>
          <p:nvPr/>
        </p:nvSpPr>
        <p:spPr>
          <a:xfrm>
            <a:off x="214647" y="2009730"/>
            <a:ext cx="114664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s-ES" altLang="es-CL" b="1" dirty="0">
                <a:solidFill>
                  <a:srgbClr val="20386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1. IMPERIALISMO: </a:t>
            </a:r>
            <a:r>
              <a:rPr lang="es-ES" altLang="es-CL" dirty="0">
                <a:solidFill>
                  <a:srgbClr val="20386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Se define Imperialismo como …</a:t>
            </a:r>
          </a:p>
          <a:p>
            <a:pPr lvl="0" eaLnBrk="1" hangingPunct="1"/>
            <a:endParaRPr lang="es-ES" altLang="es-CL" b="1" dirty="0">
              <a:solidFill>
                <a:srgbClr val="000000"/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  <a:p>
            <a:pPr lvl="0" eaLnBrk="1" hangingPunct="1"/>
            <a:endParaRPr lang="es-ES" altLang="es-CL" b="1" dirty="0">
              <a:solidFill>
                <a:srgbClr val="000000"/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  <a:p>
            <a:pPr lvl="0" eaLnBrk="1" hangingPunct="1"/>
            <a:endParaRPr lang="es-ES" altLang="es-CL" b="1" dirty="0">
              <a:solidFill>
                <a:srgbClr val="000000"/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9038791B-EB52-A949-B580-9F622EF6831E}"/>
              </a:ext>
            </a:extLst>
          </p:cNvPr>
          <p:cNvSpPr/>
          <p:nvPr/>
        </p:nvSpPr>
        <p:spPr>
          <a:xfrm>
            <a:off x="214646" y="3647942"/>
            <a:ext cx="11466491" cy="12003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4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lvl="0" eaLnBrk="1" hangingPunct="1"/>
            <a:r>
              <a:rPr lang="es-ES" altLang="es-CL" b="1" dirty="0">
                <a:solidFill>
                  <a:srgbClr val="203864"/>
                </a:solidFill>
                <a:latin typeface="Calibri Light" panose="020F0302020204030204" pitchFamily="34" charset="0"/>
                <a:ea typeface="ＭＳ Ｐゴシック" panose="020B0600070205080204" pitchFamily="34" charset="-128"/>
              </a:rPr>
              <a:t>2. COLONIALISMO:  </a:t>
            </a:r>
          </a:p>
          <a:p>
            <a:pPr lvl="0" eaLnBrk="1" hangingPunct="1"/>
            <a:endParaRPr lang="es-ES" altLang="es-CL" b="1" dirty="0">
              <a:solidFill>
                <a:srgbClr val="000000"/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  <a:p>
            <a:pPr lvl="0" eaLnBrk="1" hangingPunct="1"/>
            <a:endParaRPr lang="es-ES" altLang="es-CL" b="1" dirty="0">
              <a:solidFill>
                <a:srgbClr val="000000"/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  <a:p>
            <a:pPr lvl="0" eaLnBrk="1" hangingPunct="1"/>
            <a:endParaRPr lang="es-ES" altLang="es-CL" b="1" dirty="0">
              <a:solidFill>
                <a:srgbClr val="000000"/>
              </a:solidFill>
              <a:latin typeface="Calibri Light" panose="020F030202020403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4302246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1481</Words>
  <Application>Microsoft Macintosh PowerPoint</Application>
  <PresentationFormat>Panorámica</PresentationFormat>
  <Paragraphs>136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Arial Narrow</vt:lpstr>
      <vt:lpstr>Calibri</vt:lpstr>
      <vt:lpstr>Calibri Light</vt:lpstr>
      <vt:lpstr>Helvetica</vt:lpstr>
      <vt:lpstr>Tema de Office</vt:lpstr>
      <vt:lpstr>     Cees Historia Nº1        UNIDAD: EL SIGLO XX - 1ª GUERRA MUNDIAL  1914 - 1919</vt:lpstr>
      <vt:lpstr>¡¡Bienvenidos!!   </vt:lpstr>
      <vt:lpstr>INSTRUCCIONES PARA EL DESARROLLO DE LA ACTIVIDAD</vt:lpstr>
      <vt:lpstr>INDICADORES DE PUNTAJE</vt:lpstr>
      <vt:lpstr>Presentación de PowerPoint</vt:lpstr>
      <vt:lpstr>1. IMPERIALISMO EUROPEO </vt:lpstr>
      <vt:lpstr>Presentación de PowerPoint</vt:lpstr>
      <vt:lpstr>Presentación de PowerPoint</vt:lpstr>
      <vt:lpstr>ACTIVIDADES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UNIDAD: EL SIGLO XX - 1ª GUERRA MUNDIAL  1914 - 1919</dc:title>
  <dc:creator>Marcela Andrea Contreras Molina</dc:creator>
  <cp:lastModifiedBy>felipe caglieri</cp:lastModifiedBy>
  <cp:revision>9</cp:revision>
  <dcterms:created xsi:type="dcterms:W3CDTF">2020-03-31T20:55:53Z</dcterms:created>
  <dcterms:modified xsi:type="dcterms:W3CDTF">2020-04-02T00:31:56Z</dcterms:modified>
</cp:coreProperties>
</file>