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47" r:id="rId2"/>
    <p:sldId id="380" r:id="rId3"/>
    <p:sldId id="354" r:id="rId4"/>
    <p:sldId id="379" r:id="rId5"/>
    <p:sldId id="372" r:id="rId6"/>
    <p:sldId id="272" r:id="rId7"/>
    <p:sldId id="375" r:id="rId8"/>
    <p:sldId id="376" r:id="rId9"/>
    <p:sldId id="381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4466D-3160-6A4B-8C1E-EA920FF51A92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99BE8-6E27-FF41-9F1C-10018A5D79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109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9701B-812D-9548-A88F-879E41CED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74873B-4F80-BF45-BD15-6E3DB46A5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EE47A3-16FB-0148-AF53-DFC6FA9D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686-F996-4747-A2CE-6D40672A967E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0684D6-D285-614F-B388-CC195F09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04A11-8EBC-E449-9D7E-7D5CE3E9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023-285C-EA44-B56A-F7C24114E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155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8D3AD-70E8-2049-B7CC-944A1791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782D38-3126-254F-B3A7-7ADCE65EF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C65CD-30BF-DD41-8CE1-99D35E79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686-F996-4747-A2CE-6D40672A967E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CBF15A-5DE1-0440-ACED-C8FA4A80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D53FF2-8A0F-9242-83AD-7591FC7D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023-285C-EA44-B56A-F7C24114E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967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80BBAE-B168-6949-8AA6-5C2E1BC7F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D9B228-4A96-7840-99E0-45F532239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8C627-46EB-2345-A16B-01FCD9B1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686-F996-4747-A2CE-6D40672A967E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95E75-7B92-5542-B147-54556585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EFCFB-2667-CC40-AB37-B8CFBFB1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023-285C-EA44-B56A-F7C24114E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278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09E18-499D-3044-8AD5-6F08989C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641487-E6B1-1843-B3BF-7364BEEE3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DE782-6E15-6D48-AD70-29BA42A9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686-F996-4747-A2CE-6D40672A967E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29D60-D9B6-E740-A818-49974ED2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14337C-8A59-E645-B95A-C939EA4E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023-285C-EA44-B56A-F7C24114E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058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00B53-4891-EE44-B5EB-FC45F6C4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C1A7A9-F172-2144-B6FA-F3FB60D32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6D53D3-89AF-2F4C-9318-FDB94841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686-F996-4747-A2CE-6D40672A967E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BE3CB7-CD37-334F-96FC-1749031B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21CBE-918D-164E-A07D-B888CF78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023-285C-EA44-B56A-F7C24114E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6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40B5B-C52E-1F41-8D71-F9C4F8C9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731802-0573-EB4F-9C9C-DF7909D6E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DF9A91-8558-B44B-826C-CE71E66A3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8B3B17-65DC-D241-A2FD-86B9773B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686-F996-4747-A2CE-6D40672A967E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C4594A-B391-684D-9AD0-8AF18332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C6E77D-A1D5-3F48-BFB6-34C7C94F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023-285C-EA44-B56A-F7C24114E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37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B6AA0-FE6E-2E43-AD6A-DE8A2E62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2FBE38-E8B7-2C4D-B46A-EBF2355C9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C6D0E6-370A-FF4E-8E9F-A009FB2E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590839-216E-1845-AA16-158DFB9D2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024D13-DBDB-3544-BF8D-8DD0730EC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B814C4-CC2C-0B48-865C-74F9F5B0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686-F996-4747-A2CE-6D40672A967E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3661C2-4896-5149-8B1F-E090B73C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AAAE4C-6F1D-CA42-BDC3-27409E0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023-285C-EA44-B56A-F7C24114E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81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BC130-9BA2-5844-B8FE-3AB0425A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899958-E327-8B43-B775-11EBE867E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686-F996-4747-A2CE-6D40672A967E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AE2746-10AE-2E43-9AC1-37C63E18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4CA168-1A53-6E43-BA79-CA3603EB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023-285C-EA44-B56A-F7C24114E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49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525A4F-0A50-CC46-883C-35E6542E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686-F996-4747-A2CE-6D40672A967E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7E6C9EB-8D7B-3443-A4B0-6AC4B45B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3AB28A-6BB6-7B41-808E-4E8D10E9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023-285C-EA44-B56A-F7C24114E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969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ECAFB-C3E3-E54F-90C7-DE637079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031701-E6A3-5C48-9D0C-7FD5B7D47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835FBB-070B-9947-A183-412E78834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67785-1A63-BB4E-96D9-D31248F8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686-F996-4747-A2CE-6D40672A967E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3BAA1C-12B8-D445-BBFB-428F11B1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C6B20A-58F1-AE46-950E-86FE5C84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023-285C-EA44-B56A-F7C24114E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967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A8C69-B1C5-1841-8591-A17073BB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C4D719-CD9B-E148-9322-A49FF61C9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EC0988-3665-0945-B7B2-E4417FBD4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1A295F-3C37-034C-AA4C-2029A050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686-F996-4747-A2CE-6D40672A967E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BB35D1-248B-644F-820E-C376EF7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6C964A-6059-D140-A717-2573B906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023-285C-EA44-B56A-F7C24114E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243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D0D2EA-EFA1-084A-B902-B20E2402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301B59-0B5E-F24D-965A-E82D86502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1F7E80-BFFD-0E4C-A069-DE3C72701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2A686-F996-4747-A2CE-6D40672A967E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852D1A-F767-FB47-A810-F24B221FF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A1CB07-ADC7-3C4F-A221-3D02C9C79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E7023-285C-EA44-B56A-F7C24114E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118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suarez@cldv.cl" TargetMode="External"/><Relationship Id="rId2" Type="http://schemas.openxmlformats.org/officeDocument/2006/relationships/hyperlink" Target="mailto:mgaete@cldv.c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iudadseva.com/texto/la-insolacio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9Gw_p_Q5w%5d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udadseva.com/texto/la-luz-es-como-el-ag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4">
            <a:extLst>
              <a:ext uri="{FF2B5EF4-FFF2-40B4-BE49-F238E27FC236}">
                <a16:creationId xmlns:a16="http://schemas.microsoft.com/office/drawing/2014/main" id="{98CC5502-312F-6143-B138-A4F04E00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ítulo 1">
            <a:extLst>
              <a:ext uri="{FF2B5EF4-FFF2-40B4-BE49-F238E27FC236}">
                <a16:creationId xmlns:a16="http://schemas.microsoft.com/office/drawing/2014/main" id="{15A60BB1-65E1-5847-8436-E56841AA8C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3296" y="2373411"/>
            <a:ext cx="8396925" cy="1368972"/>
          </a:xfrm>
        </p:spPr>
        <p:txBody>
          <a:bodyPr>
            <a:normAutofit fontScale="90000"/>
          </a:bodyPr>
          <a:lstStyle/>
          <a:p>
            <a:pPr algn="l"/>
            <a:r>
              <a:rPr lang="es-CL" altLang="es-C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Lengua y Literatura Nº3</a:t>
            </a:r>
            <a:br>
              <a:rPr lang="es-CL" altLang="es-CL" b="1" dirty="0"/>
            </a:br>
            <a:br>
              <a:rPr lang="es-CL" altLang="es-CL" b="1" dirty="0"/>
            </a:br>
            <a:r>
              <a:rPr lang="es-CL" altLang="es-CL" b="1" dirty="0"/>
              <a:t>Módulo Interactivo III: </a:t>
            </a:r>
            <a:br>
              <a:rPr lang="es-CL" altLang="es-CL" b="1" dirty="0"/>
            </a:br>
            <a:r>
              <a:rPr lang="es-CL" altLang="es-CL" sz="5300" b="1" dirty="0"/>
              <a:t>EXILIO, MIGRACIÓN E IDENTIDAD LATINOAMERICANA</a:t>
            </a:r>
            <a:endParaRPr lang="es-CL" altLang="es-CL" b="1" dirty="0"/>
          </a:p>
        </p:txBody>
      </p:sp>
      <p:sp>
        <p:nvSpPr>
          <p:cNvPr id="13315" name="Subtítulo 2">
            <a:extLst>
              <a:ext uri="{FF2B5EF4-FFF2-40B4-BE49-F238E27FC236}">
                <a16:creationId xmlns:a16="http://schemas.microsoft.com/office/drawing/2014/main" id="{AF212689-085D-B841-B782-911A218EED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3296" y="3647789"/>
            <a:ext cx="10741979" cy="872426"/>
          </a:xfrm>
        </p:spPr>
        <p:txBody>
          <a:bodyPr>
            <a:normAutofit/>
          </a:bodyPr>
          <a:lstStyle/>
          <a:p>
            <a:pPr algn="l"/>
            <a:r>
              <a:rPr lang="es-CL" altLang="es-CL" dirty="0"/>
              <a:t>Objetivo: Introducir los contenidos elementales de la Unidad I de 2º medio: Identidad latinoamericana y narrativa.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81C1A2-195A-4C4B-ACDC-EB14243DB1DF}"/>
              </a:ext>
            </a:extLst>
          </p:cNvPr>
          <p:cNvSpPr txBox="1"/>
          <p:nvPr/>
        </p:nvSpPr>
        <p:spPr>
          <a:xfrm>
            <a:off x="4078224" y="4735000"/>
            <a:ext cx="4035552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b="1" u="sng" dirty="0">
                <a:solidFill>
                  <a:schemeClr val="tx1"/>
                </a:solidFill>
              </a:rPr>
              <a:t>ÁREA HUMANIDADES</a:t>
            </a:r>
          </a:p>
          <a:p>
            <a:r>
              <a:rPr lang="es-CL" sz="1400" b="1" dirty="0">
                <a:solidFill>
                  <a:schemeClr val="tx1"/>
                </a:solidFill>
              </a:rPr>
              <a:t>2º Medio </a:t>
            </a:r>
          </a:p>
          <a:p>
            <a:r>
              <a:rPr lang="es-CL" sz="1400" b="1" dirty="0">
                <a:solidFill>
                  <a:schemeClr val="tx1"/>
                </a:solidFill>
              </a:rPr>
              <a:t>Lengua y Literatura</a:t>
            </a:r>
          </a:p>
          <a:p>
            <a:r>
              <a:rPr lang="es-CL" sz="1400" b="1" dirty="0">
                <a:solidFill>
                  <a:schemeClr val="tx1"/>
                </a:solidFill>
              </a:rPr>
              <a:t>P. Maite Gaete/ Nelson Suárez</a:t>
            </a:r>
          </a:p>
        </p:txBody>
      </p:sp>
    </p:spTree>
    <p:extLst>
      <p:ext uri="{BB962C8B-B14F-4D97-AF65-F5344CB8AC3E}">
        <p14:creationId xmlns:p14="http://schemas.microsoft.com/office/powerpoint/2010/main" val="252865775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974A4-8C2D-6849-A563-DB88CD1F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" y="3710613"/>
            <a:ext cx="2530411" cy="2452687"/>
          </a:xfrm>
        </p:spPr>
        <p:txBody>
          <a:bodyPr anchor="ctr">
            <a:normAutofit/>
          </a:bodyPr>
          <a:lstStyle/>
          <a:p>
            <a:r>
              <a:rPr lang="es-CL" sz="3600" b="1" dirty="0"/>
              <a:t>BIENVENIDA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1CF5DB-6E46-044C-A971-FF68A349D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00" b="2079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BC6AA3-97B7-074D-A042-EDE770929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383" y="3710613"/>
            <a:ext cx="8863584" cy="2929638"/>
          </a:xfrm>
        </p:spPr>
        <p:txBody>
          <a:bodyPr anchor="ctr">
            <a:normAutofit fontScale="92500"/>
          </a:bodyPr>
          <a:lstStyle/>
          <a:p>
            <a:pPr marL="0" indent="0" algn="just">
              <a:buNone/>
            </a:pPr>
            <a:r>
              <a:rPr lang="es-CL" sz="1800" dirty="0"/>
              <a:t>Estimados, en esta oportunidad comenzamos con la Unidad I de 2º medio: Exilio y migración dentro de la identidad latinoamericana.</a:t>
            </a:r>
          </a:p>
          <a:p>
            <a:pPr marL="0" indent="0" algn="just">
              <a:buNone/>
            </a:pPr>
            <a:r>
              <a:rPr lang="es-CL" sz="1800" dirty="0"/>
              <a:t>- Es importante recalcar que el siguiente material es una introducción hacia la panorámica de esta primera unidad, y deberán trabajar con el libro de 2º medio para el desarrollo del mismo.</a:t>
            </a:r>
          </a:p>
          <a:p>
            <a:pPr algn="just">
              <a:buFontTx/>
              <a:buChar char="-"/>
            </a:pPr>
            <a:r>
              <a:rPr lang="es-CL" sz="1800" dirty="0"/>
              <a:t>Recuerden completar la autoevaluación presente en este material para obtener el puntaje ideal.</a:t>
            </a:r>
          </a:p>
          <a:p>
            <a:pPr algn="just">
              <a:buFontTx/>
              <a:buChar char="-"/>
            </a:pPr>
            <a:r>
              <a:rPr lang="es-CL" sz="1800" dirty="0"/>
              <a:t>Si tienen consultas envíen un correo al profesor a cargo indicando en el asunto “CONSULTA”.</a:t>
            </a:r>
          </a:p>
          <a:p>
            <a:pPr marL="0" indent="0" algn="just">
              <a:buNone/>
            </a:pPr>
            <a:r>
              <a:rPr lang="es-CL" sz="1800" dirty="0"/>
              <a:t>- Recuerden ser autónomos, críticos y reflexivos durante el análisis que se propone a continuación.</a:t>
            </a:r>
          </a:p>
          <a:p>
            <a:pPr marL="0" indent="0" algn="just">
              <a:buNone/>
            </a:pPr>
            <a:r>
              <a:rPr lang="es-CL" sz="1800" dirty="0"/>
              <a:t>- Revisen ortografía y redacción antes de enviar el módulo terminado.</a:t>
            </a:r>
          </a:p>
          <a:p>
            <a:pPr marL="0" indent="0">
              <a:buNone/>
            </a:pPr>
            <a:endParaRPr lang="es-CL" sz="1500" dirty="0"/>
          </a:p>
        </p:txBody>
      </p:sp>
    </p:spTree>
    <p:extLst>
      <p:ext uri="{BB962C8B-B14F-4D97-AF65-F5344CB8AC3E}">
        <p14:creationId xmlns:p14="http://schemas.microsoft.com/office/powerpoint/2010/main" val="156948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54E0B-0CEE-C640-ABDE-617EA58E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73"/>
            <a:ext cx="10515600" cy="841883"/>
          </a:xfrm>
        </p:spPr>
        <p:txBody>
          <a:bodyPr>
            <a:normAutofit/>
          </a:bodyPr>
          <a:lstStyle/>
          <a:p>
            <a:pPr algn="ctr"/>
            <a:r>
              <a:rPr lang="es-CL" b="1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D4AC8A-D128-9546-A724-97296D3BD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742544"/>
            <a:ext cx="11765280" cy="57561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L" dirty="0"/>
              <a:t>El siguiente PPT está enmarcado en la Unidad 1: EXILIO, MIGRACIÓN E IDENTIDAD LATINOAMERICANA. </a:t>
            </a:r>
            <a:r>
              <a:rPr lang="es-CL" b="1" dirty="0"/>
              <a:t>El objetivo principal de este material es que comprendas las implicancias de la identidad latinoamericana desde la narrativa. </a:t>
            </a:r>
            <a:r>
              <a:rPr lang="es-CL" dirty="0"/>
              <a:t>Para su confección considera los siguientes ítems:</a:t>
            </a:r>
          </a:p>
          <a:p>
            <a:pPr marL="0" indent="0" algn="just">
              <a:buNone/>
            </a:pPr>
            <a:r>
              <a:rPr lang="es-CL" dirty="0"/>
              <a:t>- Esta actividad es INDIVIDUAL y debe ser retroalimentada al profesor a cargo. Cualquier plagio o copia en su desarrollo será evaluado con nota mínima conforme al reglamento de evaluación.</a:t>
            </a:r>
          </a:p>
          <a:p>
            <a:pPr algn="just">
              <a:buFontTx/>
              <a:buChar char="-"/>
            </a:pPr>
            <a:r>
              <a:rPr lang="es-CL" dirty="0"/>
              <a:t>La fecha de entrega de este Módulo III es hasta el día Jueves 09/04 al correo institucional del profesor a cargo.</a:t>
            </a:r>
          </a:p>
          <a:p>
            <a:pPr algn="just">
              <a:buFontTx/>
              <a:buChar char="-"/>
            </a:pPr>
            <a:r>
              <a:rPr lang="es-CL" dirty="0"/>
              <a:t>Completa el ítem de autoevaluación en la rúbrica de evaluación (siguiente diapositiva) antes de enviar el material resuelto. </a:t>
            </a:r>
          </a:p>
          <a:p>
            <a:pPr algn="just">
              <a:buFontTx/>
              <a:buChar char="-"/>
            </a:pPr>
            <a:r>
              <a:rPr lang="es-CL" dirty="0"/>
              <a:t>Alumnos de 2ºA enviar PPT resuelto al correo </a:t>
            </a:r>
            <a:r>
              <a:rPr lang="es-CL" dirty="0">
                <a:hlinkClick r:id="rId2"/>
              </a:rPr>
              <a:t>mgaete@cldv.cl</a:t>
            </a:r>
            <a:endParaRPr lang="es-CL" dirty="0"/>
          </a:p>
          <a:p>
            <a:pPr algn="just">
              <a:buFontTx/>
              <a:buChar char="-"/>
            </a:pPr>
            <a:r>
              <a:rPr lang="es-CL" dirty="0"/>
              <a:t>Alumnos de 2ºB enviar PPT resuelto al correo </a:t>
            </a:r>
            <a:r>
              <a:rPr lang="es-CL" dirty="0">
                <a:hlinkClick r:id="rId3"/>
              </a:rPr>
              <a:t>nsuarez@cldv.cl</a:t>
            </a:r>
            <a:endParaRPr lang="es-CL" dirty="0"/>
          </a:p>
          <a:p>
            <a:pPr algn="just">
              <a:buFontTx/>
              <a:buChar char="-"/>
            </a:pPr>
            <a:r>
              <a:rPr lang="es-CL" dirty="0"/>
              <a:t>Cualquier consulta referente a este módulo debe ser enviada al correo del profesor a cargo. </a:t>
            </a:r>
          </a:p>
          <a:p>
            <a:pPr algn="just">
              <a:buFontTx/>
              <a:buChar char="-"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328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91AEE11-2A8F-694B-B6F9-2BC3E0FD3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388559"/>
              </p:ext>
            </p:extLst>
          </p:nvPr>
        </p:nvGraphicFramePr>
        <p:xfrm>
          <a:off x="85240" y="151473"/>
          <a:ext cx="12021519" cy="6340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285">
                  <a:extLst>
                    <a:ext uri="{9D8B030D-6E8A-4147-A177-3AD203B41FA5}">
                      <a16:colId xmlns:a16="http://schemas.microsoft.com/office/drawing/2014/main" val="3794947636"/>
                    </a:ext>
                  </a:extLst>
                </a:gridCol>
                <a:gridCol w="778790">
                  <a:extLst>
                    <a:ext uri="{9D8B030D-6E8A-4147-A177-3AD203B41FA5}">
                      <a16:colId xmlns:a16="http://schemas.microsoft.com/office/drawing/2014/main" val="2869177911"/>
                    </a:ext>
                  </a:extLst>
                </a:gridCol>
                <a:gridCol w="833034">
                  <a:extLst>
                    <a:ext uri="{9D8B030D-6E8A-4147-A177-3AD203B41FA5}">
                      <a16:colId xmlns:a16="http://schemas.microsoft.com/office/drawing/2014/main" val="1777103080"/>
                    </a:ext>
                  </a:extLst>
                </a:gridCol>
                <a:gridCol w="930714">
                  <a:extLst>
                    <a:ext uri="{9D8B030D-6E8A-4147-A177-3AD203B41FA5}">
                      <a16:colId xmlns:a16="http://schemas.microsoft.com/office/drawing/2014/main" val="1491566966"/>
                    </a:ext>
                  </a:extLst>
                </a:gridCol>
                <a:gridCol w="652696">
                  <a:extLst>
                    <a:ext uri="{9D8B030D-6E8A-4147-A177-3AD203B41FA5}">
                      <a16:colId xmlns:a16="http://schemas.microsoft.com/office/drawing/2014/main" val="3946635085"/>
                    </a:ext>
                  </a:extLst>
                </a:gridCol>
              </a:tblGrid>
              <a:tr h="368210">
                <a:tc rowSpan="2">
                  <a:txBody>
                    <a:bodyPr/>
                    <a:lstStyle/>
                    <a:p>
                      <a:pPr algn="ctr"/>
                      <a:r>
                        <a:rPr lang="es-CL" sz="2800" dirty="0"/>
                        <a:t>INDICADORES DE PUNTAJE</a:t>
                      </a:r>
                      <a:endParaRPr lang="es-CL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/>
                        <a:t>¿Cómo lo Hice?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sz="1600" b="1" dirty="0"/>
                        <a:t>P. IDEAL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sz="1600" b="1" dirty="0"/>
                        <a:t>P.OBTENIDO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93037"/>
                  </a:ext>
                </a:extLst>
              </a:tr>
              <a:tr h="368210">
                <a:tc vMerge="1">
                  <a:txBody>
                    <a:bodyPr/>
                    <a:lstStyle/>
                    <a:p>
                      <a:endParaRPr lang="es-C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308566"/>
                  </a:ext>
                </a:extLst>
              </a:tr>
              <a:tr h="469356"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1. Estudiante entrega su trabajo en la fecha indicada 09/04.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 pts.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960636"/>
                  </a:ext>
                </a:extLst>
              </a:tr>
              <a:tr h="6789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2. El trabajo entregado denota compromiso, responsabilidad y autonomía, demostrando el estudiante haber invertido tiempo y dedicación en su desarrollo y no haber copiado/plagiado en ningún caso.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4 pts.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2670"/>
                  </a:ext>
                </a:extLst>
              </a:tr>
              <a:tr h="70965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3. El estudiante demuestra proactividad en el desarrollo de la actividad aplicando analíticamente los contenidos, presentando un análisis reflexivo, crítico y profundo en las actividades propuestas.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4 pts.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955342"/>
                  </a:ext>
                </a:extLst>
              </a:tr>
              <a:tr h="70965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4. El estudiante desarrolla las actividades demostrando una excelente ortografía acentual, puntual y literal.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 pts.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405385"/>
                  </a:ext>
                </a:extLst>
              </a:tr>
              <a:tr h="6919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5. El desarrolla las actividades demostrando una excelente redacción y manejo de un amplio espectro de palabras, que enriquecen la lectura.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 pts.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734466"/>
                  </a:ext>
                </a:extLst>
              </a:tr>
              <a:tr h="387972">
                <a:tc>
                  <a:txBody>
                    <a:bodyPr/>
                    <a:lstStyle/>
                    <a:p>
                      <a:r>
                        <a:rPr lang="es-CL" dirty="0"/>
                        <a:t>6. Ítem I: Comprensión de lectura.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18 pts.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422002"/>
                  </a:ext>
                </a:extLst>
              </a:tr>
              <a:tr h="402094">
                <a:tc>
                  <a:txBody>
                    <a:bodyPr/>
                    <a:lstStyle/>
                    <a:p>
                      <a:r>
                        <a:rPr lang="es-CL" dirty="0"/>
                        <a:t>7. Ítem II: Aplico lo aprendido.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10 pts.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842628"/>
                  </a:ext>
                </a:extLst>
              </a:tr>
              <a:tr h="292010">
                <a:tc>
                  <a:txBody>
                    <a:bodyPr/>
                    <a:lstStyle/>
                    <a:p>
                      <a:r>
                        <a:rPr lang="es-CL" dirty="0"/>
                        <a:t>8. Evidencia un alto nivel de compromiso y responsabilidad con su autoaprendizaje, completando de manera responsable la autoevaluación inserta en esta pauta de cotejo.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58163"/>
                  </a:ext>
                </a:extLst>
              </a:tr>
              <a:tr h="387972">
                <a:tc>
                  <a:txBody>
                    <a:bodyPr/>
                    <a:lstStyle/>
                    <a:p>
                      <a:r>
                        <a:rPr lang="es-CL" dirty="0"/>
                        <a:t>PUNTAJE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151652"/>
                  </a:ext>
                </a:extLst>
              </a:tr>
            </a:tbl>
          </a:graphicData>
        </a:graphic>
      </p:graphicFrame>
      <p:pic>
        <p:nvPicPr>
          <p:cNvPr id="5" name="Gráfico 4" descr="Cara con gafas de sol con relleno sólido">
            <a:extLst>
              <a:ext uri="{FF2B5EF4-FFF2-40B4-BE49-F238E27FC236}">
                <a16:creationId xmlns:a16="http://schemas.microsoft.com/office/drawing/2014/main" id="{54EA1814-04BC-BB48-911C-E67962A58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6702" y="559676"/>
            <a:ext cx="373117" cy="373117"/>
          </a:xfrm>
          <a:prstGeom prst="rect">
            <a:avLst/>
          </a:prstGeom>
        </p:spPr>
      </p:pic>
      <p:pic>
        <p:nvPicPr>
          <p:cNvPr id="7" name="Gráfico 6" descr="Cara triste con relleno sólido">
            <a:extLst>
              <a:ext uri="{FF2B5EF4-FFF2-40B4-BE49-F238E27FC236}">
                <a16:creationId xmlns:a16="http://schemas.microsoft.com/office/drawing/2014/main" id="{C2C25EFE-A8BE-4242-AF95-E8BF6E7BC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3293" y="559676"/>
            <a:ext cx="373117" cy="3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9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26F89D-7498-424E-A7D3-036B0DF95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59" y="208547"/>
            <a:ext cx="11561736" cy="24106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altLang="es-CL" sz="3600" b="1" dirty="0"/>
              <a:t>IDENTIDAD LATINOAMERICANA</a:t>
            </a:r>
          </a:p>
          <a:p>
            <a:pPr marL="0" indent="0" algn="just">
              <a:buNone/>
            </a:pPr>
            <a:r>
              <a:rPr lang="es-MX" altLang="es-CL" sz="3500" b="1" dirty="0"/>
              <a:t>La literatura latinoamericana del siglo XX intenta graficar la realidad de los diversos pueblos y comunidades en lo basto del sur de América. Existen, por lo tanto, ciertas características generales que se atribuyen a la identidad latinoamericana: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78598C-A42F-E646-A5F1-A4F3EA07A9DA}"/>
              </a:ext>
            </a:extLst>
          </p:cNvPr>
          <p:cNvSpPr txBox="1"/>
          <p:nvPr/>
        </p:nvSpPr>
        <p:spPr>
          <a:xfrm>
            <a:off x="371959" y="2885653"/>
            <a:ext cx="4086387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CONFLICTO CONSTANTE</a:t>
            </a:r>
          </a:p>
          <a:p>
            <a:pPr algn="ctr"/>
            <a:r>
              <a:rPr lang="es-CL" sz="1600" dirty="0"/>
              <a:t>En latinoamérica han sido históricamente constantes los conflictos sociales y políticos que han generado quiebres y cambios culturales. Dictaduras (Argentina, Chile, Cuba, etc.), revueltas sociales, emancipación, etc.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3E5C74-03C9-3C45-BF52-ED174D0CE4E6}"/>
              </a:ext>
            </a:extLst>
          </p:cNvPr>
          <p:cNvSpPr txBox="1"/>
          <p:nvPr/>
        </p:nvSpPr>
        <p:spPr>
          <a:xfrm>
            <a:off x="7325324" y="2885653"/>
            <a:ext cx="4050647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DESTERRITORIALIZACIÓN CULTURAL</a:t>
            </a:r>
          </a:p>
          <a:p>
            <a:pPr algn="ctr"/>
            <a:r>
              <a:rPr lang="es-CL" sz="1600" dirty="0"/>
              <a:t>La cultura de latinoamérica se caracteriza por ser mestiza, es decir, tomar elementos autóctonos como también elementos de las naciones colonizadoreas (Portugal, España, etc.).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EF79D1-216A-8A47-AD9A-B3070B8DD59A}"/>
              </a:ext>
            </a:extLst>
          </p:cNvPr>
          <p:cNvSpPr txBox="1"/>
          <p:nvPr/>
        </p:nvSpPr>
        <p:spPr>
          <a:xfrm>
            <a:off x="1929369" y="5049015"/>
            <a:ext cx="3673099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EMANCIPACIÓN E INDEPENDENCIA</a:t>
            </a:r>
          </a:p>
          <a:p>
            <a:pPr algn="just"/>
            <a:r>
              <a:rPr lang="es-CL" sz="1600" dirty="0"/>
              <a:t>Latinoamérica sufrió diversas olas de colonizadores que llegaron desde diferentes naciones, y en la construcción de la identidad local la lucha por la independencia ha sido generalizada.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9121D1-7D06-5346-8BBF-51A854926328}"/>
              </a:ext>
            </a:extLst>
          </p:cNvPr>
          <p:cNvSpPr txBox="1"/>
          <p:nvPr/>
        </p:nvSpPr>
        <p:spPr>
          <a:xfrm>
            <a:off x="6589532" y="5049015"/>
            <a:ext cx="3673099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LUCHAS DE CLASE</a:t>
            </a:r>
          </a:p>
          <a:p>
            <a:pPr algn="just"/>
            <a:r>
              <a:rPr lang="es-CL" sz="1600" dirty="0"/>
              <a:t>Latinoamérica se caracteriza por la desigualdad social, el indigenismo y la lucha de clases. Diversas han sido las revueltas sociales que se han levantado a partir de esta temática. </a:t>
            </a:r>
          </a:p>
        </p:txBody>
      </p:sp>
    </p:spTree>
    <p:extLst>
      <p:ext uri="{BB962C8B-B14F-4D97-AF65-F5344CB8AC3E}">
        <p14:creationId xmlns:p14="http://schemas.microsoft.com/office/powerpoint/2010/main" val="137137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76B55A-A12A-174A-ABC2-3EC87897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32" y="80473"/>
            <a:ext cx="11561736" cy="15518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altLang="es-CL" sz="3600" b="1" dirty="0">
                <a:solidFill>
                  <a:schemeClr val="accent2"/>
                </a:solidFill>
              </a:rPr>
              <a:t>LITERATURA LATINOAMERICANA</a:t>
            </a:r>
          </a:p>
          <a:p>
            <a:pPr marL="0" indent="0" algn="just">
              <a:buNone/>
            </a:pPr>
            <a:r>
              <a:rPr lang="es-MX" altLang="es-CL" sz="2000" dirty="0">
                <a:solidFill>
                  <a:schemeClr val="tx1"/>
                </a:solidFill>
              </a:rPr>
              <a:t>En latinoamérica, la literatura alcanzó notoriedad desde fines del Siglo XIX, integrando un exceso de realismo y la búsqueda constante de representar la identidad latinoamericana. Lee la página 34 – 35 del libro sobre “El cuento latinoamericano” y complementa con el siguiente resumen: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8685320-8742-B84C-8CB1-D13E0EB913E7}"/>
              </a:ext>
            </a:extLst>
          </p:cNvPr>
          <p:cNvSpPr txBox="1"/>
          <p:nvPr/>
        </p:nvSpPr>
        <p:spPr>
          <a:xfrm>
            <a:off x="145665" y="2032304"/>
            <a:ext cx="4696157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REPRESENTACIÓN DE LA REALIDAD LATINOAMERICANA</a:t>
            </a:r>
          </a:p>
          <a:p>
            <a:r>
              <a:rPr lang="es-CL" sz="1600" dirty="0">
                <a:solidFill>
                  <a:schemeClr val="tx1"/>
                </a:solidFill>
              </a:rPr>
              <a:t>-     Ser humano v/s naturaleza</a:t>
            </a:r>
          </a:p>
          <a:p>
            <a:pPr marL="342900" indent="-342900">
              <a:buFontTx/>
              <a:buChar char="-"/>
            </a:pPr>
            <a:r>
              <a:rPr lang="es-CL" sz="1600" dirty="0">
                <a:solidFill>
                  <a:schemeClr val="tx1"/>
                </a:solidFill>
              </a:rPr>
              <a:t>Sector social desposeido</a:t>
            </a:r>
          </a:p>
          <a:p>
            <a:pPr marL="342900" indent="-342900">
              <a:buFontTx/>
              <a:buChar char="-"/>
            </a:pPr>
            <a:r>
              <a:rPr lang="es-CL" sz="1600" dirty="0">
                <a:solidFill>
                  <a:schemeClr val="tx1"/>
                </a:solidFill>
              </a:rPr>
              <a:t>Costumbres populares</a:t>
            </a:r>
          </a:p>
          <a:p>
            <a:pPr marL="342900" indent="-342900">
              <a:buFontTx/>
              <a:buChar char="-"/>
            </a:pPr>
            <a:r>
              <a:rPr lang="es-CL" sz="1600" dirty="0">
                <a:solidFill>
                  <a:schemeClr val="tx1"/>
                </a:solidFill>
              </a:rPr>
              <a:t>Lenguaje popular; hechos políticos y sociales. </a:t>
            </a:r>
            <a:endParaRPr lang="es-CL" sz="1600" b="1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E62CBE-60D4-164C-867D-7DC52B0B7520}"/>
              </a:ext>
            </a:extLst>
          </p:cNvPr>
          <p:cNvSpPr txBox="1"/>
          <p:nvPr/>
        </p:nvSpPr>
        <p:spPr>
          <a:xfrm>
            <a:off x="145664" y="3872109"/>
            <a:ext cx="4696157" cy="135421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AMÉRICA COMO EL REALISMO MÁGICO</a:t>
            </a:r>
          </a:p>
          <a:p>
            <a:pPr algn="just"/>
            <a:r>
              <a:rPr lang="es-CL" sz="1600" dirty="0"/>
              <a:t>Presenta un mundo de realismo excacerbado que se ve interrumpido por seres y sucesos extraordinarios (fantasmas, ángeles, enfermedades inverosímiles, etc.) que es aceptado con normalidad por los personajes.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C1FFB41-12FF-6544-BA82-4D568D11464B}"/>
              </a:ext>
            </a:extLst>
          </p:cNvPr>
          <p:cNvSpPr txBox="1"/>
          <p:nvPr/>
        </p:nvSpPr>
        <p:spPr>
          <a:xfrm>
            <a:off x="145665" y="5434915"/>
            <a:ext cx="4696157" cy="135421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LITERATURA FANTÁSTICA</a:t>
            </a:r>
          </a:p>
          <a:p>
            <a:pPr algn="just"/>
            <a:r>
              <a:rPr lang="es-CL" sz="1600" dirty="0"/>
              <a:t>La literatura latinoamericana presenta un mundo cotidiano que es alterado por sucesos irrealeso fantásticos, produciendo el asombro de los personajes.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1454D7C-B94E-4243-BDBE-452B37660C8C}"/>
              </a:ext>
            </a:extLst>
          </p:cNvPr>
          <p:cNvCxnSpPr>
            <a:stCxn id="3" idx="2"/>
          </p:cNvCxnSpPr>
          <p:nvPr/>
        </p:nvCxnSpPr>
        <p:spPr>
          <a:xfrm>
            <a:off x="6096000" y="1632350"/>
            <a:ext cx="0" cy="4479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60A26D5-D019-AD4C-8680-33BC558499A4}"/>
              </a:ext>
            </a:extLst>
          </p:cNvPr>
          <p:cNvCxnSpPr>
            <a:stCxn id="8" idx="3"/>
          </p:cNvCxnSpPr>
          <p:nvPr/>
        </p:nvCxnSpPr>
        <p:spPr>
          <a:xfrm flipV="1">
            <a:off x="4841822" y="6112023"/>
            <a:ext cx="12541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7D57763-8C15-3A4A-954F-3F0E1A9B1410}"/>
              </a:ext>
            </a:extLst>
          </p:cNvPr>
          <p:cNvCxnSpPr>
            <a:stCxn id="5" idx="3"/>
          </p:cNvCxnSpPr>
          <p:nvPr/>
        </p:nvCxnSpPr>
        <p:spPr>
          <a:xfrm flipV="1">
            <a:off x="4841821" y="4549217"/>
            <a:ext cx="125417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C640826-AA4C-5C41-88A3-D7E01BB8FE98}"/>
              </a:ext>
            </a:extLst>
          </p:cNvPr>
          <p:cNvCxnSpPr>
            <a:stCxn id="2" idx="3"/>
          </p:cNvCxnSpPr>
          <p:nvPr/>
        </p:nvCxnSpPr>
        <p:spPr>
          <a:xfrm>
            <a:off x="4841822" y="2847912"/>
            <a:ext cx="12541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Imagen que contiene tabla, cubierto, flor, llenado&#10;&#10;Descripción generada automáticamente">
            <a:extLst>
              <a:ext uri="{FF2B5EF4-FFF2-40B4-BE49-F238E27FC236}">
                <a16:creationId xmlns:a16="http://schemas.microsoft.com/office/drawing/2014/main" id="{6E0C0A53-7BF3-1040-95E2-BEA48EC7D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906" y="1725189"/>
            <a:ext cx="3657871" cy="2438580"/>
          </a:xfrm>
          <a:prstGeom prst="rect">
            <a:avLst/>
          </a:prstGeom>
        </p:spPr>
      </p:pic>
      <p:pic>
        <p:nvPicPr>
          <p:cNvPr id="20" name="Imagen 19" descr="Imagen que contiene agua, océano, tabla, playa&#10;&#10;Descripción generada automáticamente">
            <a:extLst>
              <a:ext uri="{FF2B5EF4-FFF2-40B4-BE49-F238E27FC236}">
                <a16:creationId xmlns:a16="http://schemas.microsoft.com/office/drawing/2014/main" id="{6FE6D69C-CB35-6940-95E2-184DD7AD3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594" y="4253815"/>
            <a:ext cx="466249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6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0736EA-A417-5E48-A7CD-621547D1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" y="278545"/>
            <a:ext cx="11817951" cy="2241013"/>
          </a:xfrm>
        </p:spPr>
        <p:txBody>
          <a:bodyPr/>
          <a:lstStyle/>
          <a:p>
            <a:pPr marL="0" indent="0" algn="ctr">
              <a:buNone/>
            </a:pPr>
            <a:r>
              <a:rPr lang="es-CL" sz="3600" b="1" dirty="0"/>
              <a:t>ACTIVIDAD</a:t>
            </a:r>
          </a:p>
          <a:p>
            <a:pPr marL="0" indent="0" algn="just">
              <a:buNone/>
            </a:pPr>
            <a:r>
              <a:rPr lang="es-CL" sz="2000" b="1" dirty="0"/>
              <a:t>I. COMPRENSIÓN DE LECTURA. </a:t>
            </a:r>
            <a:r>
              <a:rPr lang="es-CL" sz="2000" dirty="0"/>
              <a:t>Lee el cuento “La Insolación” la H. Quiroga, disponible en las páginas 26 – 30 del texto 2º medio o en el siguiente link [</a:t>
            </a:r>
            <a:r>
              <a:rPr lang="es-CL" sz="2000" dirty="0">
                <a:hlinkClick r:id="rId3"/>
              </a:rPr>
              <a:t>https://ciudadseva.com/texto/la-insolacion/</a:t>
            </a:r>
            <a:r>
              <a:rPr lang="es-CL" sz="2000" dirty="0"/>
              <a:t>] y luego responde las siguientes preguntas.</a:t>
            </a:r>
          </a:p>
          <a:p>
            <a:pPr marL="457200" indent="-457200" algn="just">
              <a:buAutoNum type="arabicPeriod"/>
            </a:pPr>
            <a:endParaRPr lang="es-CL" sz="2000" b="1" dirty="0"/>
          </a:p>
          <a:p>
            <a:pPr marL="457200" indent="-457200" algn="just">
              <a:buAutoNum type="arabicPeriod"/>
            </a:pPr>
            <a:endParaRPr lang="es-CL" sz="2000" dirty="0"/>
          </a:p>
          <a:p>
            <a:pPr marL="457200" indent="-457200">
              <a:buAutoNum type="arabicPeriod"/>
            </a:pPr>
            <a:endParaRPr lang="es-CL" sz="2000" dirty="0"/>
          </a:p>
          <a:p>
            <a:pPr marL="457200" indent="-457200">
              <a:buAutoNum type="arabicPeriod"/>
            </a:pPr>
            <a:endParaRPr lang="es-CL" sz="2000" dirty="0"/>
          </a:p>
          <a:p>
            <a:pPr marL="457200" indent="-457200">
              <a:buAutoNum type="arabicPeriod"/>
            </a:pPr>
            <a:endParaRPr lang="es-CL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D97328-8960-4D41-951C-FAC6E09150A8}"/>
              </a:ext>
            </a:extLst>
          </p:cNvPr>
          <p:cNvSpPr txBox="1"/>
          <p:nvPr/>
        </p:nvSpPr>
        <p:spPr>
          <a:xfrm>
            <a:off x="44865" y="1829774"/>
            <a:ext cx="7803055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L" b="1" dirty="0"/>
              <a:t>Describe el lugar en que se encuentran los personajes, tanto físico, psicológico como social (2p. c/u). Apoya tu descripción con ejemplos del texto (2 p) (8 puntos)</a:t>
            </a:r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endParaRPr lang="es-CL" b="1" dirty="0"/>
          </a:p>
          <a:p>
            <a:pPr algn="just"/>
            <a:endParaRPr lang="es-CL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605EA3-A645-1444-AC12-F7C01671D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222" y="3109924"/>
            <a:ext cx="4014896" cy="22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1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145C39D-8E66-3D40-9613-7CA2B8C8F572}"/>
              </a:ext>
            </a:extLst>
          </p:cNvPr>
          <p:cNvSpPr txBox="1"/>
          <p:nvPr/>
        </p:nvSpPr>
        <p:spPr>
          <a:xfrm>
            <a:off x="314201" y="761913"/>
            <a:ext cx="11563597" cy="2862322"/>
          </a:xfrm>
          <a:prstGeom prst="rect">
            <a:avLst/>
          </a:prstGeom>
          <a:solidFill>
            <a:schemeClr val="lt1">
              <a:alpha val="59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2. ¿Cómo se describe la relación de mister Jones con los peones de su hacienda? ¿Qué crítica social refleja el cuento en esa caracterización? (4 puntos).</a:t>
            </a: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B3DF7B-3A6C-CE45-AABE-4485C0BB3C53}"/>
              </a:ext>
            </a:extLst>
          </p:cNvPr>
          <p:cNvSpPr txBox="1"/>
          <p:nvPr/>
        </p:nvSpPr>
        <p:spPr>
          <a:xfrm>
            <a:off x="314201" y="3744205"/>
            <a:ext cx="11502116" cy="2862322"/>
          </a:xfrm>
          <a:prstGeom prst="rect">
            <a:avLst/>
          </a:prstGeom>
          <a:solidFill>
            <a:schemeClr val="lt1">
              <a:alpha val="4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3. ¿Qué características de la literatura latinoamericana tiene el cuento “La Insolación” de Horacio Quiroga? Fundamenta utlizando los contenidos presentes en este material y ejemplos textuales del cuento. (6 pts)</a:t>
            </a:r>
          </a:p>
          <a:p>
            <a:endParaRPr lang="es-CL" b="1" dirty="0">
              <a:solidFill>
                <a:schemeClr val="tx1"/>
              </a:solidFill>
            </a:endParaRPr>
          </a:p>
          <a:p>
            <a:endParaRPr lang="es-CL" b="1" dirty="0">
              <a:solidFill>
                <a:schemeClr val="tx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1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07B8472-1E22-C44D-A66B-87809035C2D9}"/>
              </a:ext>
            </a:extLst>
          </p:cNvPr>
          <p:cNvSpPr txBox="1">
            <a:spLocks/>
          </p:cNvSpPr>
          <p:nvPr/>
        </p:nvSpPr>
        <p:spPr>
          <a:xfrm>
            <a:off x="187024" y="72933"/>
            <a:ext cx="11817951" cy="131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CL" sz="2000" b="1" dirty="0"/>
              <a:t>II. APLICO LO APRENDIDO. Observa la siguiente animación del cuento “La luz es como el agua” de G.G. Márquez, lee atentamente el cuento y luego responde las preguntas.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L" sz="2000" b="1" dirty="0"/>
              <a:t>[Video: </a:t>
            </a:r>
            <a:r>
              <a:rPr lang="es-CL" sz="2000" b="1" dirty="0">
                <a:hlinkClick r:id="rId3"/>
              </a:rPr>
              <a:t>https://www.youtube.com/watch?v=Ja9Gw_p_Q5w]</a:t>
            </a:r>
            <a:r>
              <a:rPr lang="es-CL" sz="2000" b="1" dirty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L" sz="2000" b="1" dirty="0"/>
              <a:t>[Cuento completo: </a:t>
            </a:r>
            <a:r>
              <a:rPr lang="es-CL" sz="2000" b="1" dirty="0">
                <a:hlinkClick r:id="rId4"/>
              </a:rPr>
              <a:t>https://ciudadseva.com/texto/la-luz-es-como-el-agua/</a:t>
            </a:r>
            <a:r>
              <a:rPr lang="es-CL" sz="2000" b="1" dirty="0"/>
              <a:t>]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s-CL" sz="2000" b="1" dirty="0"/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s-CL" sz="20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CL" sz="20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CL" sz="20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CL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E69F12-6B8F-7344-AC98-52D6BEE6B2C9}"/>
              </a:ext>
            </a:extLst>
          </p:cNvPr>
          <p:cNvSpPr txBox="1"/>
          <p:nvPr/>
        </p:nvSpPr>
        <p:spPr>
          <a:xfrm>
            <a:off x="157917" y="1319135"/>
            <a:ext cx="11817950" cy="2585323"/>
          </a:xfrm>
          <a:prstGeom prst="rect">
            <a:avLst/>
          </a:prstGeom>
          <a:solidFill>
            <a:schemeClr val="lt1">
              <a:alpha val="4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4. ¿Por qué el cuento “La luz es como el agua” se enmarca dentro del “Realismo Mágico”? Fundamenta tu respuesta integrando las características de este y ejemplos del cuento. (5 pts)</a:t>
            </a:r>
          </a:p>
          <a:p>
            <a:endParaRPr lang="es-CL" b="1" dirty="0">
              <a:solidFill>
                <a:schemeClr val="tx1"/>
              </a:solidFill>
            </a:endParaRPr>
          </a:p>
          <a:p>
            <a:endParaRPr lang="es-CL" b="1" dirty="0">
              <a:solidFill>
                <a:schemeClr val="tx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28E22D-649A-534B-8B8F-8C6D303BD74C}"/>
              </a:ext>
            </a:extLst>
          </p:cNvPr>
          <p:cNvSpPr txBox="1"/>
          <p:nvPr/>
        </p:nvSpPr>
        <p:spPr>
          <a:xfrm>
            <a:off x="157917" y="4079823"/>
            <a:ext cx="11817950" cy="2585323"/>
          </a:xfrm>
          <a:prstGeom prst="rect">
            <a:avLst/>
          </a:prstGeom>
          <a:solidFill>
            <a:schemeClr val="lt1">
              <a:alpha val="4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5. ¿Qué te pareció el final del cuento? ¿Crees que los padres tuvieron responsabilidad en el fatídico final de los niños? Fundamenta. (5 pts)</a:t>
            </a:r>
          </a:p>
          <a:p>
            <a:endParaRPr lang="es-CL" b="1" dirty="0">
              <a:solidFill>
                <a:schemeClr val="tx1"/>
              </a:solidFill>
            </a:endParaRPr>
          </a:p>
          <a:p>
            <a:endParaRPr lang="es-CL" b="1" dirty="0">
              <a:solidFill>
                <a:schemeClr val="tx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03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1155</Words>
  <Application>Microsoft Macintosh PowerPoint</Application>
  <PresentationFormat>Panorámica</PresentationFormat>
  <Paragraphs>117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Lengua y Literatura Nº3  Módulo Interactivo III:  EXILIO, MIGRACIÓN E IDENTIDAD LATINOAMERICANA</vt:lpstr>
      <vt:lpstr>BIENVENIDA</vt:lpstr>
      <vt:lpstr>INSTRUCCIONES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Interactivo III:  EXILIO, MIGRACIÓN E IDENTIDAD LATINOAMERICANA</dc:title>
  <dc:creator>Maite Andrea</dc:creator>
  <cp:lastModifiedBy>felipe caglieri</cp:lastModifiedBy>
  <cp:revision>13</cp:revision>
  <dcterms:created xsi:type="dcterms:W3CDTF">2020-03-29T22:52:18Z</dcterms:created>
  <dcterms:modified xsi:type="dcterms:W3CDTF">2020-04-01T03:09:53Z</dcterms:modified>
</cp:coreProperties>
</file>