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70" r:id="rId2"/>
    <p:sldId id="369" r:id="rId3"/>
    <p:sldId id="371" r:id="rId4"/>
    <p:sldId id="372" r:id="rId5"/>
    <p:sldId id="373" r:id="rId6"/>
    <p:sldId id="374" r:id="rId7"/>
    <p:sldId id="375" r:id="rId8"/>
    <p:sldId id="352" r:id="rId9"/>
    <p:sldId id="388" r:id="rId10"/>
    <p:sldId id="385" r:id="rId11"/>
    <p:sldId id="376" r:id="rId12"/>
    <p:sldId id="383" r:id="rId13"/>
    <p:sldId id="379" r:id="rId14"/>
    <p:sldId id="386" r:id="rId15"/>
    <p:sldId id="387" r:id="rId16"/>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36C84-32D1-E54C-985D-2BE4C3CD434F}"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s-ES"/>
        </a:p>
      </dgm:t>
    </dgm:pt>
    <dgm:pt modelId="{06AC671C-0767-5242-A600-73B51128BF8E}">
      <dgm:prSet phldrT="[Texto]" custT="1"/>
      <dgm:spPr>
        <a:solidFill>
          <a:schemeClr val="accent6">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es-ES" sz="2600" b="0" cap="none" spc="0" dirty="0">
              <a:ln w="0"/>
              <a:solidFill>
                <a:schemeClr val="accent1"/>
              </a:solidFill>
              <a:effectLst>
                <a:outerShdw blurRad="38100" dist="25400" dir="5400000" algn="ctr" rotWithShape="0">
                  <a:srgbClr val="6E747A">
                    <a:alpha val="43000"/>
                  </a:srgbClr>
                </a:outerShdw>
              </a:effectLst>
            </a:rPr>
            <a:t>E</a:t>
          </a:r>
          <a:r>
            <a:rPr lang="es-ES" sz="3200" b="0" cap="none" spc="0" dirty="0">
              <a:ln w="0"/>
              <a:solidFill>
                <a:schemeClr val="accent1"/>
              </a:solidFill>
              <a:effectLst>
                <a:outerShdw blurRad="38100" dist="25400" dir="5400000" algn="ctr" rotWithShape="0">
                  <a:srgbClr val="6E747A">
                    <a:alpha val="43000"/>
                  </a:srgbClr>
                </a:outerShdw>
              </a:effectLst>
            </a:rPr>
            <a:t>ntreguerras</a:t>
          </a:r>
        </a:p>
        <a:p>
          <a:r>
            <a:rPr lang="es-ES" sz="3200" b="0" cap="none" spc="0" dirty="0">
              <a:ln w="0"/>
              <a:solidFill>
                <a:schemeClr val="accent1"/>
              </a:solidFill>
              <a:effectLst>
                <a:outerShdw blurRad="38100" dist="25400" dir="5400000" algn="ctr" rotWithShape="0">
                  <a:srgbClr val="6E747A">
                    <a:alpha val="43000"/>
                  </a:srgbClr>
                </a:outerShdw>
              </a:effectLst>
            </a:rPr>
            <a:t>1919 - 1939</a:t>
          </a:r>
        </a:p>
      </dgm:t>
    </dgm:pt>
    <dgm:pt modelId="{196EE5F3-54C3-2544-B5A3-B25FCF5E6EDB}" type="parTrans" cxnId="{7CAFCB9E-1CE5-3848-AEDE-4218B3D76D45}">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5BAA4230-0C12-E844-9BE5-BF4DF6C86B44}" type="sibTrans" cxnId="{7CAFCB9E-1CE5-3848-AEDE-4218B3D76D45}">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58C0F5D5-79B5-8246-97DA-24EEDE581F02}">
      <dgm:prSet phldrT="[Texto]"/>
      <dgm:spPr>
        <a:solidFill>
          <a:schemeClr val="accent5">
            <a:lumMod val="60000"/>
            <a:lumOff val="40000"/>
          </a:schemeClr>
        </a:solidFill>
        <a:ln>
          <a:solidFill>
            <a:schemeClr val="accent1">
              <a:lumMod val="75000"/>
            </a:schemeClr>
          </a:solidFill>
        </a:ln>
      </dgm:spPr>
      <dgm:t>
        <a:bodyPr>
          <a:scene3d>
            <a:camera prst="orthographicFront"/>
            <a:lightRig rig="soft" dir="t">
              <a:rot lat="0" lon="0" rev="10800000"/>
            </a:lightRig>
          </a:scene3d>
          <a:sp3d>
            <a:bevelT w="27940" h="12700"/>
            <a:contourClr>
              <a:srgbClr val="DDDDDD"/>
            </a:contourClr>
          </a:sp3d>
        </a:bodyPr>
        <a:lstStyle/>
        <a:p>
          <a:r>
            <a:rPr lang="es-ES" b="0" cap="none" spc="0" dirty="0">
              <a:ln w="0"/>
              <a:solidFill>
                <a:schemeClr val="accent1"/>
              </a:solidFill>
              <a:effectLst>
                <a:outerShdw blurRad="38100" dist="25400" dir="5400000" algn="ctr" rotWithShape="0">
                  <a:srgbClr val="6E747A">
                    <a:alpha val="43000"/>
                  </a:srgbClr>
                </a:outerShdw>
              </a:effectLst>
            </a:rPr>
            <a:t>Revolución Rusa </a:t>
          </a:r>
        </a:p>
        <a:p>
          <a:r>
            <a:rPr lang="es-ES" b="0" cap="none" spc="0" dirty="0">
              <a:ln w="0"/>
              <a:solidFill>
                <a:schemeClr val="accent1"/>
              </a:solidFill>
              <a:effectLst>
                <a:outerShdw blurRad="38100" dist="25400" dir="5400000" algn="ctr" rotWithShape="0">
                  <a:srgbClr val="6E747A">
                    <a:alpha val="43000"/>
                  </a:srgbClr>
                </a:outerShdw>
              </a:effectLst>
            </a:rPr>
            <a:t>1917 - 1922</a:t>
          </a:r>
        </a:p>
      </dgm:t>
    </dgm:pt>
    <dgm:pt modelId="{49A40F95-65A6-564C-AC21-87AB3E93F806}" type="parTrans" cxnId="{CF98D760-9AA6-6345-B2F3-19C2AE394B4C}">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E7BFF8C3-3882-D44F-9D94-626D46166977}" type="sibTrans" cxnId="{CF98D760-9AA6-6345-B2F3-19C2AE394B4C}">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1315007C-DEC0-694B-B206-C8C615AD9A24}">
      <dgm:prSet phldrT="[Texto]"/>
      <dgm:spPr>
        <a:solidFill>
          <a:schemeClr val="accent4">
            <a:lumMod val="60000"/>
            <a:lumOff val="40000"/>
          </a:schemeClr>
        </a:solidFill>
      </dgm:spPr>
      <dgm:t>
        <a:bodyPr/>
        <a:lstStyle/>
        <a:p>
          <a:r>
            <a:rPr lang="es-ES" b="0" cap="none" spc="0" dirty="0">
              <a:ln w="0"/>
              <a:solidFill>
                <a:schemeClr val="accent1"/>
              </a:solidFill>
              <a:effectLst>
                <a:outerShdw blurRad="38100" dist="25400" dir="5400000" algn="ctr" rotWithShape="0">
                  <a:srgbClr val="6E747A">
                    <a:alpha val="43000"/>
                  </a:srgbClr>
                </a:outerShdw>
              </a:effectLst>
            </a:rPr>
            <a:t>Gran Depresión Mundial</a:t>
          </a:r>
        </a:p>
        <a:p>
          <a:r>
            <a:rPr lang="es-ES" b="0" cap="none" spc="0" dirty="0">
              <a:ln w="0"/>
              <a:solidFill>
                <a:schemeClr val="accent1"/>
              </a:solidFill>
              <a:effectLst>
                <a:outerShdw blurRad="38100" dist="25400" dir="5400000" algn="ctr" rotWithShape="0">
                  <a:srgbClr val="6E747A">
                    <a:alpha val="43000"/>
                  </a:srgbClr>
                </a:outerShdw>
              </a:effectLst>
            </a:rPr>
            <a:t>1929</a:t>
          </a:r>
        </a:p>
      </dgm:t>
    </dgm:pt>
    <dgm:pt modelId="{D596ADA5-14A9-9049-87C8-9BF304FCDEF7}" type="parTrans" cxnId="{C36C9894-8E70-D14D-80A4-FDB51908FAED}">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E700FE63-84D3-8049-AC6D-AB4A92952E6D}" type="sibTrans" cxnId="{C36C9894-8E70-D14D-80A4-FDB51908FAED}">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CAB32C38-4959-864E-9EF7-B3CF12813F5E}">
      <dgm:prSet phldrT="[Texto]"/>
      <dgm:spPr>
        <a:solidFill>
          <a:schemeClr val="accent5">
            <a:lumMod val="60000"/>
            <a:lumOff val="40000"/>
          </a:schemeClr>
        </a:solidFill>
      </dgm:spPr>
      <dgm:t>
        <a:bodyPr/>
        <a:lstStyle/>
        <a:p>
          <a:r>
            <a:rPr lang="es-ES" b="0" cap="none" spc="0" dirty="0">
              <a:ln w="0"/>
              <a:solidFill>
                <a:schemeClr val="accent1"/>
              </a:solidFill>
              <a:effectLst>
                <a:outerShdw blurRad="38100" dist="25400" dir="5400000" algn="ctr" rotWithShape="0">
                  <a:srgbClr val="6E747A">
                    <a:alpha val="43000"/>
                  </a:srgbClr>
                </a:outerShdw>
              </a:effectLst>
            </a:rPr>
            <a:t>Guerra Civil Española</a:t>
          </a:r>
        </a:p>
        <a:p>
          <a:r>
            <a:rPr lang="es-ES" b="0" cap="none" spc="0" dirty="0">
              <a:ln w="0"/>
              <a:solidFill>
                <a:schemeClr val="accent1"/>
              </a:solidFill>
              <a:effectLst>
                <a:outerShdw blurRad="38100" dist="25400" dir="5400000" algn="ctr" rotWithShape="0">
                  <a:srgbClr val="6E747A">
                    <a:alpha val="43000"/>
                  </a:srgbClr>
                </a:outerShdw>
              </a:effectLst>
            </a:rPr>
            <a:t>1936 - 1939</a:t>
          </a:r>
        </a:p>
      </dgm:t>
    </dgm:pt>
    <dgm:pt modelId="{F1A653A5-4F11-D64B-96E8-39F00EC8CB41}" type="parTrans" cxnId="{40CE5384-36E4-8544-BF91-93E5F3CFEE25}">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133CC813-1919-8940-B89C-1618AA66D1E0}" type="sibTrans" cxnId="{40CE5384-36E4-8544-BF91-93E5F3CFEE25}">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F75D8325-00C2-F341-8A51-FB09F194E254}">
      <dgm:prSet/>
      <dgm:spPr>
        <a:solidFill>
          <a:schemeClr val="accent5">
            <a:lumMod val="60000"/>
            <a:lumOff val="40000"/>
          </a:schemeClr>
        </a:solidFill>
      </dgm:spPr>
      <dgm:t>
        <a:bodyPr/>
        <a:lstStyle/>
        <a:p>
          <a:r>
            <a:rPr lang="es-ES" b="0" cap="none" spc="0" dirty="0">
              <a:ln w="0"/>
              <a:solidFill>
                <a:schemeClr val="accent1"/>
              </a:solidFill>
              <a:effectLst>
                <a:outerShdw blurRad="38100" dist="25400" dir="5400000" algn="ctr" rotWithShape="0">
                  <a:srgbClr val="6E747A">
                    <a:alpha val="43000"/>
                  </a:srgbClr>
                </a:outerShdw>
              </a:effectLst>
            </a:rPr>
            <a:t>Totalitarismos:</a:t>
          </a:r>
          <a:br>
            <a:rPr lang="es-ES" b="0" cap="none" spc="0" dirty="0">
              <a:ln w="0"/>
              <a:solidFill>
                <a:schemeClr val="accent1"/>
              </a:solidFill>
              <a:effectLst>
                <a:outerShdw blurRad="38100" dist="25400" dir="5400000" algn="ctr" rotWithShape="0">
                  <a:srgbClr val="6E747A">
                    <a:alpha val="43000"/>
                  </a:srgbClr>
                </a:outerShdw>
              </a:effectLst>
            </a:rPr>
          </a:br>
          <a:r>
            <a:rPr lang="es-ES" b="0" cap="none" spc="0" dirty="0">
              <a:ln w="0"/>
              <a:solidFill>
                <a:schemeClr val="accent1"/>
              </a:solidFill>
              <a:effectLst>
                <a:outerShdw blurRad="38100" dist="25400" dir="5400000" algn="ctr" rotWithShape="0">
                  <a:srgbClr val="6E747A">
                    <a:alpha val="43000"/>
                  </a:srgbClr>
                </a:outerShdw>
              </a:effectLst>
            </a:rPr>
            <a:t>Alemania</a:t>
          </a:r>
        </a:p>
        <a:p>
          <a:r>
            <a:rPr lang="es-ES" b="0" cap="none" spc="0" dirty="0">
              <a:ln w="0"/>
              <a:solidFill>
                <a:schemeClr val="accent1"/>
              </a:solidFill>
              <a:effectLst>
                <a:outerShdw blurRad="38100" dist="25400" dir="5400000" algn="ctr" rotWithShape="0">
                  <a:srgbClr val="6E747A">
                    <a:alpha val="43000"/>
                  </a:srgbClr>
                </a:outerShdw>
              </a:effectLst>
            </a:rPr>
            <a:t>Italia</a:t>
          </a:r>
        </a:p>
      </dgm:t>
    </dgm:pt>
    <dgm:pt modelId="{5E3FB9B5-F983-AE48-A198-EA99FB27E0F5}" type="parTrans" cxnId="{5132EEC7-47E1-0A4A-A639-06284D140E2E}">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91ED767A-2A5D-5446-8C5B-2B07D32C3F76}" type="sibTrans" cxnId="{5132EEC7-47E1-0A4A-A639-06284D140E2E}">
      <dgm:prSet/>
      <dgm:spPr/>
      <dgm:t>
        <a:bodyPr/>
        <a:lstStyle/>
        <a:p>
          <a:endParaRPr lang="es-ES" b="0" cap="none" spc="0">
            <a:ln w="0"/>
            <a:solidFill>
              <a:schemeClr val="accent1"/>
            </a:solidFill>
            <a:effectLst>
              <a:outerShdw blurRad="38100" dist="25400" dir="5400000" algn="ctr" rotWithShape="0">
                <a:srgbClr val="6E747A">
                  <a:alpha val="43000"/>
                </a:srgbClr>
              </a:outerShdw>
            </a:effectLst>
          </a:endParaRPr>
        </a:p>
      </dgm:t>
    </dgm:pt>
    <dgm:pt modelId="{C0D7F1BE-A47D-464A-B4CE-A58EFE3B9B96}" type="pres">
      <dgm:prSet presAssocID="{C4636C84-32D1-E54C-985D-2BE4C3CD434F}" presName="cycle" presStyleCnt="0">
        <dgm:presLayoutVars>
          <dgm:chMax val="1"/>
          <dgm:dir/>
          <dgm:animLvl val="ctr"/>
          <dgm:resizeHandles val="exact"/>
        </dgm:presLayoutVars>
      </dgm:prSet>
      <dgm:spPr/>
    </dgm:pt>
    <dgm:pt modelId="{C4DD810E-D928-8145-A5CF-AAA46605BFA5}" type="pres">
      <dgm:prSet presAssocID="{06AC671C-0767-5242-A600-73B51128BF8E}" presName="centerShape" presStyleLbl="node0" presStyleIdx="0" presStyleCnt="1" custScaleX="120576" custScaleY="123609"/>
      <dgm:spPr/>
    </dgm:pt>
    <dgm:pt modelId="{C85D88D0-ED08-4F42-92D6-D0A1995E90C2}" type="pres">
      <dgm:prSet presAssocID="{49A40F95-65A6-564C-AC21-87AB3E93F806}" presName="parTrans" presStyleLbl="bgSibTrans2D1" presStyleIdx="0" presStyleCnt="4"/>
      <dgm:spPr/>
    </dgm:pt>
    <dgm:pt modelId="{478C3485-B9B5-604F-9FB8-A6C53E8D271E}" type="pres">
      <dgm:prSet presAssocID="{58C0F5D5-79B5-8246-97DA-24EEDE581F02}" presName="node" presStyleLbl="node1" presStyleIdx="0" presStyleCnt="4">
        <dgm:presLayoutVars>
          <dgm:bulletEnabled val="1"/>
        </dgm:presLayoutVars>
      </dgm:prSet>
      <dgm:spPr/>
    </dgm:pt>
    <dgm:pt modelId="{C755CC93-E6BA-EB4C-9926-413F610B7613}" type="pres">
      <dgm:prSet presAssocID="{D596ADA5-14A9-9049-87C8-9BF304FCDEF7}" presName="parTrans" presStyleLbl="bgSibTrans2D1" presStyleIdx="1" presStyleCnt="4"/>
      <dgm:spPr/>
    </dgm:pt>
    <dgm:pt modelId="{E0C5672D-5C65-3248-8333-0DCCD0F10250}" type="pres">
      <dgm:prSet presAssocID="{1315007C-DEC0-694B-B206-C8C615AD9A24}" presName="node" presStyleLbl="node1" presStyleIdx="1" presStyleCnt="4">
        <dgm:presLayoutVars>
          <dgm:bulletEnabled val="1"/>
        </dgm:presLayoutVars>
      </dgm:prSet>
      <dgm:spPr/>
    </dgm:pt>
    <dgm:pt modelId="{E6E947AE-2B90-BB47-8C3E-F8134498A31A}" type="pres">
      <dgm:prSet presAssocID="{F1A653A5-4F11-D64B-96E8-39F00EC8CB41}" presName="parTrans" presStyleLbl="bgSibTrans2D1" presStyleIdx="2" presStyleCnt="4"/>
      <dgm:spPr/>
    </dgm:pt>
    <dgm:pt modelId="{E973EB98-DEE2-9D4F-9B2B-54336C2BE9FC}" type="pres">
      <dgm:prSet presAssocID="{CAB32C38-4959-864E-9EF7-B3CF12813F5E}" presName="node" presStyleLbl="node1" presStyleIdx="2" presStyleCnt="4">
        <dgm:presLayoutVars>
          <dgm:bulletEnabled val="1"/>
        </dgm:presLayoutVars>
      </dgm:prSet>
      <dgm:spPr/>
    </dgm:pt>
    <dgm:pt modelId="{C185DA21-D047-1147-91AC-EAB75ECAFA5E}" type="pres">
      <dgm:prSet presAssocID="{5E3FB9B5-F983-AE48-A198-EA99FB27E0F5}" presName="parTrans" presStyleLbl="bgSibTrans2D1" presStyleIdx="3" presStyleCnt="4"/>
      <dgm:spPr/>
    </dgm:pt>
    <dgm:pt modelId="{745289D6-301D-8443-B5BF-59D1F4C2CA5D}" type="pres">
      <dgm:prSet presAssocID="{F75D8325-00C2-F341-8A51-FB09F194E254}" presName="node" presStyleLbl="node1" presStyleIdx="3" presStyleCnt="4">
        <dgm:presLayoutVars>
          <dgm:bulletEnabled val="1"/>
        </dgm:presLayoutVars>
      </dgm:prSet>
      <dgm:spPr/>
    </dgm:pt>
  </dgm:ptLst>
  <dgm:cxnLst>
    <dgm:cxn modelId="{A5A13740-4674-604F-81EE-F6191606B1B1}" type="presOf" srcId="{49A40F95-65A6-564C-AC21-87AB3E93F806}" destId="{C85D88D0-ED08-4F42-92D6-D0A1995E90C2}" srcOrd="0" destOrd="0" presId="urn:microsoft.com/office/officeart/2005/8/layout/radial4"/>
    <dgm:cxn modelId="{CF98D760-9AA6-6345-B2F3-19C2AE394B4C}" srcId="{06AC671C-0767-5242-A600-73B51128BF8E}" destId="{58C0F5D5-79B5-8246-97DA-24EEDE581F02}" srcOrd="0" destOrd="0" parTransId="{49A40F95-65A6-564C-AC21-87AB3E93F806}" sibTransId="{E7BFF8C3-3882-D44F-9D94-626D46166977}"/>
    <dgm:cxn modelId="{73A8196E-9FDA-404E-A393-D06528D469A5}" type="presOf" srcId="{F75D8325-00C2-F341-8A51-FB09F194E254}" destId="{745289D6-301D-8443-B5BF-59D1F4C2CA5D}" srcOrd="0" destOrd="0" presId="urn:microsoft.com/office/officeart/2005/8/layout/radial4"/>
    <dgm:cxn modelId="{40CE5384-36E4-8544-BF91-93E5F3CFEE25}" srcId="{06AC671C-0767-5242-A600-73B51128BF8E}" destId="{CAB32C38-4959-864E-9EF7-B3CF12813F5E}" srcOrd="2" destOrd="0" parTransId="{F1A653A5-4F11-D64B-96E8-39F00EC8CB41}" sibTransId="{133CC813-1919-8940-B89C-1618AA66D1E0}"/>
    <dgm:cxn modelId="{C36C9894-8E70-D14D-80A4-FDB51908FAED}" srcId="{06AC671C-0767-5242-A600-73B51128BF8E}" destId="{1315007C-DEC0-694B-B206-C8C615AD9A24}" srcOrd="1" destOrd="0" parTransId="{D596ADA5-14A9-9049-87C8-9BF304FCDEF7}" sibTransId="{E700FE63-84D3-8049-AC6D-AB4A92952E6D}"/>
    <dgm:cxn modelId="{EB920F97-6DA3-F740-A4FF-E55C5BE78556}" type="presOf" srcId="{F1A653A5-4F11-D64B-96E8-39F00EC8CB41}" destId="{E6E947AE-2B90-BB47-8C3E-F8134498A31A}" srcOrd="0" destOrd="0" presId="urn:microsoft.com/office/officeart/2005/8/layout/radial4"/>
    <dgm:cxn modelId="{7CAFCB9E-1CE5-3848-AEDE-4218B3D76D45}" srcId="{C4636C84-32D1-E54C-985D-2BE4C3CD434F}" destId="{06AC671C-0767-5242-A600-73B51128BF8E}" srcOrd="0" destOrd="0" parTransId="{196EE5F3-54C3-2544-B5A3-B25FCF5E6EDB}" sibTransId="{5BAA4230-0C12-E844-9BE5-BF4DF6C86B44}"/>
    <dgm:cxn modelId="{55A300A0-26C0-2B4B-8BDE-767C24B07412}" type="presOf" srcId="{5E3FB9B5-F983-AE48-A198-EA99FB27E0F5}" destId="{C185DA21-D047-1147-91AC-EAB75ECAFA5E}" srcOrd="0" destOrd="0" presId="urn:microsoft.com/office/officeart/2005/8/layout/radial4"/>
    <dgm:cxn modelId="{6821A8A3-5E55-6A4B-BF83-4387F0D62D15}" type="presOf" srcId="{C4636C84-32D1-E54C-985D-2BE4C3CD434F}" destId="{C0D7F1BE-A47D-464A-B4CE-A58EFE3B9B96}" srcOrd="0" destOrd="0" presId="urn:microsoft.com/office/officeart/2005/8/layout/radial4"/>
    <dgm:cxn modelId="{A41851B1-B53E-6242-9A18-FED599BF82BF}" type="presOf" srcId="{1315007C-DEC0-694B-B206-C8C615AD9A24}" destId="{E0C5672D-5C65-3248-8333-0DCCD0F10250}" srcOrd="0" destOrd="0" presId="urn:microsoft.com/office/officeart/2005/8/layout/radial4"/>
    <dgm:cxn modelId="{5132EEC7-47E1-0A4A-A639-06284D140E2E}" srcId="{06AC671C-0767-5242-A600-73B51128BF8E}" destId="{F75D8325-00C2-F341-8A51-FB09F194E254}" srcOrd="3" destOrd="0" parTransId="{5E3FB9B5-F983-AE48-A198-EA99FB27E0F5}" sibTransId="{91ED767A-2A5D-5446-8C5B-2B07D32C3F76}"/>
    <dgm:cxn modelId="{0C2C1ACB-B731-3D48-A899-B2FE2A62197C}" type="presOf" srcId="{06AC671C-0767-5242-A600-73B51128BF8E}" destId="{C4DD810E-D928-8145-A5CF-AAA46605BFA5}" srcOrd="0" destOrd="0" presId="urn:microsoft.com/office/officeart/2005/8/layout/radial4"/>
    <dgm:cxn modelId="{95D463D1-A903-F447-8C7B-977EC33CC426}" type="presOf" srcId="{D596ADA5-14A9-9049-87C8-9BF304FCDEF7}" destId="{C755CC93-E6BA-EB4C-9926-413F610B7613}" srcOrd="0" destOrd="0" presId="urn:microsoft.com/office/officeart/2005/8/layout/radial4"/>
    <dgm:cxn modelId="{A51CB0F7-666D-764A-8395-778378D8B730}" type="presOf" srcId="{58C0F5D5-79B5-8246-97DA-24EEDE581F02}" destId="{478C3485-B9B5-604F-9FB8-A6C53E8D271E}" srcOrd="0" destOrd="0" presId="urn:microsoft.com/office/officeart/2005/8/layout/radial4"/>
    <dgm:cxn modelId="{636DBFFE-A215-4A4D-BEA4-3C5ADAA86EA0}" type="presOf" srcId="{CAB32C38-4959-864E-9EF7-B3CF12813F5E}" destId="{E973EB98-DEE2-9D4F-9B2B-54336C2BE9FC}" srcOrd="0" destOrd="0" presId="urn:microsoft.com/office/officeart/2005/8/layout/radial4"/>
    <dgm:cxn modelId="{68A705EC-7ED8-4C47-A663-085541B85184}" type="presParOf" srcId="{C0D7F1BE-A47D-464A-B4CE-A58EFE3B9B96}" destId="{C4DD810E-D928-8145-A5CF-AAA46605BFA5}" srcOrd="0" destOrd="0" presId="urn:microsoft.com/office/officeart/2005/8/layout/radial4"/>
    <dgm:cxn modelId="{904CF05E-C2A9-7C45-9221-1E0B3EDBA2CC}" type="presParOf" srcId="{C0D7F1BE-A47D-464A-B4CE-A58EFE3B9B96}" destId="{C85D88D0-ED08-4F42-92D6-D0A1995E90C2}" srcOrd="1" destOrd="0" presId="urn:microsoft.com/office/officeart/2005/8/layout/radial4"/>
    <dgm:cxn modelId="{F5E8BB2B-AC05-DF40-84E5-C04E3043A5CC}" type="presParOf" srcId="{C0D7F1BE-A47D-464A-B4CE-A58EFE3B9B96}" destId="{478C3485-B9B5-604F-9FB8-A6C53E8D271E}" srcOrd="2" destOrd="0" presId="urn:microsoft.com/office/officeart/2005/8/layout/radial4"/>
    <dgm:cxn modelId="{07B60FA0-97C9-3640-B75C-C69308B8E9E0}" type="presParOf" srcId="{C0D7F1BE-A47D-464A-B4CE-A58EFE3B9B96}" destId="{C755CC93-E6BA-EB4C-9926-413F610B7613}" srcOrd="3" destOrd="0" presId="urn:microsoft.com/office/officeart/2005/8/layout/radial4"/>
    <dgm:cxn modelId="{2C3BB6B7-A0B6-2D46-8431-C3A78DE3BA47}" type="presParOf" srcId="{C0D7F1BE-A47D-464A-B4CE-A58EFE3B9B96}" destId="{E0C5672D-5C65-3248-8333-0DCCD0F10250}" srcOrd="4" destOrd="0" presId="urn:microsoft.com/office/officeart/2005/8/layout/radial4"/>
    <dgm:cxn modelId="{F3727A5C-2B6A-7B4B-A6AE-FDFE4850AEBF}" type="presParOf" srcId="{C0D7F1BE-A47D-464A-B4CE-A58EFE3B9B96}" destId="{E6E947AE-2B90-BB47-8C3E-F8134498A31A}" srcOrd="5" destOrd="0" presId="urn:microsoft.com/office/officeart/2005/8/layout/radial4"/>
    <dgm:cxn modelId="{79113A36-E586-2D41-A4AD-FD6CCF04821E}" type="presParOf" srcId="{C0D7F1BE-A47D-464A-B4CE-A58EFE3B9B96}" destId="{E973EB98-DEE2-9D4F-9B2B-54336C2BE9FC}" srcOrd="6" destOrd="0" presId="urn:microsoft.com/office/officeart/2005/8/layout/radial4"/>
    <dgm:cxn modelId="{E0576C76-13EE-FA40-BE5D-83F8C363F651}" type="presParOf" srcId="{C0D7F1BE-A47D-464A-B4CE-A58EFE3B9B96}" destId="{C185DA21-D047-1147-91AC-EAB75ECAFA5E}" srcOrd="7" destOrd="0" presId="urn:microsoft.com/office/officeart/2005/8/layout/radial4"/>
    <dgm:cxn modelId="{1C4660A4-B3FF-334C-840D-AA5A47E695B9}" type="presParOf" srcId="{C0D7F1BE-A47D-464A-B4CE-A58EFE3B9B96}" destId="{745289D6-301D-8443-B5BF-59D1F4C2CA5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D810E-D928-8145-A5CF-AAA46605BFA5}">
      <dsp:nvSpPr>
        <dsp:cNvPr id="0" name=""/>
        <dsp:cNvSpPr/>
      </dsp:nvSpPr>
      <dsp:spPr>
        <a:xfrm>
          <a:off x="3191560" y="2741677"/>
          <a:ext cx="3081139" cy="3158643"/>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scene3d>
            <a:camera prst="orthographicFront"/>
            <a:lightRig rig="soft" dir="t">
              <a:rot lat="0" lon="0" rev="10800000"/>
            </a:lightRig>
          </a:scene3d>
          <a:sp3d>
            <a:bevelT w="27940" h="12700"/>
            <a:contourClr>
              <a:srgbClr val="DDDDDD"/>
            </a:contourClr>
          </a:sp3d>
        </a:bodyPr>
        <a:lstStyle/>
        <a:p>
          <a:pPr marL="0" lvl="0" indent="0" algn="ctr" defTabSz="1155700">
            <a:lnSpc>
              <a:spcPct val="90000"/>
            </a:lnSpc>
            <a:spcBef>
              <a:spcPct val="0"/>
            </a:spcBef>
            <a:spcAft>
              <a:spcPct val="35000"/>
            </a:spcAft>
            <a:buNone/>
          </a:pPr>
          <a:r>
            <a:rPr lang="es-ES" sz="2600" b="0" kern="1200" cap="none" spc="0" dirty="0">
              <a:ln w="0"/>
              <a:solidFill>
                <a:schemeClr val="accent1"/>
              </a:solidFill>
              <a:effectLst>
                <a:outerShdw blurRad="38100" dist="25400" dir="5400000" algn="ctr" rotWithShape="0">
                  <a:srgbClr val="6E747A">
                    <a:alpha val="43000"/>
                  </a:srgbClr>
                </a:outerShdw>
              </a:effectLst>
            </a:rPr>
            <a:t>E</a:t>
          </a:r>
          <a:r>
            <a:rPr lang="es-ES" sz="3200" b="0" kern="1200" cap="none" spc="0" dirty="0">
              <a:ln w="0"/>
              <a:solidFill>
                <a:schemeClr val="accent1"/>
              </a:solidFill>
              <a:effectLst>
                <a:outerShdw blurRad="38100" dist="25400" dir="5400000" algn="ctr" rotWithShape="0">
                  <a:srgbClr val="6E747A">
                    <a:alpha val="43000"/>
                  </a:srgbClr>
                </a:outerShdw>
              </a:effectLst>
            </a:rPr>
            <a:t>ntreguerras</a:t>
          </a:r>
        </a:p>
        <a:p>
          <a:pPr marL="0" lvl="0" indent="0" algn="ctr" defTabSz="1155700">
            <a:lnSpc>
              <a:spcPct val="90000"/>
            </a:lnSpc>
            <a:spcBef>
              <a:spcPct val="0"/>
            </a:spcBef>
            <a:spcAft>
              <a:spcPct val="35000"/>
            </a:spcAft>
            <a:buNone/>
          </a:pPr>
          <a:r>
            <a:rPr lang="es-ES" sz="3200" b="0" kern="1200" cap="none" spc="0" dirty="0">
              <a:ln w="0"/>
              <a:solidFill>
                <a:schemeClr val="accent1"/>
              </a:solidFill>
              <a:effectLst>
                <a:outerShdw blurRad="38100" dist="25400" dir="5400000" algn="ctr" rotWithShape="0">
                  <a:srgbClr val="6E747A">
                    <a:alpha val="43000"/>
                  </a:srgbClr>
                </a:outerShdw>
              </a:effectLst>
            </a:rPr>
            <a:t>1919 - 1939</a:t>
          </a:r>
        </a:p>
      </dsp:txBody>
      <dsp:txXfrm>
        <a:off x="3642782" y="3204250"/>
        <a:ext cx="2178695" cy="2233497"/>
      </dsp:txXfrm>
    </dsp:sp>
    <dsp:sp modelId="{C85D88D0-ED08-4F42-92D6-D0A1995E90C2}">
      <dsp:nvSpPr>
        <dsp:cNvPr id="0" name=""/>
        <dsp:cNvSpPr/>
      </dsp:nvSpPr>
      <dsp:spPr>
        <a:xfrm rot="11700000">
          <a:off x="1181607" y="3271087"/>
          <a:ext cx="1982354" cy="72827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8C3485-B9B5-604F-9FB8-A6C53E8D271E}">
      <dsp:nvSpPr>
        <dsp:cNvPr id="0" name=""/>
        <dsp:cNvSpPr/>
      </dsp:nvSpPr>
      <dsp:spPr>
        <a:xfrm>
          <a:off x="1589" y="2407655"/>
          <a:ext cx="2427582" cy="1942066"/>
        </a:xfrm>
        <a:prstGeom prst="roundRect">
          <a:avLst>
            <a:gd name="adj" fmla="val 10000"/>
          </a:avLst>
        </a:prstGeom>
        <a:solidFill>
          <a:schemeClr val="accent5">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soft" dir="t">
              <a:rot lat="0" lon="0" rev="10800000"/>
            </a:lightRig>
          </a:scene3d>
          <a:sp3d>
            <a:bevelT w="27940" h="12700"/>
            <a:contourClr>
              <a:srgbClr val="DDDDDD"/>
            </a:contourClr>
          </a:sp3d>
        </a:bodyPr>
        <a:lstStyle/>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Revolución Rusa </a:t>
          </a:r>
        </a:p>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1917 - 1922</a:t>
          </a:r>
        </a:p>
      </dsp:txBody>
      <dsp:txXfrm>
        <a:off x="58470" y="2464536"/>
        <a:ext cx="2313820" cy="1828304"/>
      </dsp:txXfrm>
    </dsp:sp>
    <dsp:sp modelId="{C755CC93-E6BA-EB4C-9926-413F610B7613}">
      <dsp:nvSpPr>
        <dsp:cNvPr id="0" name=""/>
        <dsp:cNvSpPr/>
      </dsp:nvSpPr>
      <dsp:spPr>
        <a:xfrm rot="14700000">
          <a:off x="2629112" y="1543016"/>
          <a:ext cx="1954847" cy="72827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C5672D-5C65-3248-8333-0DCCD0F10250}">
      <dsp:nvSpPr>
        <dsp:cNvPr id="0" name=""/>
        <dsp:cNvSpPr/>
      </dsp:nvSpPr>
      <dsp:spPr>
        <a:xfrm>
          <a:off x="1979667" y="50274"/>
          <a:ext cx="2427582" cy="1942066"/>
        </a:xfrm>
        <a:prstGeom prst="roundRect">
          <a:avLst>
            <a:gd name="adj" fmla="val 1000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Gran Depresión Mundial</a:t>
          </a:r>
        </a:p>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1929</a:t>
          </a:r>
        </a:p>
      </dsp:txBody>
      <dsp:txXfrm>
        <a:off x="2036548" y="107155"/>
        <a:ext cx="2313820" cy="1828304"/>
      </dsp:txXfrm>
    </dsp:sp>
    <dsp:sp modelId="{E6E947AE-2B90-BB47-8C3E-F8134498A31A}">
      <dsp:nvSpPr>
        <dsp:cNvPr id="0" name=""/>
        <dsp:cNvSpPr/>
      </dsp:nvSpPr>
      <dsp:spPr>
        <a:xfrm rot="17700000">
          <a:off x="4880301" y="1543016"/>
          <a:ext cx="1954847" cy="72827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973EB98-DEE2-9D4F-9B2B-54336C2BE9FC}">
      <dsp:nvSpPr>
        <dsp:cNvPr id="0" name=""/>
        <dsp:cNvSpPr/>
      </dsp:nvSpPr>
      <dsp:spPr>
        <a:xfrm>
          <a:off x="5057010" y="50274"/>
          <a:ext cx="2427582" cy="1942066"/>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Guerra Civil Española</a:t>
          </a:r>
        </a:p>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1936 - 1939</a:t>
          </a:r>
        </a:p>
      </dsp:txBody>
      <dsp:txXfrm>
        <a:off x="5113891" y="107155"/>
        <a:ext cx="2313820" cy="1828304"/>
      </dsp:txXfrm>
    </dsp:sp>
    <dsp:sp modelId="{C185DA21-D047-1147-91AC-EAB75ECAFA5E}">
      <dsp:nvSpPr>
        <dsp:cNvPr id="0" name=""/>
        <dsp:cNvSpPr/>
      </dsp:nvSpPr>
      <dsp:spPr>
        <a:xfrm rot="20700000">
          <a:off x="6300298" y="3271087"/>
          <a:ext cx="1982354" cy="72827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45289D6-301D-8443-B5BF-59D1F4C2CA5D}">
      <dsp:nvSpPr>
        <dsp:cNvPr id="0" name=""/>
        <dsp:cNvSpPr/>
      </dsp:nvSpPr>
      <dsp:spPr>
        <a:xfrm>
          <a:off x="7035088" y="2407655"/>
          <a:ext cx="2427582" cy="1942066"/>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Totalitarismos:</a:t>
          </a:r>
          <a:br>
            <a:rPr lang="es-ES" sz="2800" b="0" kern="1200" cap="none" spc="0" dirty="0">
              <a:ln w="0"/>
              <a:solidFill>
                <a:schemeClr val="accent1"/>
              </a:solidFill>
              <a:effectLst>
                <a:outerShdw blurRad="38100" dist="25400" dir="5400000" algn="ctr" rotWithShape="0">
                  <a:srgbClr val="6E747A">
                    <a:alpha val="43000"/>
                  </a:srgbClr>
                </a:outerShdw>
              </a:effectLst>
            </a:rPr>
          </a:br>
          <a:r>
            <a:rPr lang="es-ES" sz="2800" b="0" kern="1200" cap="none" spc="0" dirty="0">
              <a:ln w="0"/>
              <a:solidFill>
                <a:schemeClr val="accent1"/>
              </a:solidFill>
              <a:effectLst>
                <a:outerShdw blurRad="38100" dist="25400" dir="5400000" algn="ctr" rotWithShape="0">
                  <a:srgbClr val="6E747A">
                    <a:alpha val="43000"/>
                  </a:srgbClr>
                </a:outerShdw>
              </a:effectLst>
            </a:rPr>
            <a:t>Alemania</a:t>
          </a:r>
        </a:p>
        <a:p>
          <a:pPr marL="0" lvl="0" indent="0" algn="ctr" defTabSz="1244600">
            <a:lnSpc>
              <a:spcPct val="90000"/>
            </a:lnSpc>
            <a:spcBef>
              <a:spcPct val="0"/>
            </a:spcBef>
            <a:spcAft>
              <a:spcPct val="35000"/>
            </a:spcAft>
            <a:buNone/>
          </a:pPr>
          <a:r>
            <a:rPr lang="es-ES" sz="2800" b="0" kern="1200" cap="none" spc="0" dirty="0">
              <a:ln w="0"/>
              <a:solidFill>
                <a:schemeClr val="accent1"/>
              </a:solidFill>
              <a:effectLst>
                <a:outerShdw blurRad="38100" dist="25400" dir="5400000" algn="ctr" rotWithShape="0">
                  <a:srgbClr val="6E747A">
                    <a:alpha val="43000"/>
                  </a:srgbClr>
                </a:outerShdw>
              </a:effectLst>
            </a:rPr>
            <a:t>Italia</a:t>
          </a:r>
        </a:p>
      </dsp:txBody>
      <dsp:txXfrm>
        <a:off x="7091969" y="2464536"/>
        <a:ext cx="2313820" cy="18283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E0FC075A-91EF-A649-A4E3-50AD7309A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522B9213-95A0-8640-9053-6BD5662A38DB}"/>
              </a:ext>
            </a:extLst>
          </p:cNvPr>
          <p:cNvSpPr>
            <a:spLocks noGrp="1"/>
          </p:cNvSpPr>
          <p:nvPr>
            <p:ph type="dt" sz="half" idx="10"/>
          </p:nvPr>
        </p:nvSpPr>
        <p:spPr/>
        <p:txBody>
          <a:bodyPr/>
          <a:lstStyle>
            <a:lvl1pPr>
              <a:defRPr/>
            </a:lvl1pPr>
          </a:lstStyle>
          <a:p>
            <a:fld id="{AA40609E-90CC-C646-A2E7-06CBDA1E36BC}" type="datetimeFigureOut">
              <a:rPr lang="es-CL" altLang="es-CL"/>
              <a:pPr/>
              <a:t>31-03-20</a:t>
            </a:fld>
            <a:endParaRPr lang="es-CL" altLang="es-CL"/>
          </a:p>
        </p:txBody>
      </p:sp>
      <p:sp>
        <p:nvSpPr>
          <p:cNvPr id="6" name="Marcador de pie de página 4">
            <a:extLst>
              <a:ext uri="{FF2B5EF4-FFF2-40B4-BE49-F238E27FC236}">
                <a16:creationId xmlns:a16="http://schemas.microsoft.com/office/drawing/2014/main" id="{97D212E7-B58A-8241-B96A-4F0D8E030B38}"/>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A0A7A3E7-FBC3-0945-A0D2-9E360E713FA1}"/>
              </a:ext>
            </a:extLst>
          </p:cNvPr>
          <p:cNvSpPr>
            <a:spLocks noGrp="1"/>
          </p:cNvSpPr>
          <p:nvPr>
            <p:ph type="sldNum" sz="quarter" idx="12"/>
          </p:nvPr>
        </p:nvSpPr>
        <p:spPr/>
        <p:txBody>
          <a:bodyPr/>
          <a:lstStyle>
            <a:lvl1pPr>
              <a:defRPr/>
            </a:lvl1pPr>
          </a:lstStyle>
          <a:p>
            <a:fld id="{019C3F03-055A-3048-9279-D580E5598E36}" type="slidenum">
              <a:rPr lang="es-CL" altLang="es-CL"/>
              <a:pPr/>
              <a:t>‹Nº›</a:t>
            </a:fld>
            <a:endParaRPr lang="es-CL" altLang="es-CL"/>
          </a:p>
        </p:txBody>
      </p:sp>
    </p:spTree>
    <p:extLst>
      <p:ext uri="{BB962C8B-B14F-4D97-AF65-F5344CB8AC3E}">
        <p14:creationId xmlns:p14="http://schemas.microsoft.com/office/powerpoint/2010/main" val="103848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7C7C6B4-3471-AA44-911A-7A7DFEBB7BDE}"/>
              </a:ext>
            </a:extLst>
          </p:cNvPr>
          <p:cNvSpPr>
            <a:spLocks noGrp="1"/>
          </p:cNvSpPr>
          <p:nvPr>
            <p:ph type="dt" sz="half" idx="10"/>
          </p:nvPr>
        </p:nvSpPr>
        <p:spPr/>
        <p:txBody>
          <a:bodyPr/>
          <a:lstStyle>
            <a:lvl1pPr>
              <a:defRPr/>
            </a:lvl1pPr>
          </a:lstStyle>
          <a:p>
            <a:fld id="{B964C8FF-CE51-C641-BB28-BB4604DAC87B}" type="datetimeFigureOut">
              <a:rPr lang="es-CL" altLang="es-CL"/>
              <a:pPr/>
              <a:t>31-03-20</a:t>
            </a:fld>
            <a:endParaRPr lang="es-CL" altLang="es-CL"/>
          </a:p>
        </p:txBody>
      </p:sp>
      <p:sp>
        <p:nvSpPr>
          <p:cNvPr id="5" name="Marcador de pie de página 4">
            <a:extLst>
              <a:ext uri="{FF2B5EF4-FFF2-40B4-BE49-F238E27FC236}">
                <a16:creationId xmlns:a16="http://schemas.microsoft.com/office/drawing/2014/main" id="{6D5F8565-8B63-364D-9D68-6D6D85F874E1}"/>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B341DC14-0DA8-234E-958D-7BA514909546}"/>
              </a:ext>
            </a:extLst>
          </p:cNvPr>
          <p:cNvSpPr>
            <a:spLocks noGrp="1"/>
          </p:cNvSpPr>
          <p:nvPr>
            <p:ph type="sldNum" sz="quarter" idx="12"/>
          </p:nvPr>
        </p:nvSpPr>
        <p:spPr/>
        <p:txBody>
          <a:bodyPr/>
          <a:lstStyle>
            <a:lvl1pPr>
              <a:defRPr/>
            </a:lvl1pPr>
          </a:lstStyle>
          <a:p>
            <a:fld id="{D7BB6827-E1C1-954F-BB99-CF95AB12637D}" type="slidenum">
              <a:rPr lang="es-CL" altLang="es-CL"/>
              <a:pPr/>
              <a:t>‹Nº›</a:t>
            </a:fld>
            <a:endParaRPr lang="es-CL" altLang="es-CL"/>
          </a:p>
        </p:txBody>
      </p:sp>
    </p:spTree>
    <p:extLst>
      <p:ext uri="{BB962C8B-B14F-4D97-AF65-F5344CB8AC3E}">
        <p14:creationId xmlns:p14="http://schemas.microsoft.com/office/powerpoint/2010/main" val="12470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D941CCC-37B1-ED49-B208-8274A46B7095}"/>
              </a:ext>
            </a:extLst>
          </p:cNvPr>
          <p:cNvSpPr>
            <a:spLocks noGrp="1"/>
          </p:cNvSpPr>
          <p:nvPr>
            <p:ph type="dt" sz="half" idx="10"/>
          </p:nvPr>
        </p:nvSpPr>
        <p:spPr/>
        <p:txBody>
          <a:bodyPr/>
          <a:lstStyle>
            <a:lvl1pPr>
              <a:defRPr/>
            </a:lvl1pPr>
          </a:lstStyle>
          <a:p>
            <a:fld id="{F82FA470-B24A-2F4E-A257-D0FC9893DEFC}" type="datetimeFigureOut">
              <a:rPr lang="es-CL" altLang="es-CL"/>
              <a:pPr/>
              <a:t>31-03-20</a:t>
            </a:fld>
            <a:endParaRPr lang="es-CL" altLang="es-CL"/>
          </a:p>
        </p:txBody>
      </p:sp>
      <p:sp>
        <p:nvSpPr>
          <p:cNvPr id="5" name="Marcador de pie de página 4">
            <a:extLst>
              <a:ext uri="{FF2B5EF4-FFF2-40B4-BE49-F238E27FC236}">
                <a16:creationId xmlns:a16="http://schemas.microsoft.com/office/drawing/2014/main" id="{04E2E2D8-5BCA-0844-9652-E18BFED03C16}"/>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4A411DF2-006D-E644-96D6-74D78F4D415B}"/>
              </a:ext>
            </a:extLst>
          </p:cNvPr>
          <p:cNvSpPr>
            <a:spLocks noGrp="1"/>
          </p:cNvSpPr>
          <p:nvPr>
            <p:ph type="sldNum" sz="quarter" idx="12"/>
          </p:nvPr>
        </p:nvSpPr>
        <p:spPr/>
        <p:txBody>
          <a:bodyPr/>
          <a:lstStyle>
            <a:lvl1pPr>
              <a:defRPr/>
            </a:lvl1pPr>
          </a:lstStyle>
          <a:p>
            <a:fld id="{48436C56-3352-4E4D-91A9-98721ED46B56}" type="slidenum">
              <a:rPr lang="es-CL" altLang="es-CL"/>
              <a:pPr/>
              <a:t>‹Nº›</a:t>
            </a:fld>
            <a:endParaRPr lang="es-CL" altLang="es-CL"/>
          </a:p>
        </p:txBody>
      </p:sp>
    </p:spTree>
    <p:extLst>
      <p:ext uri="{BB962C8B-B14F-4D97-AF65-F5344CB8AC3E}">
        <p14:creationId xmlns:p14="http://schemas.microsoft.com/office/powerpoint/2010/main" val="298849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53960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791958B2-4853-8B4C-8BA5-0126EC05F1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3B3C099E-70CE-074C-920F-94CC237D5EE3}"/>
              </a:ext>
            </a:extLst>
          </p:cNvPr>
          <p:cNvSpPr>
            <a:spLocks noGrp="1"/>
          </p:cNvSpPr>
          <p:nvPr>
            <p:ph type="dt" sz="half" idx="10"/>
          </p:nvPr>
        </p:nvSpPr>
        <p:spPr/>
        <p:txBody>
          <a:bodyPr/>
          <a:lstStyle>
            <a:lvl1pPr>
              <a:defRPr/>
            </a:lvl1pPr>
          </a:lstStyle>
          <a:p>
            <a:fld id="{2EFD4694-4C59-1347-81B3-243658B6C9DB}" type="datetimeFigureOut">
              <a:rPr lang="es-CL" altLang="es-CL"/>
              <a:pPr/>
              <a:t>31-03-20</a:t>
            </a:fld>
            <a:endParaRPr lang="es-CL" altLang="es-CL"/>
          </a:p>
        </p:txBody>
      </p:sp>
      <p:sp>
        <p:nvSpPr>
          <p:cNvPr id="6" name="Marcador de pie de página 4">
            <a:extLst>
              <a:ext uri="{FF2B5EF4-FFF2-40B4-BE49-F238E27FC236}">
                <a16:creationId xmlns:a16="http://schemas.microsoft.com/office/drawing/2014/main" id="{A078BDCA-8470-E549-8624-6D41F0F8682C}"/>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26FB9EC0-4499-F34E-AA24-2E2F577C3E9F}"/>
              </a:ext>
            </a:extLst>
          </p:cNvPr>
          <p:cNvSpPr>
            <a:spLocks noGrp="1"/>
          </p:cNvSpPr>
          <p:nvPr>
            <p:ph type="sldNum" sz="quarter" idx="12"/>
          </p:nvPr>
        </p:nvSpPr>
        <p:spPr/>
        <p:txBody>
          <a:bodyPr/>
          <a:lstStyle>
            <a:lvl1pPr>
              <a:defRPr/>
            </a:lvl1pPr>
          </a:lstStyle>
          <a:p>
            <a:fld id="{C83BD2CF-F54B-1C42-A84D-3AD38E940880}" type="slidenum">
              <a:rPr lang="es-CL" altLang="es-CL"/>
              <a:pPr/>
              <a:t>‹Nº›</a:t>
            </a:fld>
            <a:endParaRPr lang="es-CL" altLang="es-CL"/>
          </a:p>
        </p:txBody>
      </p:sp>
    </p:spTree>
    <p:extLst>
      <p:ext uri="{BB962C8B-B14F-4D97-AF65-F5344CB8AC3E}">
        <p14:creationId xmlns:p14="http://schemas.microsoft.com/office/powerpoint/2010/main" val="374527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8B2CCF-481B-BC46-9998-E6440F348227}"/>
              </a:ext>
            </a:extLst>
          </p:cNvPr>
          <p:cNvSpPr>
            <a:spLocks noGrp="1"/>
          </p:cNvSpPr>
          <p:nvPr>
            <p:ph type="dt" sz="half" idx="10"/>
          </p:nvPr>
        </p:nvSpPr>
        <p:spPr/>
        <p:txBody>
          <a:bodyPr/>
          <a:lstStyle>
            <a:lvl1pPr>
              <a:defRPr/>
            </a:lvl1pPr>
          </a:lstStyle>
          <a:p>
            <a:fld id="{E09F6A9C-4045-8442-BC16-B65C1863751B}" type="datetimeFigureOut">
              <a:rPr lang="es-CL" altLang="es-CL"/>
              <a:pPr/>
              <a:t>31-03-20</a:t>
            </a:fld>
            <a:endParaRPr lang="es-CL" altLang="es-CL"/>
          </a:p>
        </p:txBody>
      </p:sp>
      <p:sp>
        <p:nvSpPr>
          <p:cNvPr id="5" name="Marcador de pie de página 4">
            <a:extLst>
              <a:ext uri="{FF2B5EF4-FFF2-40B4-BE49-F238E27FC236}">
                <a16:creationId xmlns:a16="http://schemas.microsoft.com/office/drawing/2014/main" id="{8E3E17DF-3749-B042-9DFB-ACFF9AA55DE4}"/>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F751BDF3-EAC5-F249-B9E2-B5A40FA27471}"/>
              </a:ext>
            </a:extLst>
          </p:cNvPr>
          <p:cNvSpPr>
            <a:spLocks noGrp="1"/>
          </p:cNvSpPr>
          <p:nvPr>
            <p:ph type="sldNum" sz="quarter" idx="12"/>
          </p:nvPr>
        </p:nvSpPr>
        <p:spPr/>
        <p:txBody>
          <a:bodyPr/>
          <a:lstStyle>
            <a:lvl1pPr>
              <a:defRPr/>
            </a:lvl1pPr>
          </a:lstStyle>
          <a:p>
            <a:fld id="{A33ECF94-3D0B-AB4E-A115-90835E5D3327}" type="slidenum">
              <a:rPr lang="es-CL" altLang="es-CL"/>
              <a:pPr/>
              <a:t>‹Nº›</a:t>
            </a:fld>
            <a:endParaRPr lang="es-CL" altLang="es-CL"/>
          </a:p>
        </p:txBody>
      </p:sp>
    </p:spTree>
    <p:extLst>
      <p:ext uri="{BB962C8B-B14F-4D97-AF65-F5344CB8AC3E}">
        <p14:creationId xmlns:p14="http://schemas.microsoft.com/office/powerpoint/2010/main" val="393032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4559DAA-FEEB-604F-9535-8F15E58AB597}"/>
              </a:ext>
            </a:extLst>
          </p:cNvPr>
          <p:cNvSpPr>
            <a:spLocks noGrp="1"/>
          </p:cNvSpPr>
          <p:nvPr>
            <p:ph type="dt" sz="half" idx="10"/>
          </p:nvPr>
        </p:nvSpPr>
        <p:spPr/>
        <p:txBody>
          <a:bodyPr/>
          <a:lstStyle>
            <a:lvl1pPr>
              <a:defRPr/>
            </a:lvl1pPr>
          </a:lstStyle>
          <a:p>
            <a:fld id="{FF35DF1F-13F6-6142-B480-EF13A2D9941E}" type="datetimeFigureOut">
              <a:rPr lang="es-CL" altLang="es-CL"/>
              <a:pPr/>
              <a:t>31-03-20</a:t>
            </a:fld>
            <a:endParaRPr lang="es-CL" altLang="es-CL"/>
          </a:p>
        </p:txBody>
      </p:sp>
      <p:sp>
        <p:nvSpPr>
          <p:cNvPr id="6" name="Marcador de pie de página 4">
            <a:extLst>
              <a:ext uri="{FF2B5EF4-FFF2-40B4-BE49-F238E27FC236}">
                <a16:creationId xmlns:a16="http://schemas.microsoft.com/office/drawing/2014/main" id="{0C426383-F350-8D45-A7E8-D8D89BB02CC5}"/>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6563F54E-2F99-D54D-88DE-634AD97ED608}"/>
              </a:ext>
            </a:extLst>
          </p:cNvPr>
          <p:cNvSpPr>
            <a:spLocks noGrp="1"/>
          </p:cNvSpPr>
          <p:nvPr>
            <p:ph type="sldNum" sz="quarter" idx="12"/>
          </p:nvPr>
        </p:nvSpPr>
        <p:spPr/>
        <p:txBody>
          <a:bodyPr/>
          <a:lstStyle>
            <a:lvl1pPr>
              <a:defRPr/>
            </a:lvl1pPr>
          </a:lstStyle>
          <a:p>
            <a:fld id="{F6FA2B3F-1A60-564F-A8B1-1E8C978B3EA0}" type="slidenum">
              <a:rPr lang="es-CL" altLang="es-CL"/>
              <a:pPr/>
              <a:t>‹Nº›</a:t>
            </a:fld>
            <a:endParaRPr lang="es-CL" altLang="es-CL"/>
          </a:p>
        </p:txBody>
      </p:sp>
    </p:spTree>
    <p:extLst>
      <p:ext uri="{BB962C8B-B14F-4D97-AF65-F5344CB8AC3E}">
        <p14:creationId xmlns:p14="http://schemas.microsoft.com/office/powerpoint/2010/main" val="307637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617A4E21-5CC9-1440-A369-E5C8EBB52AA0}"/>
              </a:ext>
            </a:extLst>
          </p:cNvPr>
          <p:cNvSpPr>
            <a:spLocks noGrp="1"/>
          </p:cNvSpPr>
          <p:nvPr>
            <p:ph type="dt" sz="half" idx="10"/>
          </p:nvPr>
        </p:nvSpPr>
        <p:spPr/>
        <p:txBody>
          <a:bodyPr/>
          <a:lstStyle>
            <a:lvl1pPr>
              <a:defRPr/>
            </a:lvl1pPr>
          </a:lstStyle>
          <a:p>
            <a:fld id="{DE5309C0-49D1-F04C-A6E9-6D9E9B04DA16}" type="datetimeFigureOut">
              <a:rPr lang="es-CL" altLang="es-CL"/>
              <a:pPr/>
              <a:t>31-03-20</a:t>
            </a:fld>
            <a:endParaRPr lang="es-CL" altLang="es-CL"/>
          </a:p>
        </p:txBody>
      </p:sp>
      <p:sp>
        <p:nvSpPr>
          <p:cNvPr id="8" name="Marcador de pie de página 4">
            <a:extLst>
              <a:ext uri="{FF2B5EF4-FFF2-40B4-BE49-F238E27FC236}">
                <a16:creationId xmlns:a16="http://schemas.microsoft.com/office/drawing/2014/main" id="{C628DA04-08D1-274E-ADF5-E47A0D90B7F6}"/>
              </a:ext>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16:creationId xmlns:a16="http://schemas.microsoft.com/office/drawing/2014/main" id="{8CC18C04-85B8-8E41-8CC7-98E66326B4B0}"/>
              </a:ext>
            </a:extLst>
          </p:cNvPr>
          <p:cNvSpPr>
            <a:spLocks noGrp="1"/>
          </p:cNvSpPr>
          <p:nvPr>
            <p:ph type="sldNum" sz="quarter" idx="12"/>
          </p:nvPr>
        </p:nvSpPr>
        <p:spPr/>
        <p:txBody>
          <a:bodyPr/>
          <a:lstStyle>
            <a:lvl1pPr>
              <a:defRPr/>
            </a:lvl1pPr>
          </a:lstStyle>
          <a:p>
            <a:fld id="{D78F63D4-B455-9D45-B00A-4AABF604CD65}" type="slidenum">
              <a:rPr lang="es-CL" altLang="es-CL"/>
              <a:pPr/>
              <a:t>‹Nº›</a:t>
            </a:fld>
            <a:endParaRPr lang="es-CL" altLang="es-CL"/>
          </a:p>
        </p:txBody>
      </p:sp>
    </p:spTree>
    <p:extLst>
      <p:ext uri="{BB962C8B-B14F-4D97-AF65-F5344CB8AC3E}">
        <p14:creationId xmlns:p14="http://schemas.microsoft.com/office/powerpoint/2010/main" val="147699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3ABA390F-A476-924F-B150-448D2E8E2674}"/>
              </a:ext>
            </a:extLst>
          </p:cNvPr>
          <p:cNvSpPr>
            <a:spLocks noGrp="1"/>
          </p:cNvSpPr>
          <p:nvPr>
            <p:ph type="dt" sz="half" idx="10"/>
          </p:nvPr>
        </p:nvSpPr>
        <p:spPr/>
        <p:txBody>
          <a:bodyPr/>
          <a:lstStyle>
            <a:lvl1pPr>
              <a:defRPr/>
            </a:lvl1pPr>
          </a:lstStyle>
          <a:p>
            <a:fld id="{71591080-E349-344E-9D3D-181747EDB807}" type="datetimeFigureOut">
              <a:rPr lang="es-CL" altLang="es-CL"/>
              <a:pPr/>
              <a:t>31-03-20</a:t>
            </a:fld>
            <a:endParaRPr lang="es-CL" altLang="es-CL"/>
          </a:p>
        </p:txBody>
      </p:sp>
      <p:sp>
        <p:nvSpPr>
          <p:cNvPr id="4" name="Marcador de pie de página 4">
            <a:extLst>
              <a:ext uri="{FF2B5EF4-FFF2-40B4-BE49-F238E27FC236}">
                <a16:creationId xmlns:a16="http://schemas.microsoft.com/office/drawing/2014/main" id="{AD9929B8-4DB3-3D4C-AB7B-88C2B31AA095}"/>
              </a:ext>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16:creationId xmlns:a16="http://schemas.microsoft.com/office/drawing/2014/main" id="{26D2C34A-AA8A-1043-B41F-E1B893792A32}"/>
              </a:ext>
            </a:extLst>
          </p:cNvPr>
          <p:cNvSpPr>
            <a:spLocks noGrp="1"/>
          </p:cNvSpPr>
          <p:nvPr>
            <p:ph type="sldNum" sz="quarter" idx="12"/>
          </p:nvPr>
        </p:nvSpPr>
        <p:spPr/>
        <p:txBody>
          <a:bodyPr/>
          <a:lstStyle>
            <a:lvl1pPr>
              <a:defRPr/>
            </a:lvl1pPr>
          </a:lstStyle>
          <a:p>
            <a:fld id="{BDD41245-3DC3-894A-AE16-87B39EFF0981}" type="slidenum">
              <a:rPr lang="es-CL" altLang="es-CL"/>
              <a:pPr/>
              <a:t>‹Nº›</a:t>
            </a:fld>
            <a:endParaRPr lang="es-CL" altLang="es-CL"/>
          </a:p>
        </p:txBody>
      </p:sp>
    </p:spTree>
    <p:extLst>
      <p:ext uri="{BB962C8B-B14F-4D97-AF65-F5344CB8AC3E}">
        <p14:creationId xmlns:p14="http://schemas.microsoft.com/office/powerpoint/2010/main" val="398472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ADE784D4-FA7D-184E-A578-C9A7A8172BFD}"/>
              </a:ext>
            </a:extLst>
          </p:cNvPr>
          <p:cNvSpPr>
            <a:spLocks noGrp="1"/>
          </p:cNvSpPr>
          <p:nvPr>
            <p:ph type="dt" sz="half" idx="10"/>
          </p:nvPr>
        </p:nvSpPr>
        <p:spPr/>
        <p:txBody>
          <a:bodyPr/>
          <a:lstStyle>
            <a:lvl1pPr>
              <a:defRPr/>
            </a:lvl1pPr>
          </a:lstStyle>
          <a:p>
            <a:fld id="{D765F456-257E-064A-B47F-5D0D0101D293}" type="datetimeFigureOut">
              <a:rPr lang="es-CL" altLang="es-CL"/>
              <a:pPr/>
              <a:t>31-03-20</a:t>
            </a:fld>
            <a:endParaRPr lang="es-CL" altLang="es-CL"/>
          </a:p>
        </p:txBody>
      </p:sp>
      <p:sp>
        <p:nvSpPr>
          <p:cNvPr id="3" name="Marcador de pie de página 4">
            <a:extLst>
              <a:ext uri="{FF2B5EF4-FFF2-40B4-BE49-F238E27FC236}">
                <a16:creationId xmlns:a16="http://schemas.microsoft.com/office/drawing/2014/main" id="{519A24AD-BB34-304F-9A20-D10152D65C29}"/>
              </a:ext>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16:creationId xmlns:a16="http://schemas.microsoft.com/office/drawing/2014/main" id="{29FB47A6-872F-2B46-85C1-12AB844D219C}"/>
              </a:ext>
            </a:extLst>
          </p:cNvPr>
          <p:cNvSpPr>
            <a:spLocks noGrp="1"/>
          </p:cNvSpPr>
          <p:nvPr>
            <p:ph type="sldNum" sz="quarter" idx="12"/>
          </p:nvPr>
        </p:nvSpPr>
        <p:spPr/>
        <p:txBody>
          <a:bodyPr/>
          <a:lstStyle>
            <a:lvl1pPr>
              <a:defRPr/>
            </a:lvl1pPr>
          </a:lstStyle>
          <a:p>
            <a:fld id="{48A12A40-AF33-7E41-8EAE-8A0DF0E73F47}" type="slidenum">
              <a:rPr lang="es-CL" altLang="es-CL"/>
              <a:pPr/>
              <a:t>‹Nº›</a:t>
            </a:fld>
            <a:endParaRPr lang="es-CL" altLang="es-CL"/>
          </a:p>
        </p:txBody>
      </p:sp>
    </p:spTree>
    <p:extLst>
      <p:ext uri="{BB962C8B-B14F-4D97-AF65-F5344CB8AC3E}">
        <p14:creationId xmlns:p14="http://schemas.microsoft.com/office/powerpoint/2010/main" val="304445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8EE94D88-82B4-2045-B39C-4BB31EA25DC6}"/>
              </a:ext>
            </a:extLst>
          </p:cNvPr>
          <p:cNvSpPr>
            <a:spLocks noGrp="1"/>
          </p:cNvSpPr>
          <p:nvPr>
            <p:ph type="dt" sz="half" idx="10"/>
          </p:nvPr>
        </p:nvSpPr>
        <p:spPr/>
        <p:txBody>
          <a:bodyPr/>
          <a:lstStyle>
            <a:lvl1pPr>
              <a:defRPr/>
            </a:lvl1pPr>
          </a:lstStyle>
          <a:p>
            <a:fld id="{494214C7-CF1A-984C-81D7-98962B472125}" type="datetimeFigureOut">
              <a:rPr lang="es-CL" altLang="es-CL"/>
              <a:pPr/>
              <a:t>31-03-20</a:t>
            </a:fld>
            <a:endParaRPr lang="es-CL" altLang="es-CL"/>
          </a:p>
        </p:txBody>
      </p:sp>
      <p:sp>
        <p:nvSpPr>
          <p:cNvPr id="6" name="Marcador de pie de página 4">
            <a:extLst>
              <a:ext uri="{FF2B5EF4-FFF2-40B4-BE49-F238E27FC236}">
                <a16:creationId xmlns:a16="http://schemas.microsoft.com/office/drawing/2014/main" id="{2EFEE197-8F32-9C43-8624-5C7CC5CB6FE8}"/>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E4E031CF-2CA9-B840-8249-4E3F9C22DD88}"/>
              </a:ext>
            </a:extLst>
          </p:cNvPr>
          <p:cNvSpPr>
            <a:spLocks noGrp="1"/>
          </p:cNvSpPr>
          <p:nvPr>
            <p:ph type="sldNum" sz="quarter" idx="12"/>
          </p:nvPr>
        </p:nvSpPr>
        <p:spPr/>
        <p:txBody>
          <a:bodyPr/>
          <a:lstStyle>
            <a:lvl1pPr>
              <a:defRPr/>
            </a:lvl1pPr>
          </a:lstStyle>
          <a:p>
            <a:fld id="{DBBDF9EB-8965-B740-A641-4F11DC9E47B9}" type="slidenum">
              <a:rPr lang="es-CL" altLang="es-CL"/>
              <a:pPr/>
              <a:t>‹Nº›</a:t>
            </a:fld>
            <a:endParaRPr lang="es-CL" altLang="es-CL"/>
          </a:p>
        </p:txBody>
      </p:sp>
    </p:spTree>
    <p:extLst>
      <p:ext uri="{BB962C8B-B14F-4D97-AF65-F5344CB8AC3E}">
        <p14:creationId xmlns:p14="http://schemas.microsoft.com/office/powerpoint/2010/main" val="264479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2E40803D-967B-2843-8276-D6FD4D3C08CC}"/>
              </a:ext>
            </a:extLst>
          </p:cNvPr>
          <p:cNvSpPr>
            <a:spLocks noGrp="1"/>
          </p:cNvSpPr>
          <p:nvPr>
            <p:ph type="dt" sz="half" idx="10"/>
          </p:nvPr>
        </p:nvSpPr>
        <p:spPr/>
        <p:txBody>
          <a:bodyPr/>
          <a:lstStyle>
            <a:lvl1pPr>
              <a:defRPr/>
            </a:lvl1pPr>
          </a:lstStyle>
          <a:p>
            <a:fld id="{E77DC3D2-7F59-4E4E-B9A4-1155D8969755}" type="datetimeFigureOut">
              <a:rPr lang="es-CL" altLang="es-CL"/>
              <a:pPr/>
              <a:t>31-03-20</a:t>
            </a:fld>
            <a:endParaRPr lang="es-CL" altLang="es-CL"/>
          </a:p>
        </p:txBody>
      </p:sp>
      <p:sp>
        <p:nvSpPr>
          <p:cNvPr id="6" name="Marcador de pie de página 4">
            <a:extLst>
              <a:ext uri="{FF2B5EF4-FFF2-40B4-BE49-F238E27FC236}">
                <a16:creationId xmlns:a16="http://schemas.microsoft.com/office/drawing/2014/main" id="{1D485F06-0524-9140-B4BD-681E521579A9}"/>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6C665F3D-8C5F-9742-9208-567545606085}"/>
              </a:ext>
            </a:extLst>
          </p:cNvPr>
          <p:cNvSpPr>
            <a:spLocks noGrp="1"/>
          </p:cNvSpPr>
          <p:nvPr>
            <p:ph type="sldNum" sz="quarter" idx="12"/>
          </p:nvPr>
        </p:nvSpPr>
        <p:spPr/>
        <p:txBody>
          <a:bodyPr/>
          <a:lstStyle>
            <a:lvl1pPr>
              <a:defRPr/>
            </a:lvl1pPr>
          </a:lstStyle>
          <a:p>
            <a:fld id="{8327C7B7-9F01-DB4E-8927-9CA909483EEA}" type="slidenum">
              <a:rPr lang="es-CL" altLang="es-CL"/>
              <a:pPr/>
              <a:t>‹Nº›</a:t>
            </a:fld>
            <a:endParaRPr lang="es-CL" altLang="es-CL"/>
          </a:p>
        </p:txBody>
      </p:sp>
    </p:spTree>
    <p:extLst>
      <p:ext uri="{BB962C8B-B14F-4D97-AF65-F5344CB8AC3E}">
        <p14:creationId xmlns:p14="http://schemas.microsoft.com/office/powerpoint/2010/main" val="27828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4D6B7ED8-11D0-4A4A-8BEB-79B1C63DB65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B3143057-EE31-9B47-B64F-74843A64EB1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EB1C571F-5CA6-D442-80BD-3C8082A4C53A}"/>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414ACDCC-975E-0546-832D-09DBAE499134}" type="datetimeFigureOut">
              <a:rPr lang="es-CL" altLang="es-CL"/>
              <a:pPr/>
              <a:t>31-03-20</a:t>
            </a:fld>
            <a:endParaRPr lang="es-CL" altLang="es-CL"/>
          </a:p>
        </p:txBody>
      </p:sp>
      <p:sp>
        <p:nvSpPr>
          <p:cNvPr id="5" name="Marcador de pie de página 4">
            <a:extLst>
              <a:ext uri="{FF2B5EF4-FFF2-40B4-BE49-F238E27FC236}">
                <a16:creationId xmlns:a16="http://schemas.microsoft.com/office/drawing/2014/main" id="{18D1607D-D649-5E44-B4B7-8DBE01319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CL"/>
          </a:p>
        </p:txBody>
      </p:sp>
      <p:sp>
        <p:nvSpPr>
          <p:cNvPr id="6" name="Marcador de número de diapositiva 5">
            <a:extLst>
              <a:ext uri="{FF2B5EF4-FFF2-40B4-BE49-F238E27FC236}">
                <a16:creationId xmlns:a16="http://schemas.microsoft.com/office/drawing/2014/main" id="{851E1F04-2D02-714A-A02D-0C1D218DF84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F63A764-E573-C14B-8494-5FC0AD90EE42}" type="slidenum">
              <a:rPr lang="es-CL" altLang="es-CL"/>
              <a:pPr/>
              <a:t>‹Nº›</a:t>
            </a:fld>
            <a:endParaRPr lang="es-CL" altLang="es-CL"/>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sxqzgjizzd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contreras@cldv.c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F864350B-3A1D-B445-8856-5CD95ED724E9}"/>
              </a:ext>
            </a:extLst>
          </p:cNvPr>
          <p:cNvSpPr>
            <a:spLocks noGrp="1" noChangeArrowheads="1"/>
          </p:cNvSpPr>
          <p:nvPr>
            <p:ph type="ctrTitle"/>
          </p:nvPr>
        </p:nvSpPr>
        <p:spPr>
          <a:xfrm>
            <a:off x="1748064" y="147232"/>
            <a:ext cx="8218033" cy="794657"/>
          </a:xfrm>
        </p:spPr>
        <p:txBody>
          <a:bodyPr/>
          <a:lstStyle/>
          <a:p>
            <a:br>
              <a:rPr lang="es-ES" altLang="es-CL" b="1" dirty="0">
                <a:solidFill>
                  <a:srgbClr val="843C0C"/>
                </a:solidFill>
                <a:ea typeface="ＭＳ Ｐゴシック" panose="020B0600070205080204" pitchFamily="34" charset="-128"/>
              </a:rPr>
            </a:br>
            <a:br>
              <a:rPr lang="es-ES" altLang="es-CL" b="1" dirty="0">
                <a:solidFill>
                  <a:srgbClr val="843C0C"/>
                </a:solidFill>
                <a:ea typeface="ＭＳ Ｐゴシック" panose="020B0600070205080204" pitchFamily="34" charset="-128"/>
              </a:rPr>
            </a:br>
            <a:br>
              <a:rPr lang="es-ES" altLang="es-CL" b="1" dirty="0">
                <a:solidFill>
                  <a:srgbClr val="843C0C"/>
                </a:solidFill>
                <a:ea typeface="ＭＳ Ｐゴシック" panose="020B0600070205080204" pitchFamily="34" charset="-128"/>
              </a:rPr>
            </a:br>
            <a:br>
              <a:rPr lang="es-ES" altLang="es-CL" b="1" dirty="0">
                <a:solidFill>
                  <a:srgbClr val="843C0C"/>
                </a:solidFill>
                <a:ea typeface="ＭＳ Ｐゴシック" panose="020B0600070205080204" pitchFamily="34" charset="-128"/>
              </a:rPr>
            </a:br>
            <a:br>
              <a:rPr lang="es-ES" altLang="es-CL" b="1" dirty="0">
                <a:solidFill>
                  <a:srgbClr val="843C0C"/>
                </a:solidFill>
                <a:ea typeface="ＭＳ Ｐゴシック" panose="020B0600070205080204" pitchFamily="34" charset="-128"/>
              </a:rPr>
            </a:br>
            <a:r>
              <a:rPr lang="es-ES" altLang="es-CL" b="1" dirty="0">
                <a:solidFill>
                  <a:srgbClr val="843C0C"/>
                </a:solidFill>
                <a:ea typeface="ＭＳ Ｐゴシック" panose="020B0600070205080204" pitchFamily="34" charset="-128"/>
              </a:rPr>
              <a:t>Período </a:t>
            </a:r>
            <a:r>
              <a:rPr lang="es-ES" altLang="es-ES" b="1" dirty="0">
                <a:solidFill>
                  <a:srgbClr val="843C0C"/>
                </a:solidFill>
                <a:ea typeface="ＭＳ Ｐゴシック" panose="020B0600070205080204" pitchFamily="34" charset="-128"/>
              </a:rPr>
              <a:t>“</a:t>
            </a:r>
            <a:r>
              <a:rPr lang="es-ES" altLang="es-CL" b="1" dirty="0">
                <a:solidFill>
                  <a:srgbClr val="843C0C"/>
                </a:solidFill>
                <a:ea typeface="ＭＳ Ｐゴシック" panose="020B0600070205080204" pitchFamily="34" charset="-128"/>
              </a:rPr>
              <a:t>Entreguerras</a:t>
            </a:r>
            <a:r>
              <a:rPr lang="es-ES" altLang="es-ES" b="1" dirty="0">
                <a:solidFill>
                  <a:srgbClr val="843C0C"/>
                </a:solidFill>
                <a:ea typeface="ＭＳ Ｐゴシック" panose="020B0600070205080204" pitchFamily="34" charset="-128"/>
              </a:rPr>
              <a:t>”</a:t>
            </a:r>
            <a:endParaRPr lang="es-ES" altLang="es-CL" dirty="0">
              <a:ea typeface="ＭＳ Ｐゴシック" panose="020B0600070205080204" pitchFamily="34" charset="-128"/>
            </a:endParaRPr>
          </a:p>
        </p:txBody>
      </p:sp>
      <p:sp>
        <p:nvSpPr>
          <p:cNvPr id="13315" name="Subtítulo 2">
            <a:extLst>
              <a:ext uri="{FF2B5EF4-FFF2-40B4-BE49-F238E27FC236}">
                <a16:creationId xmlns:a16="http://schemas.microsoft.com/office/drawing/2014/main" id="{E692F233-D0CD-0D4C-A38C-556B527790A8}"/>
              </a:ext>
            </a:extLst>
          </p:cNvPr>
          <p:cNvSpPr>
            <a:spLocks noGrp="1" noChangeArrowheads="1"/>
          </p:cNvSpPr>
          <p:nvPr>
            <p:ph type="subTitle" idx="1"/>
          </p:nvPr>
        </p:nvSpPr>
        <p:spPr>
          <a:xfrm>
            <a:off x="4566103" y="815465"/>
            <a:ext cx="2581954" cy="425450"/>
          </a:xfrm>
        </p:spPr>
        <p:txBody>
          <a:bodyPr/>
          <a:lstStyle/>
          <a:p>
            <a:pPr>
              <a:buFont typeface="Arial" charset="0"/>
              <a:buNone/>
              <a:defRPr/>
            </a:pPr>
            <a:r>
              <a:rPr lang="es-ES" b="1" dirty="0">
                <a:solidFill>
                  <a:schemeClr val="accent2">
                    <a:lumMod val="50000"/>
                  </a:schemeClr>
                </a:solidFill>
                <a:cs typeface="+mn-cs"/>
              </a:rPr>
              <a:t>1919 - 1939</a:t>
            </a:r>
          </a:p>
        </p:txBody>
      </p:sp>
      <p:sp>
        <p:nvSpPr>
          <p:cNvPr id="7" name="Subtítulo 2">
            <a:extLst>
              <a:ext uri="{FF2B5EF4-FFF2-40B4-BE49-F238E27FC236}">
                <a16:creationId xmlns:a16="http://schemas.microsoft.com/office/drawing/2014/main" id="{DDFC236A-BD0F-2749-B874-BB791E383818}"/>
              </a:ext>
            </a:extLst>
          </p:cNvPr>
          <p:cNvSpPr txBox="1">
            <a:spLocks noChangeArrowheads="1"/>
          </p:cNvSpPr>
          <p:nvPr/>
        </p:nvSpPr>
        <p:spPr bwMode="auto">
          <a:xfrm>
            <a:off x="3313113" y="6024563"/>
            <a:ext cx="5087937" cy="744537"/>
          </a:xfrm>
          <a:prstGeom prst="rect">
            <a:avLst/>
          </a:prstGeom>
          <a:solidFill>
            <a:schemeClr val="accent1">
              <a:lumMod val="50000"/>
            </a:schemeClr>
          </a:solidFill>
          <a:ln>
            <a:solidFill>
              <a:srgbClr val="000090"/>
            </a:solidFill>
          </a:ln>
          <a:extLst>
            <a:ext uri="{FAA26D3D-D897-4be2-8F04-BA451C77F1D7}">
              <ma14:placeholderFlag xmlns="" xmlns:ma14="http://schemas.microsoft.com/office/mac/drawingml/2011/main" val="1"/>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ct val="60000"/>
              </a:lnSpc>
              <a:spcBef>
                <a:spcPts val="1000"/>
              </a:spcBef>
              <a:buFont typeface="Arial" panose="020B0604020202020204" pitchFamily="34" charset="0"/>
              <a:buNone/>
            </a:pPr>
            <a:r>
              <a:rPr lang="es-ES" altLang="es-CL" sz="2000" b="1">
                <a:solidFill>
                  <a:schemeClr val="bg1"/>
                </a:solidFill>
              </a:rPr>
              <a:t>Asign: </a:t>
            </a:r>
            <a:r>
              <a:rPr lang="es-ES" altLang="es-CL" sz="2000">
                <a:solidFill>
                  <a:schemeClr val="bg1"/>
                </a:solidFill>
              </a:rPr>
              <a:t>Historia, Geografía y Ciencias Sociales.</a:t>
            </a:r>
          </a:p>
          <a:p>
            <a:pPr>
              <a:lnSpc>
                <a:spcPct val="60000"/>
              </a:lnSpc>
              <a:spcBef>
                <a:spcPts val="1000"/>
              </a:spcBef>
              <a:buFont typeface="Arial" panose="020B0604020202020204" pitchFamily="34" charset="0"/>
              <a:buNone/>
            </a:pPr>
            <a:r>
              <a:rPr lang="es-ES" altLang="es-CL" sz="2000" b="1">
                <a:solidFill>
                  <a:schemeClr val="bg1"/>
                </a:solidFill>
              </a:rPr>
              <a:t>Prof: </a:t>
            </a:r>
            <a:r>
              <a:rPr lang="es-ES" altLang="es-CL" sz="2000">
                <a:solidFill>
                  <a:schemeClr val="bg1"/>
                </a:solidFill>
              </a:rPr>
              <a:t>Marcela Contreras Molina. </a:t>
            </a:r>
          </a:p>
        </p:txBody>
      </p:sp>
      <p:sp>
        <p:nvSpPr>
          <p:cNvPr id="9" name="Subtítulo 2">
            <a:extLst>
              <a:ext uri="{FF2B5EF4-FFF2-40B4-BE49-F238E27FC236}">
                <a16:creationId xmlns:a16="http://schemas.microsoft.com/office/drawing/2014/main" id="{B5FE3072-2AC1-2E43-8161-16B35ECC0003}"/>
              </a:ext>
            </a:extLst>
          </p:cNvPr>
          <p:cNvSpPr txBox="1">
            <a:spLocks noChangeArrowheads="1"/>
          </p:cNvSpPr>
          <p:nvPr/>
        </p:nvSpPr>
        <p:spPr bwMode="auto">
          <a:xfrm>
            <a:off x="1358674" y="4790961"/>
            <a:ext cx="8734425"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lnSpc>
                <a:spcPct val="60000"/>
              </a:lnSpc>
              <a:spcBef>
                <a:spcPts val="1000"/>
              </a:spcBef>
              <a:buFont typeface="Arial" panose="020B0604020202020204" pitchFamily="34" charset="0"/>
              <a:buNone/>
            </a:pPr>
            <a:r>
              <a:rPr lang="es-ES" altLang="es-CL" sz="2000" b="1" u="sng" dirty="0">
                <a:solidFill>
                  <a:srgbClr val="843C0C"/>
                </a:solidFill>
              </a:rPr>
              <a:t>OBJETIVO DE APRENDIZAJE: </a:t>
            </a:r>
          </a:p>
          <a:p>
            <a:pPr algn="just">
              <a:lnSpc>
                <a:spcPct val="60000"/>
              </a:lnSpc>
              <a:spcBef>
                <a:spcPts val="1000"/>
              </a:spcBef>
              <a:buFont typeface="Arial" panose="020B0604020202020204" pitchFamily="34" charset="0"/>
              <a:buNone/>
            </a:pPr>
            <a:r>
              <a:rPr lang="es-ES" altLang="es-CL" sz="2000" b="1" dirty="0">
                <a:solidFill>
                  <a:srgbClr val="843C0C"/>
                </a:solidFill>
              </a:rPr>
              <a:t>- </a:t>
            </a:r>
            <a:r>
              <a:rPr lang="es-ES" altLang="es-CL" sz="2000" dirty="0">
                <a:solidFill>
                  <a:srgbClr val="843C0C"/>
                </a:solidFill>
              </a:rPr>
              <a:t>Caracterizar el orden mundial previo a la 2ª Guerra, considerando los principales procesos del período </a:t>
            </a:r>
            <a:r>
              <a:rPr lang="es-ES" altLang="es-ES" sz="2000" dirty="0">
                <a:solidFill>
                  <a:srgbClr val="843C0C"/>
                </a:solidFill>
              </a:rPr>
              <a:t>“</a:t>
            </a:r>
            <a:r>
              <a:rPr lang="es-ES" altLang="es-CL" sz="2000" dirty="0">
                <a:solidFill>
                  <a:srgbClr val="843C0C"/>
                </a:solidFill>
              </a:rPr>
              <a:t>Entreguerras</a:t>
            </a:r>
            <a:r>
              <a:rPr lang="es-ES" altLang="es-ES" sz="2000" dirty="0">
                <a:solidFill>
                  <a:srgbClr val="843C0C"/>
                </a:solidFill>
              </a:rPr>
              <a:t>”</a:t>
            </a:r>
            <a:r>
              <a:rPr lang="es-ES" altLang="es-CL" sz="2000" dirty="0">
                <a:solidFill>
                  <a:srgbClr val="843C0C"/>
                </a:solidFill>
              </a:rPr>
              <a:t>: Revolución Rusa, Gran Depresión de 1929, Guerra Civil Española y Gobiernos Totalitarios en Alemania e Italia.    </a:t>
            </a:r>
          </a:p>
        </p:txBody>
      </p:sp>
      <p:pic>
        <p:nvPicPr>
          <p:cNvPr id="4" name="Imagen 3" descr="Imagen que contiene periódico, texto, botella, firmar&#10;&#10;Descripción generada automáticamente">
            <a:extLst>
              <a:ext uri="{FF2B5EF4-FFF2-40B4-BE49-F238E27FC236}">
                <a16:creationId xmlns:a16="http://schemas.microsoft.com/office/drawing/2014/main" id="{68380C67-193D-E54D-A935-D6B903574F3C}"/>
              </a:ext>
            </a:extLst>
          </p:cNvPr>
          <p:cNvPicPr>
            <a:picLocks noChangeAspect="1"/>
          </p:cNvPicPr>
          <p:nvPr/>
        </p:nvPicPr>
        <p:blipFill>
          <a:blip r:embed="rId2"/>
          <a:stretch>
            <a:fillRect/>
          </a:stretch>
        </p:blipFill>
        <p:spPr>
          <a:xfrm>
            <a:off x="2412762" y="1240915"/>
            <a:ext cx="5988288" cy="3353441"/>
          </a:xfrm>
          <a:prstGeom prst="rect">
            <a:avLst/>
          </a:prstGeom>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Foto en blanco y negro de un hombre&#10;&#10;Descripción generada automáticamente">
            <a:extLst>
              <a:ext uri="{FF2B5EF4-FFF2-40B4-BE49-F238E27FC236}">
                <a16:creationId xmlns:a16="http://schemas.microsoft.com/office/drawing/2014/main" id="{A876E1EC-3435-5140-AD42-8151560BB1CB}"/>
              </a:ext>
            </a:extLst>
          </p:cNvPr>
          <p:cNvPicPr>
            <a:picLocks noChangeAspect="1"/>
          </p:cNvPicPr>
          <p:nvPr/>
        </p:nvPicPr>
        <p:blipFill rotWithShape="1">
          <a:blip r:embed="rId2">
            <a:alphaModFix/>
          </a:blip>
          <a:srcRect t="13711" r="-1" b="44210"/>
          <a:stretch/>
        </p:blipFill>
        <p:spPr>
          <a:xfrm>
            <a:off x="7048935" y="3627993"/>
            <a:ext cx="5143065" cy="3230007"/>
          </a:xfrm>
          <a:prstGeom prst="rect">
            <a:avLst/>
          </a:prstGeom>
          <a:effectLst>
            <a:softEdge rad="533400"/>
          </a:effectLst>
        </p:spPr>
      </p:pic>
      <p:pic>
        <p:nvPicPr>
          <p:cNvPr id="6" name="Imagen 5" descr="Imagen que contiene persona, mujer, foto, parado&#10;&#10;Descripción generada automáticamente">
            <a:extLst>
              <a:ext uri="{FF2B5EF4-FFF2-40B4-BE49-F238E27FC236}">
                <a16:creationId xmlns:a16="http://schemas.microsoft.com/office/drawing/2014/main" id="{BB68ED24-D87F-424F-97CD-94946C1136A0}"/>
              </a:ext>
            </a:extLst>
          </p:cNvPr>
          <p:cNvPicPr>
            <a:picLocks noChangeAspect="1"/>
          </p:cNvPicPr>
          <p:nvPr/>
        </p:nvPicPr>
        <p:blipFill rotWithShape="1">
          <a:blip r:embed="rId3"/>
          <a:srcRect t="8319" b="44067"/>
          <a:stretch/>
        </p:blipFill>
        <p:spPr>
          <a:xfrm>
            <a:off x="6251775" y="-185039"/>
            <a:ext cx="6263640" cy="4215384"/>
          </a:xfrm>
          <a:prstGeom prst="rect">
            <a:avLst/>
          </a:prstGeom>
          <a:effectLst>
            <a:softEdge rad="533400"/>
          </a:effectLst>
        </p:spPr>
      </p:pic>
      <p:pic>
        <p:nvPicPr>
          <p:cNvPr id="15"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contenido 3">
            <a:extLst>
              <a:ext uri="{FF2B5EF4-FFF2-40B4-BE49-F238E27FC236}">
                <a16:creationId xmlns:a16="http://schemas.microsoft.com/office/drawing/2014/main" id="{978A38C6-D34A-AA40-8D9C-BB70D1C8CAB6}"/>
              </a:ext>
            </a:extLst>
          </p:cNvPr>
          <p:cNvSpPr>
            <a:spLocks noGrp="1"/>
          </p:cNvSpPr>
          <p:nvPr>
            <p:ph idx="1"/>
          </p:nvPr>
        </p:nvSpPr>
        <p:spPr>
          <a:xfrm>
            <a:off x="475753" y="1089858"/>
            <a:ext cx="5620247" cy="4287210"/>
          </a:xfrm>
          <a:prstGeom prst="rect">
            <a:avLst/>
          </a:prstGeom>
        </p:spPr>
        <p:txBody>
          <a:bodyPr anchor="ctr">
            <a:normAutofit/>
          </a:bodyPr>
          <a:lstStyle/>
          <a:p>
            <a:pPr marL="0" indent="0" algn="just">
              <a:buNone/>
            </a:pPr>
            <a:r>
              <a:rPr lang="es-CL" sz="1800" dirty="0">
                <a:solidFill>
                  <a:schemeClr val="accent5">
                    <a:lumMod val="50000"/>
                  </a:schemeClr>
                </a:solidFill>
                <a:latin typeface="+mj-lt"/>
              </a:rPr>
              <a:t>U</a:t>
            </a:r>
            <a:r>
              <a:rPr lang="es-CL" sz="1800" dirty="0">
                <a:solidFill>
                  <a:schemeClr val="accent5">
                    <a:lumMod val="50000"/>
                  </a:schemeClr>
                </a:solidFill>
                <a:effectLst/>
                <a:latin typeface="+mj-lt"/>
              </a:rPr>
              <a:t>n informe de la Liga de las Naciones sostiene que </a:t>
            </a:r>
            <a:r>
              <a:rPr lang="es-CL" sz="1800" b="1" u="sng" dirty="0">
                <a:solidFill>
                  <a:schemeClr val="accent2">
                    <a:lumMod val="50000"/>
                  </a:schemeClr>
                </a:solidFill>
                <a:effectLst/>
                <a:latin typeface="+mj-lt"/>
              </a:rPr>
              <a:t>Chile fue el país más afectado por la crisis </a:t>
            </a:r>
            <a:r>
              <a:rPr lang="es-CL" sz="1800" dirty="0">
                <a:solidFill>
                  <a:schemeClr val="accent5">
                    <a:lumMod val="50000"/>
                  </a:schemeClr>
                </a:solidFill>
                <a:effectLst/>
                <a:latin typeface="+mj-lt"/>
              </a:rPr>
              <a:t>de 1929. Al ser una economía exportadora de productos agrícolas, de cobre y de salitre, Chile no fue capaz de mantenerse a salvo, ya que gran parte de sus ventas tenían como destino Estados Unidos. </a:t>
            </a:r>
          </a:p>
          <a:p>
            <a:pPr marL="0" indent="0" algn="just">
              <a:buNone/>
            </a:pPr>
            <a:r>
              <a:rPr lang="es-CL" sz="1800" dirty="0">
                <a:solidFill>
                  <a:schemeClr val="accent5">
                    <a:lumMod val="50000"/>
                  </a:schemeClr>
                </a:solidFill>
                <a:latin typeface="+mj-lt"/>
              </a:rPr>
              <a:t>	</a:t>
            </a:r>
            <a:r>
              <a:rPr lang="es-CL" sz="1800" dirty="0">
                <a:solidFill>
                  <a:schemeClr val="accent5">
                    <a:lumMod val="50000"/>
                  </a:schemeClr>
                </a:solidFill>
                <a:effectLst/>
                <a:latin typeface="+mj-lt"/>
              </a:rPr>
              <a:t>Los problemas económicos dieron paso a problemas sociales. Miles de cesantes recorrían campos y ciudades en busca de trabajo y comida. Debieron formarse comités de ayuda para albergar y alimentar a cientos de familias y las ollas comunes se hicieron habituales en diferentes barrios de Santiago.</a:t>
            </a:r>
          </a:p>
          <a:p>
            <a:pPr marL="0" indent="0" algn="just">
              <a:buNone/>
            </a:pPr>
            <a:r>
              <a:rPr lang="es-CL" sz="1800" dirty="0">
                <a:solidFill>
                  <a:schemeClr val="accent5">
                    <a:lumMod val="50000"/>
                  </a:schemeClr>
                </a:solidFill>
                <a:latin typeface="+mj-lt"/>
              </a:rPr>
              <a:t>	</a:t>
            </a:r>
            <a:r>
              <a:rPr lang="es-CL" sz="1800" dirty="0">
                <a:solidFill>
                  <a:schemeClr val="accent5">
                    <a:lumMod val="50000"/>
                  </a:schemeClr>
                </a:solidFill>
                <a:effectLst/>
                <a:latin typeface="+mj-lt"/>
              </a:rPr>
              <a:t>El malestar general terminó por derribar al propio</a:t>
            </a:r>
            <a:r>
              <a:rPr lang="es-CL" sz="1800" dirty="0">
                <a:solidFill>
                  <a:srgbClr val="000000"/>
                </a:solidFill>
                <a:effectLst/>
                <a:latin typeface="+mj-lt"/>
              </a:rPr>
              <a:t> </a:t>
            </a:r>
            <a:r>
              <a:rPr lang="es-CL" sz="1800" b="1" u="sng" dirty="0">
                <a:solidFill>
                  <a:schemeClr val="accent2">
                    <a:lumMod val="50000"/>
                  </a:schemeClr>
                </a:solidFill>
                <a:effectLst/>
                <a:latin typeface="+mj-lt"/>
              </a:rPr>
              <a:t>gobierno del general Carlos Ibáñez del Campo</a:t>
            </a:r>
            <a:r>
              <a:rPr lang="es-CL" sz="1800" dirty="0">
                <a:solidFill>
                  <a:srgbClr val="000000"/>
                </a:solidFill>
                <a:effectLst/>
                <a:latin typeface="+mj-lt"/>
              </a:rPr>
              <a:t>, </a:t>
            </a:r>
            <a:r>
              <a:rPr lang="es-CL" sz="1800" dirty="0">
                <a:solidFill>
                  <a:schemeClr val="accent5">
                    <a:lumMod val="50000"/>
                  </a:schemeClr>
                </a:solidFill>
                <a:effectLst/>
                <a:latin typeface="+mj-lt"/>
              </a:rPr>
              <a:t>quien debió renunciar a la Presidencia en 1931.</a:t>
            </a:r>
          </a:p>
        </p:txBody>
      </p:sp>
    </p:spTree>
    <p:extLst>
      <p:ext uri="{BB962C8B-B14F-4D97-AF65-F5344CB8AC3E}">
        <p14:creationId xmlns:p14="http://schemas.microsoft.com/office/powerpoint/2010/main" val="128953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Título 1">
            <a:extLst>
              <a:ext uri="{FF2B5EF4-FFF2-40B4-BE49-F238E27FC236}">
                <a16:creationId xmlns:a16="http://schemas.microsoft.com/office/drawing/2014/main" id="{5A65A250-FFA2-4340-B09B-7F270AE32645}"/>
              </a:ext>
            </a:extLst>
          </p:cNvPr>
          <p:cNvSpPr>
            <a:spLocks noGrp="1"/>
          </p:cNvSpPr>
          <p:nvPr>
            <p:ph type="title"/>
          </p:nvPr>
        </p:nvSpPr>
        <p:spPr>
          <a:xfrm>
            <a:off x="496294" y="1112631"/>
            <a:ext cx="5120114" cy="887205"/>
          </a:xfrm>
        </p:spPr>
        <p:txBody>
          <a:bodyPr>
            <a:normAutofit/>
          </a:bodyPr>
          <a:lstStyle/>
          <a:p>
            <a:r>
              <a:rPr lang="es-ES" altLang="es-CL" b="1" dirty="0">
                <a:solidFill>
                  <a:schemeClr val="accent2">
                    <a:lumMod val="50000"/>
                  </a:schemeClr>
                </a:solidFill>
                <a:ea typeface="ＭＳ Ｐゴシック" panose="020B0600070205080204" pitchFamily="34" charset="-128"/>
              </a:rPr>
              <a:t>ACTIVIDADES</a:t>
            </a:r>
          </a:p>
        </p:txBody>
      </p:sp>
      <p:cxnSp>
        <p:nvCxnSpPr>
          <p:cNvPr id="70" name="Straight Arrow Connector 6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418F8A2-6068-8D4D-A015-AAFA6E51DF3F}"/>
              </a:ext>
            </a:extLst>
          </p:cNvPr>
          <p:cNvSpPr>
            <a:spLocks noGrp="1"/>
          </p:cNvSpPr>
          <p:nvPr>
            <p:ph idx="1"/>
          </p:nvPr>
        </p:nvSpPr>
        <p:spPr>
          <a:xfrm>
            <a:off x="381263" y="2485581"/>
            <a:ext cx="5120113" cy="2295132"/>
          </a:xfrm>
        </p:spPr>
        <p:txBody>
          <a:bodyPr>
            <a:normAutofit/>
          </a:bodyPr>
          <a:lstStyle/>
          <a:p>
            <a:pPr marL="0" indent="0">
              <a:buNone/>
            </a:pPr>
            <a:r>
              <a:rPr lang="es-ES_tradnl" altLang="es-CL" sz="1800" b="1" dirty="0">
                <a:solidFill>
                  <a:schemeClr val="accent1">
                    <a:lumMod val="50000"/>
                  </a:schemeClr>
                </a:solidFill>
                <a:ea typeface="ＭＳ Ｐゴシック" panose="020B0600070205080204" pitchFamily="34" charset="-128"/>
              </a:rPr>
              <a:t>I. </a:t>
            </a:r>
            <a:r>
              <a:rPr lang="es-ES_tradnl" altLang="es-CL" sz="1800" b="1" u="sng" dirty="0">
                <a:solidFill>
                  <a:schemeClr val="accent1">
                    <a:lumMod val="50000"/>
                  </a:schemeClr>
                </a:solidFill>
                <a:ea typeface="ＭＳ Ｐゴシック" panose="020B0600070205080204" pitchFamily="34" charset="-128"/>
              </a:rPr>
              <a:t>Aplicar</a:t>
            </a:r>
            <a:r>
              <a:rPr lang="es-ES_tradnl" altLang="es-CL" sz="1800" b="1" dirty="0">
                <a:solidFill>
                  <a:schemeClr val="accent1">
                    <a:lumMod val="50000"/>
                  </a:schemeClr>
                </a:solidFill>
                <a:ea typeface="ＭＳ Ｐゴシック" panose="020B0600070205080204" pitchFamily="34" charset="-128"/>
              </a:rPr>
              <a:t>: </a:t>
            </a:r>
            <a:r>
              <a:rPr lang="es-ES_tradnl" altLang="es-CL" sz="1800" dirty="0">
                <a:solidFill>
                  <a:schemeClr val="accent1">
                    <a:lumMod val="50000"/>
                  </a:schemeClr>
                </a:solidFill>
                <a:ea typeface="ＭＳ Ｐゴシック" panose="020B0600070205080204" pitchFamily="34" charset="-128"/>
              </a:rPr>
              <a:t>Con la información de este PPT más la observación del video </a:t>
            </a:r>
            <a:r>
              <a:rPr lang="es-ES_tradnl" altLang="es-ES" sz="1800" dirty="0">
                <a:solidFill>
                  <a:schemeClr val="accent1">
                    <a:lumMod val="50000"/>
                  </a:schemeClr>
                </a:solidFill>
                <a:ea typeface="ＭＳ Ｐゴシック" panose="020B0600070205080204" pitchFamily="34" charset="-128"/>
              </a:rPr>
              <a:t>“</a:t>
            </a:r>
            <a:r>
              <a:rPr lang="es-ES_tradnl" altLang="es-CL" sz="1800" dirty="0">
                <a:solidFill>
                  <a:schemeClr val="accent1">
                    <a:lumMod val="50000"/>
                  </a:schemeClr>
                </a:solidFill>
                <a:ea typeface="ＭＳ Ｐゴシック" panose="020B0600070205080204" pitchFamily="34" charset="-128"/>
              </a:rPr>
              <a:t>El crack del 29 y la Gran Depresión</a:t>
            </a:r>
            <a:r>
              <a:rPr lang="es-ES_tradnl" altLang="es-ES" sz="1800" dirty="0">
                <a:solidFill>
                  <a:schemeClr val="accent1">
                    <a:lumMod val="50000"/>
                  </a:schemeClr>
                </a:solidFill>
                <a:ea typeface="ＭＳ Ｐゴシック" panose="020B0600070205080204" pitchFamily="34" charset="-128"/>
              </a:rPr>
              <a:t>”</a:t>
            </a:r>
            <a:r>
              <a:rPr lang="es-ES_tradnl" altLang="es-CL" sz="1800" dirty="0">
                <a:solidFill>
                  <a:schemeClr val="accent1">
                    <a:lumMod val="50000"/>
                  </a:schemeClr>
                </a:solidFill>
                <a:ea typeface="ＭＳ Ｐゴシック" panose="020B0600070205080204" pitchFamily="34" charset="-128"/>
              </a:rPr>
              <a:t>, que se encuentra en el link, responde lo que se solicita</a:t>
            </a:r>
          </a:p>
          <a:p>
            <a:pPr marL="0" indent="0" algn="ctr">
              <a:buNone/>
            </a:pPr>
            <a:r>
              <a:rPr lang="es-ES_tradnl" altLang="es-CL" sz="1800" dirty="0">
                <a:solidFill>
                  <a:schemeClr val="accent5">
                    <a:lumMod val="50000"/>
                  </a:schemeClr>
                </a:solidFill>
                <a:ea typeface="ＭＳ Ｐゴシック" panose="020B0600070205080204" pitchFamily="34" charset="-128"/>
              </a:rPr>
              <a:t> </a:t>
            </a:r>
            <a:r>
              <a:rPr lang="es-ES_tradnl" altLang="es-CL" sz="1800" dirty="0">
                <a:ea typeface="ＭＳ Ｐゴシック" panose="020B0600070205080204" pitchFamily="34" charset="-128"/>
                <a:hlinkClick r:id="rId2"/>
              </a:rPr>
              <a:t>https://www.youtube.com/watch?v=sxqzgjizzdo</a:t>
            </a:r>
            <a:endParaRPr lang="es-ES_tradnl" altLang="es-CL" sz="1800" dirty="0">
              <a:ea typeface="ＭＳ Ｐゴシック" panose="020B0600070205080204" pitchFamily="34" charset="-128"/>
            </a:endParaRPr>
          </a:p>
          <a:p>
            <a:pPr marL="514350" indent="-514350">
              <a:buAutoNum type="romanUcPeriod"/>
            </a:pPr>
            <a:endParaRPr lang="es-ES" altLang="es-CL" sz="1800" dirty="0">
              <a:ea typeface="ＭＳ Ｐゴシック" panose="020B0600070205080204" pitchFamily="34" charset="-128"/>
            </a:endParaRPr>
          </a:p>
        </p:txBody>
      </p:sp>
      <p:pic>
        <p:nvPicPr>
          <p:cNvPr id="4" name="Imagen 3" descr="Imagen que contiene texto, mapa&#10;&#10;Descripción generada automáticamente">
            <a:extLst>
              <a:ext uri="{FF2B5EF4-FFF2-40B4-BE49-F238E27FC236}">
                <a16:creationId xmlns:a16="http://schemas.microsoft.com/office/drawing/2014/main" id="{0CF90D54-B755-F940-85E4-42FD3C77E97A}"/>
              </a:ext>
            </a:extLst>
          </p:cNvPr>
          <p:cNvPicPr>
            <a:picLocks noChangeAspect="1"/>
          </p:cNvPicPr>
          <p:nvPr/>
        </p:nvPicPr>
        <p:blipFill rotWithShape="1">
          <a:blip r:embed="rId3"/>
          <a:srcRect l="18858" r="18084"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231BA81-3256-5148-BD75-6E8348C463E0}"/>
              </a:ext>
            </a:extLst>
          </p:cNvPr>
          <p:cNvSpPr>
            <a:spLocks noGrp="1"/>
          </p:cNvSpPr>
          <p:nvPr>
            <p:ph idx="1"/>
          </p:nvPr>
        </p:nvSpPr>
        <p:spPr>
          <a:xfrm>
            <a:off x="230809" y="293688"/>
            <a:ext cx="11453813" cy="720104"/>
          </a:xfrm>
        </p:spPr>
        <p:txBody>
          <a:bodyPr/>
          <a:lstStyle/>
          <a:p>
            <a:pPr marL="0" indent="0">
              <a:buNone/>
            </a:pPr>
            <a:r>
              <a:rPr lang="es-ES" altLang="es-CL" sz="2000" b="1" dirty="0">
                <a:solidFill>
                  <a:srgbClr val="203864"/>
                </a:solidFill>
                <a:ea typeface="ＭＳ Ｐゴシック" panose="020B0600070205080204" pitchFamily="34" charset="-128"/>
              </a:rPr>
              <a:t>I</a:t>
            </a:r>
            <a:r>
              <a:rPr lang="es-ES" altLang="es-CL" sz="2000" dirty="0">
                <a:solidFill>
                  <a:srgbClr val="203864"/>
                </a:solidFill>
                <a:ea typeface="ＭＳ Ｐゴシック" panose="020B0600070205080204" pitchFamily="34" charset="-128"/>
              </a:rPr>
              <a:t>. </a:t>
            </a:r>
            <a:r>
              <a:rPr lang="es-ES" altLang="es-CL" sz="2000" b="1" u="sng" dirty="0">
                <a:solidFill>
                  <a:srgbClr val="203864"/>
                </a:solidFill>
                <a:ea typeface="ＭＳ Ｐゴシック" panose="020B0600070205080204" pitchFamily="34" charset="-128"/>
              </a:rPr>
              <a:t>COMPRENSIÓN: </a:t>
            </a:r>
          </a:p>
          <a:p>
            <a:pPr marL="0" indent="0">
              <a:buNone/>
            </a:pPr>
            <a:r>
              <a:rPr lang="es-CL" altLang="es-CL" sz="2000" dirty="0">
                <a:solidFill>
                  <a:schemeClr val="accent1">
                    <a:lumMod val="50000"/>
                  </a:schemeClr>
                </a:solidFill>
                <a:ea typeface="ＭＳ Ｐゴシック" panose="020B0600070205080204" pitchFamily="34" charset="-128"/>
              </a:rPr>
              <a:t>1. Nombra</a:t>
            </a:r>
            <a:r>
              <a:rPr lang="es-CL" sz="2000" dirty="0">
                <a:solidFill>
                  <a:schemeClr val="accent1">
                    <a:lumMod val="50000"/>
                  </a:schemeClr>
                </a:solidFill>
              </a:rPr>
              <a:t> y explica </a:t>
            </a:r>
            <a:r>
              <a:rPr lang="es-CL" sz="2000" b="1" dirty="0">
                <a:solidFill>
                  <a:schemeClr val="accent1">
                    <a:lumMod val="50000"/>
                  </a:schemeClr>
                </a:solidFill>
              </a:rPr>
              <a:t>CON TUS PALABRAS </a:t>
            </a:r>
            <a:r>
              <a:rPr lang="es-CL" sz="2000" dirty="0">
                <a:solidFill>
                  <a:schemeClr val="accent1">
                    <a:lumMod val="50000"/>
                  </a:schemeClr>
                </a:solidFill>
              </a:rPr>
              <a:t>cuáles fueron las principales consecuencias sociales y económicas  de la crisis de 1929 en Estados Unidos.</a:t>
            </a:r>
          </a:p>
        </p:txBody>
      </p:sp>
      <p:graphicFrame>
        <p:nvGraphicFramePr>
          <p:cNvPr id="5" name="Tabla 4">
            <a:extLst>
              <a:ext uri="{FF2B5EF4-FFF2-40B4-BE49-F238E27FC236}">
                <a16:creationId xmlns:a16="http://schemas.microsoft.com/office/drawing/2014/main" id="{F8B4F3F5-54FA-3E49-8A9A-5B21EBFDFD3A}"/>
              </a:ext>
            </a:extLst>
          </p:cNvPr>
          <p:cNvGraphicFramePr>
            <a:graphicFrameLocks noGrp="1"/>
          </p:cNvGraphicFramePr>
          <p:nvPr>
            <p:extLst>
              <p:ext uri="{D42A27DB-BD31-4B8C-83A1-F6EECF244321}">
                <p14:modId xmlns:p14="http://schemas.microsoft.com/office/powerpoint/2010/main" val="46660364"/>
              </p:ext>
            </p:extLst>
          </p:nvPr>
        </p:nvGraphicFramePr>
        <p:xfrm>
          <a:off x="1441172" y="1419155"/>
          <a:ext cx="8587410" cy="4206248"/>
        </p:xfrm>
        <a:graphic>
          <a:graphicData uri="http://schemas.openxmlformats.org/drawingml/2006/table">
            <a:tbl>
              <a:tblPr firstRow="1" bandRow="1">
                <a:tableStyleId>{69CF1AB2-1976-4502-BF36-3FF5EA218861}</a:tableStyleId>
              </a:tblPr>
              <a:tblGrid>
                <a:gridCol w="4293705">
                  <a:extLst>
                    <a:ext uri="{9D8B030D-6E8A-4147-A177-3AD203B41FA5}">
                      <a16:colId xmlns:a16="http://schemas.microsoft.com/office/drawing/2014/main" val="1205069005"/>
                    </a:ext>
                  </a:extLst>
                </a:gridCol>
                <a:gridCol w="4293705">
                  <a:extLst>
                    <a:ext uri="{9D8B030D-6E8A-4147-A177-3AD203B41FA5}">
                      <a16:colId xmlns:a16="http://schemas.microsoft.com/office/drawing/2014/main" val="20000"/>
                    </a:ext>
                  </a:extLst>
                </a:gridCol>
              </a:tblGrid>
              <a:tr h="387529">
                <a:tc>
                  <a:txBody>
                    <a:bodyPr/>
                    <a:lstStyle/>
                    <a:p>
                      <a:pPr algn="ctr"/>
                      <a:endParaRPr lang="es-ES" sz="1800" b="1" dirty="0">
                        <a:solidFill>
                          <a:schemeClr val="accent1">
                            <a:lumMod val="50000"/>
                          </a:schemeClr>
                        </a:solidFill>
                        <a:latin typeface="+mj-lt"/>
                      </a:endParaRPr>
                    </a:p>
                    <a:p>
                      <a:pPr algn="ctr"/>
                      <a:r>
                        <a:rPr lang="es-ES" sz="1800" b="1" dirty="0">
                          <a:solidFill>
                            <a:schemeClr val="accent1">
                              <a:lumMod val="50000"/>
                            </a:schemeClr>
                          </a:solidFill>
                          <a:latin typeface="+mj-lt"/>
                        </a:rPr>
                        <a:t>CONSECUENCIAS SOCIALES </a:t>
                      </a:r>
                    </a:p>
                  </a:txBody>
                  <a:tcPr marL="91451" marR="91451" marT="45721" marB="45721"/>
                </a:tc>
                <a:tc>
                  <a:txBody>
                    <a:bodyPr/>
                    <a:lstStyle/>
                    <a:p>
                      <a:pPr algn="ctr"/>
                      <a:endParaRPr lang="es-ES" sz="1800" b="1" dirty="0">
                        <a:solidFill>
                          <a:schemeClr val="accent1">
                            <a:lumMod val="50000"/>
                          </a:schemeClr>
                        </a:solidFill>
                        <a:latin typeface="+mj-lt"/>
                      </a:endParaRPr>
                    </a:p>
                    <a:p>
                      <a:pPr algn="ctr"/>
                      <a:r>
                        <a:rPr lang="es-ES" sz="1800" b="1" dirty="0">
                          <a:solidFill>
                            <a:schemeClr val="accent1">
                              <a:lumMod val="50000"/>
                            </a:schemeClr>
                          </a:solidFill>
                          <a:latin typeface="+mj-lt"/>
                        </a:rPr>
                        <a:t>CONSECUENCIAS ECONÓMICAS</a:t>
                      </a:r>
                    </a:p>
                  </a:txBody>
                  <a:tcPr marL="91451" marR="91451" marT="45721" marB="45721"/>
                </a:tc>
                <a:extLst>
                  <a:ext uri="{0D108BD9-81ED-4DB2-BD59-A6C34878D82A}">
                    <a16:rowId xmlns:a16="http://schemas.microsoft.com/office/drawing/2014/main" val="3166265788"/>
                  </a:ext>
                </a:extLst>
              </a:tr>
              <a:tr h="785566">
                <a:tc>
                  <a:txBody>
                    <a:bodyPr/>
                    <a:lstStyle/>
                    <a:p>
                      <a:r>
                        <a:rPr lang="es-ES" sz="1800" dirty="0">
                          <a:solidFill>
                            <a:schemeClr val="accent1">
                              <a:lumMod val="50000"/>
                            </a:schemeClr>
                          </a:solidFill>
                          <a:latin typeface="+mj-lt"/>
                        </a:rPr>
                        <a:t>1. </a:t>
                      </a:r>
                    </a:p>
                    <a:p>
                      <a:endParaRPr lang="es-ES" sz="1800" dirty="0">
                        <a:solidFill>
                          <a:schemeClr val="accent1">
                            <a:lumMod val="50000"/>
                          </a:schemeClr>
                        </a:solidFill>
                        <a:latin typeface="+mj-lt"/>
                      </a:endParaRPr>
                    </a:p>
                    <a:p>
                      <a:endParaRPr lang="es-ES" sz="1800" dirty="0">
                        <a:solidFill>
                          <a:schemeClr val="accent1">
                            <a:lumMod val="50000"/>
                          </a:schemeClr>
                        </a:solidFill>
                        <a:latin typeface="+mj-lt"/>
                      </a:endParaRPr>
                    </a:p>
                    <a:p>
                      <a:endParaRPr lang="es-ES" sz="1800" dirty="0">
                        <a:solidFill>
                          <a:schemeClr val="accent1">
                            <a:lumMod val="50000"/>
                          </a:schemeClr>
                        </a:solidFill>
                        <a:latin typeface="+mj-lt"/>
                      </a:endParaRPr>
                    </a:p>
                  </a:txBody>
                  <a:tcPr marL="91451" marR="91451" marT="45721" marB="45721"/>
                </a:tc>
                <a:tc>
                  <a:txBody>
                    <a:bodyPr/>
                    <a:lstStyle/>
                    <a:p>
                      <a:r>
                        <a:rPr lang="es-ES" sz="1800" dirty="0">
                          <a:solidFill>
                            <a:schemeClr val="accent1">
                              <a:lumMod val="50000"/>
                            </a:schemeClr>
                          </a:solidFill>
                          <a:latin typeface="+mj-lt"/>
                        </a:rPr>
                        <a:t>1. </a:t>
                      </a:r>
                    </a:p>
                  </a:txBody>
                  <a:tcPr marL="91451" marR="91451" marT="45721" marB="45721"/>
                </a:tc>
                <a:extLst>
                  <a:ext uri="{0D108BD9-81ED-4DB2-BD59-A6C34878D82A}">
                    <a16:rowId xmlns:a16="http://schemas.microsoft.com/office/drawing/2014/main" val="10000"/>
                  </a:ext>
                </a:extLst>
              </a:tr>
              <a:tr h="418843">
                <a:tc>
                  <a:txBody>
                    <a:bodyPr/>
                    <a:lstStyle/>
                    <a:p>
                      <a:r>
                        <a:rPr lang="es-ES" sz="1800" dirty="0">
                          <a:solidFill>
                            <a:schemeClr val="accent1">
                              <a:lumMod val="50000"/>
                            </a:schemeClr>
                          </a:solidFill>
                          <a:latin typeface="+mj-lt"/>
                        </a:rPr>
                        <a:t>2. </a:t>
                      </a:r>
                    </a:p>
                    <a:p>
                      <a:endParaRPr lang="es-ES" sz="1800" dirty="0">
                        <a:solidFill>
                          <a:schemeClr val="accent1">
                            <a:lumMod val="50000"/>
                          </a:schemeClr>
                        </a:solidFill>
                        <a:latin typeface="+mj-lt"/>
                      </a:endParaRPr>
                    </a:p>
                    <a:p>
                      <a:endParaRPr lang="es-ES" sz="1800" dirty="0">
                        <a:solidFill>
                          <a:schemeClr val="accent1">
                            <a:lumMod val="50000"/>
                          </a:schemeClr>
                        </a:solidFill>
                        <a:latin typeface="+mj-lt"/>
                      </a:endParaRPr>
                    </a:p>
                    <a:p>
                      <a:endParaRPr lang="es-ES" sz="1800" dirty="0">
                        <a:solidFill>
                          <a:schemeClr val="accent1">
                            <a:lumMod val="50000"/>
                          </a:schemeClr>
                        </a:solidFill>
                        <a:latin typeface="+mj-lt"/>
                      </a:endParaRPr>
                    </a:p>
                  </a:txBody>
                  <a:tcPr marL="91451" marR="91451" marT="45721" marB="45721"/>
                </a:tc>
                <a:tc>
                  <a:txBody>
                    <a:bodyPr/>
                    <a:lstStyle/>
                    <a:p>
                      <a:r>
                        <a:rPr lang="es-ES" sz="1800" dirty="0">
                          <a:solidFill>
                            <a:schemeClr val="accent1">
                              <a:lumMod val="50000"/>
                            </a:schemeClr>
                          </a:solidFill>
                          <a:latin typeface="+mj-lt"/>
                        </a:rPr>
                        <a:t>2. </a:t>
                      </a:r>
                    </a:p>
                  </a:txBody>
                  <a:tcPr marL="91451" marR="91451" marT="45721" marB="45721"/>
                </a:tc>
                <a:extLst>
                  <a:ext uri="{0D108BD9-81ED-4DB2-BD59-A6C34878D82A}">
                    <a16:rowId xmlns:a16="http://schemas.microsoft.com/office/drawing/2014/main" val="3531614514"/>
                  </a:ext>
                </a:extLst>
              </a:tr>
              <a:tr h="418843">
                <a:tc>
                  <a:txBody>
                    <a:bodyPr/>
                    <a:lstStyle/>
                    <a:p>
                      <a:r>
                        <a:rPr lang="es-ES" sz="1800" dirty="0">
                          <a:solidFill>
                            <a:schemeClr val="accent1">
                              <a:lumMod val="50000"/>
                            </a:schemeClr>
                          </a:solidFill>
                          <a:latin typeface="+mj-lt"/>
                        </a:rPr>
                        <a:t>3. </a:t>
                      </a:r>
                    </a:p>
                  </a:txBody>
                  <a:tcPr marL="91451" marR="91451" marT="45721" marB="45721"/>
                </a:tc>
                <a:tc>
                  <a:txBody>
                    <a:bodyPr/>
                    <a:lstStyle/>
                    <a:p>
                      <a:r>
                        <a:rPr lang="es-ES" sz="1800" dirty="0">
                          <a:solidFill>
                            <a:schemeClr val="accent1">
                              <a:lumMod val="50000"/>
                            </a:schemeClr>
                          </a:solidFill>
                          <a:latin typeface="+mj-lt"/>
                        </a:rPr>
                        <a:t>3. </a:t>
                      </a:r>
                    </a:p>
                    <a:p>
                      <a:endParaRPr lang="es-ES" sz="1800" dirty="0">
                        <a:solidFill>
                          <a:schemeClr val="accent1">
                            <a:lumMod val="50000"/>
                          </a:schemeClr>
                        </a:solidFill>
                        <a:latin typeface="+mj-lt"/>
                      </a:endParaRPr>
                    </a:p>
                    <a:p>
                      <a:endParaRPr lang="es-ES" sz="1800" dirty="0">
                        <a:solidFill>
                          <a:schemeClr val="accent1">
                            <a:lumMod val="50000"/>
                          </a:schemeClr>
                        </a:solidFill>
                        <a:latin typeface="+mj-lt"/>
                      </a:endParaRPr>
                    </a:p>
                    <a:p>
                      <a:endParaRPr lang="es-ES" sz="1800" dirty="0">
                        <a:solidFill>
                          <a:schemeClr val="accent1">
                            <a:lumMod val="50000"/>
                          </a:schemeClr>
                        </a:solidFill>
                        <a:latin typeface="+mj-lt"/>
                      </a:endParaRPr>
                    </a:p>
                  </a:txBody>
                  <a:tcPr marL="91451" marR="91451" marT="45721" marB="45721"/>
                </a:tc>
                <a:extLst>
                  <a:ext uri="{0D108BD9-81ED-4DB2-BD59-A6C34878D82A}">
                    <a16:rowId xmlns:a16="http://schemas.microsoft.com/office/drawing/2014/main" val="398360974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5CB68A2-038B-5144-9E63-7F1B176EA1C1}"/>
              </a:ext>
            </a:extLst>
          </p:cNvPr>
          <p:cNvSpPr>
            <a:spLocks noGrp="1"/>
          </p:cNvSpPr>
          <p:nvPr>
            <p:ph idx="1"/>
          </p:nvPr>
        </p:nvSpPr>
        <p:spPr>
          <a:xfrm>
            <a:off x="330200" y="334963"/>
            <a:ext cx="11453813" cy="1642924"/>
          </a:xfrm>
        </p:spPr>
        <p:txBody>
          <a:bodyPr/>
          <a:lstStyle/>
          <a:p>
            <a:pPr marL="0" indent="0" algn="just">
              <a:buFont typeface="Arial" panose="020B0604020202020204" pitchFamily="34" charset="0"/>
              <a:buNone/>
            </a:pPr>
            <a:r>
              <a:rPr lang="es-ES" altLang="es-CL" sz="2000" b="1" dirty="0">
                <a:solidFill>
                  <a:srgbClr val="203864"/>
                </a:solidFill>
                <a:ea typeface="ＭＳ Ｐゴシック" panose="020B0600070205080204" pitchFamily="34" charset="-128"/>
              </a:rPr>
              <a:t>II. </a:t>
            </a:r>
            <a:r>
              <a:rPr lang="es-ES" altLang="es-CL" sz="2000" b="1" u="sng" dirty="0">
                <a:solidFill>
                  <a:srgbClr val="203864"/>
                </a:solidFill>
                <a:ea typeface="ＭＳ Ｐゴシック" panose="020B0600070205080204" pitchFamily="34" charset="-128"/>
              </a:rPr>
              <a:t>ANÁLISIS</a:t>
            </a:r>
            <a:r>
              <a:rPr lang="es-ES" altLang="es-CL" sz="2000" dirty="0">
                <a:solidFill>
                  <a:srgbClr val="203864"/>
                </a:solidFill>
                <a:ea typeface="ＭＳ Ｐゴシック" panose="020B0600070205080204" pitchFamily="34" charset="-128"/>
              </a:rPr>
              <a:t>: Responde a las siguientes preguntas según lo que se solicita, en el espacio asignado para ello.</a:t>
            </a:r>
          </a:p>
          <a:p>
            <a:pPr marL="0" indent="0" algn="just">
              <a:buNone/>
            </a:pPr>
            <a:r>
              <a:rPr lang="es-ES" altLang="es-CL" sz="2000" dirty="0">
                <a:solidFill>
                  <a:srgbClr val="203864"/>
                </a:solidFill>
                <a:ea typeface="ＭＳ Ｐゴシック" panose="020B0600070205080204" pitchFamily="34" charset="-128"/>
              </a:rPr>
              <a:t>2. </a:t>
            </a:r>
            <a:r>
              <a:rPr lang="es-CL" sz="2000" dirty="0">
                <a:solidFill>
                  <a:schemeClr val="accent1">
                    <a:lumMod val="50000"/>
                  </a:schemeClr>
                </a:solidFill>
              </a:rPr>
              <a:t>Analiza: ¿por qué la especulación financiera fue una de las causantes de la caída de la Bolsa? Incluye en tu respuesta los siguientes términos, ennegrecidos y subrayados con color rojo:</a:t>
            </a:r>
          </a:p>
          <a:p>
            <a:pPr marL="0" indent="0" algn="just">
              <a:buNone/>
            </a:pPr>
            <a:r>
              <a:rPr lang="es-CL" sz="2000" dirty="0">
                <a:solidFill>
                  <a:schemeClr val="accent1">
                    <a:lumMod val="50000"/>
                  </a:schemeClr>
                </a:solidFill>
              </a:rPr>
              <a:t>Sobreproducción – Bolsa de Comercio – Créditos bancarios – Bolsa de comercio – Inversión – Exceso de oferta. </a:t>
            </a:r>
          </a:p>
          <a:p>
            <a:pPr marL="0" indent="0">
              <a:buNone/>
            </a:pPr>
            <a:endParaRPr lang="es-CL" sz="2000" dirty="0">
              <a:solidFill>
                <a:schemeClr val="accent1">
                  <a:lumMod val="50000"/>
                </a:schemeClr>
              </a:solidFill>
            </a:endParaRPr>
          </a:p>
          <a:p>
            <a:pPr marL="0" indent="0" algn="just">
              <a:buFont typeface="Arial" panose="020B0604020202020204" pitchFamily="34" charset="0"/>
              <a:buNone/>
            </a:pPr>
            <a:endParaRPr lang="es-ES" altLang="es-CL" sz="2000" dirty="0">
              <a:solidFill>
                <a:srgbClr val="203864"/>
              </a:solidFill>
              <a:ea typeface="ＭＳ Ｐゴシック" panose="020B0600070205080204" pitchFamily="34" charset="-128"/>
            </a:endParaRPr>
          </a:p>
        </p:txBody>
      </p:sp>
      <p:graphicFrame>
        <p:nvGraphicFramePr>
          <p:cNvPr id="5" name="Tabla 4">
            <a:extLst>
              <a:ext uri="{FF2B5EF4-FFF2-40B4-BE49-F238E27FC236}">
                <a16:creationId xmlns:a16="http://schemas.microsoft.com/office/drawing/2014/main" id="{74472BCC-FEA8-AE43-AFE3-00A40B716978}"/>
              </a:ext>
            </a:extLst>
          </p:cNvPr>
          <p:cNvGraphicFramePr>
            <a:graphicFrameLocks noGrp="1"/>
          </p:cNvGraphicFramePr>
          <p:nvPr>
            <p:extLst>
              <p:ext uri="{D42A27DB-BD31-4B8C-83A1-F6EECF244321}">
                <p14:modId xmlns:p14="http://schemas.microsoft.com/office/powerpoint/2010/main" val="1762646752"/>
              </p:ext>
            </p:extLst>
          </p:nvPr>
        </p:nvGraphicFramePr>
        <p:xfrm>
          <a:off x="330200" y="1977887"/>
          <a:ext cx="10099675" cy="3965713"/>
        </p:xfrm>
        <a:graphic>
          <a:graphicData uri="http://schemas.openxmlformats.org/drawingml/2006/table">
            <a:tbl>
              <a:tblPr firstRow="1" bandRow="1">
                <a:tableStyleId>{69CF1AB2-1976-4502-BF36-3FF5EA218861}</a:tableStyleId>
              </a:tblPr>
              <a:tblGrid>
                <a:gridCol w="10099675">
                  <a:extLst>
                    <a:ext uri="{9D8B030D-6E8A-4147-A177-3AD203B41FA5}">
                      <a16:colId xmlns:a16="http://schemas.microsoft.com/office/drawing/2014/main" val="20000"/>
                    </a:ext>
                  </a:extLst>
                </a:gridCol>
              </a:tblGrid>
              <a:tr h="3965713">
                <a:tc>
                  <a:txBody>
                    <a:bodyPr/>
                    <a:lstStyle/>
                    <a:p>
                      <a:r>
                        <a:rPr lang="es-CL" sz="1800" b="0" dirty="0">
                          <a:solidFill>
                            <a:schemeClr val="accent1">
                              <a:lumMod val="50000"/>
                            </a:schemeClr>
                          </a:solidFill>
                          <a:latin typeface="+mj-lt"/>
                        </a:rPr>
                        <a:t>La especulación financiera fue una de las causantes de la caída de la Bolsa … </a:t>
                      </a:r>
                      <a:endParaRPr lang="es-ES" sz="1800" b="0" dirty="0">
                        <a:latin typeface="+mj-lt"/>
                      </a:endParaRPr>
                    </a:p>
                  </a:txBody>
                  <a:tcPr marL="91454" marR="91454" marT="45732" marB="45732"/>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5CB68A2-038B-5144-9E63-7F1B176EA1C1}"/>
              </a:ext>
            </a:extLst>
          </p:cNvPr>
          <p:cNvSpPr>
            <a:spLocks noGrp="1"/>
          </p:cNvSpPr>
          <p:nvPr>
            <p:ph idx="1"/>
          </p:nvPr>
        </p:nvSpPr>
        <p:spPr>
          <a:xfrm>
            <a:off x="330200" y="334963"/>
            <a:ext cx="11453813" cy="728524"/>
          </a:xfrm>
        </p:spPr>
        <p:txBody>
          <a:bodyPr/>
          <a:lstStyle/>
          <a:p>
            <a:pPr marL="0" indent="0" algn="just">
              <a:buFont typeface="Arial" panose="020B0604020202020204" pitchFamily="34" charset="0"/>
              <a:buNone/>
            </a:pPr>
            <a:r>
              <a:rPr lang="es-ES" sz="2000" dirty="0">
                <a:solidFill>
                  <a:srgbClr val="203864"/>
                </a:solidFill>
                <a:ea typeface="ＭＳ Ｐゴシック" panose="020B0600070205080204" pitchFamily="34" charset="-128"/>
              </a:rPr>
              <a:t>3.</a:t>
            </a:r>
            <a:r>
              <a:rPr lang="es-ES" sz="2000" b="1" dirty="0">
                <a:solidFill>
                  <a:srgbClr val="203864"/>
                </a:solidFill>
                <a:ea typeface="ＭＳ Ｐゴシック" panose="020B0600070205080204" pitchFamily="34" charset="-128"/>
              </a:rPr>
              <a:t> </a:t>
            </a:r>
            <a:r>
              <a:rPr lang="es-CL" sz="2000" dirty="0">
                <a:solidFill>
                  <a:schemeClr val="accent1">
                    <a:lumMod val="50000"/>
                  </a:schemeClr>
                </a:solidFill>
              </a:rPr>
              <a:t>Relaciona: ¿qué provocó que la crisis económica de Europa fuera tan fuerte como la de Estados Unidos? Explica con tus palabras detalladamente. </a:t>
            </a:r>
          </a:p>
          <a:p>
            <a:pPr marL="0" indent="0" algn="just">
              <a:buFont typeface="Arial" panose="020B0604020202020204" pitchFamily="34" charset="0"/>
              <a:buNone/>
            </a:pPr>
            <a:endParaRPr lang="es-ES" altLang="es-CL" sz="2000" dirty="0">
              <a:solidFill>
                <a:srgbClr val="203864"/>
              </a:solidFill>
              <a:ea typeface="ＭＳ Ｐゴシック" panose="020B0600070205080204" pitchFamily="34" charset="-128"/>
            </a:endParaRPr>
          </a:p>
        </p:txBody>
      </p:sp>
      <p:graphicFrame>
        <p:nvGraphicFramePr>
          <p:cNvPr id="5" name="Tabla 4">
            <a:extLst>
              <a:ext uri="{FF2B5EF4-FFF2-40B4-BE49-F238E27FC236}">
                <a16:creationId xmlns:a16="http://schemas.microsoft.com/office/drawing/2014/main" id="{74472BCC-FEA8-AE43-AFE3-00A40B716978}"/>
              </a:ext>
            </a:extLst>
          </p:cNvPr>
          <p:cNvGraphicFramePr>
            <a:graphicFrameLocks noGrp="1"/>
          </p:cNvGraphicFramePr>
          <p:nvPr>
            <p:extLst>
              <p:ext uri="{D42A27DB-BD31-4B8C-83A1-F6EECF244321}">
                <p14:modId xmlns:p14="http://schemas.microsoft.com/office/powerpoint/2010/main" val="2706092159"/>
              </p:ext>
            </p:extLst>
          </p:nvPr>
        </p:nvGraphicFramePr>
        <p:xfrm>
          <a:off x="407987" y="1063487"/>
          <a:ext cx="10099675" cy="4552121"/>
        </p:xfrm>
        <a:graphic>
          <a:graphicData uri="http://schemas.openxmlformats.org/drawingml/2006/table">
            <a:tbl>
              <a:tblPr firstRow="1" bandRow="1">
                <a:tableStyleId>{69CF1AB2-1976-4502-BF36-3FF5EA218861}</a:tableStyleId>
              </a:tblPr>
              <a:tblGrid>
                <a:gridCol w="10099675">
                  <a:extLst>
                    <a:ext uri="{9D8B030D-6E8A-4147-A177-3AD203B41FA5}">
                      <a16:colId xmlns:a16="http://schemas.microsoft.com/office/drawing/2014/main" val="20000"/>
                    </a:ext>
                  </a:extLst>
                </a:gridCol>
              </a:tblGrid>
              <a:tr h="4552121">
                <a:tc>
                  <a:txBody>
                    <a:bodyPr/>
                    <a:lstStyle/>
                    <a:p>
                      <a:r>
                        <a:rPr lang="es-ES" sz="1800" b="0" dirty="0">
                          <a:solidFill>
                            <a:schemeClr val="accent1">
                              <a:lumMod val="50000"/>
                            </a:schemeClr>
                          </a:solidFill>
                          <a:latin typeface="+mj-lt"/>
                        </a:rPr>
                        <a:t>La crisis económica Europea fue tan fuerte como la de Estados Unidos porque ..</a:t>
                      </a:r>
                    </a:p>
                  </a:txBody>
                  <a:tcPr marL="91454" marR="91454" marT="45732" marB="45732"/>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215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5CB68A2-038B-5144-9E63-7F1B176EA1C1}"/>
              </a:ext>
            </a:extLst>
          </p:cNvPr>
          <p:cNvSpPr>
            <a:spLocks noGrp="1"/>
          </p:cNvSpPr>
          <p:nvPr>
            <p:ph idx="1"/>
          </p:nvPr>
        </p:nvSpPr>
        <p:spPr>
          <a:xfrm>
            <a:off x="330200" y="334962"/>
            <a:ext cx="11453813" cy="1452895"/>
          </a:xfrm>
        </p:spPr>
        <p:txBody>
          <a:bodyPr/>
          <a:lstStyle/>
          <a:p>
            <a:pPr marL="0" indent="0" algn="just">
              <a:buFont typeface="Arial" panose="020B0604020202020204" pitchFamily="34" charset="0"/>
              <a:buNone/>
            </a:pPr>
            <a:r>
              <a:rPr lang="es-ES" sz="1800" b="1" dirty="0">
                <a:solidFill>
                  <a:schemeClr val="accent1">
                    <a:lumMod val="50000"/>
                  </a:schemeClr>
                </a:solidFill>
                <a:ea typeface="ＭＳ Ｐゴシック" panose="020B0600070205080204" pitchFamily="34" charset="-128"/>
              </a:rPr>
              <a:t>III. Investigación: </a:t>
            </a:r>
          </a:p>
          <a:p>
            <a:pPr marL="0" indent="0" algn="just">
              <a:lnSpc>
                <a:spcPct val="100000"/>
              </a:lnSpc>
              <a:spcBef>
                <a:spcPts val="0"/>
              </a:spcBef>
              <a:buFont typeface="Arial" panose="020B0604020202020204" pitchFamily="34" charset="0"/>
              <a:buNone/>
            </a:pPr>
            <a:r>
              <a:rPr lang="es-ES" sz="1800" dirty="0">
                <a:solidFill>
                  <a:srgbClr val="203864"/>
                </a:solidFill>
                <a:ea typeface="ＭＳ Ｐゴシック" panose="020B0600070205080204" pitchFamily="34" charset="-128"/>
              </a:rPr>
              <a:t>4. Investiga cómo solucionó la Crisis Económica Estados Unidos. Crea un relato ORIGINAL y PROPIO que considere, entre otros,  los siguientes elementos: </a:t>
            </a:r>
          </a:p>
          <a:p>
            <a:pPr marL="0" indent="0" algn="just">
              <a:lnSpc>
                <a:spcPct val="100000"/>
              </a:lnSpc>
              <a:spcBef>
                <a:spcPts val="0"/>
              </a:spcBef>
              <a:buNone/>
            </a:pPr>
            <a:r>
              <a:rPr lang="es-ES" sz="1800" dirty="0">
                <a:solidFill>
                  <a:srgbClr val="203864"/>
                </a:solidFill>
                <a:ea typeface="ＭＳ Ｐゴシック" panose="020B0600070205080204" pitchFamily="34" charset="-128"/>
              </a:rPr>
              <a:t>Presidente a cargo / Nombre del mecanismo utilizado y descripción / Medidas adoptadas de forma inmediata / Consecuencias para el Capitalismo como sistema económico predominante. </a:t>
            </a:r>
          </a:p>
          <a:p>
            <a:pPr marL="0" indent="0" algn="just">
              <a:buFont typeface="Arial" panose="020B0604020202020204" pitchFamily="34" charset="0"/>
              <a:buNone/>
            </a:pPr>
            <a:endParaRPr lang="es-ES" altLang="es-CL" sz="1800" dirty="0">
              <a:solidFill>
                <a:srgbClr val="203864"/>
              </a:solidFill>
              <a:ea typeface="ＭＳ Ｐゴシック" panose="020B0600070205080204" pitchFamily="34" charset="-128"/>
            </a:endParaRPr>
          </a:p>
        </p:txBody>
      </p:sp>
      <p:graphicFrame>
        <p:nvGraphicFramePr>
          <p:cNvPr id="5" name="Tabla 4">
            <a:extLst>
              <a:ext uri="{FF2B5EF4-FFF2-40B4-BE49-F238E27FC236}">
                <a16:creationId xmlns:a16="http://schemas.microsoft.com/office/drawing/2014/main" id="{74472BCC-FEA8-AE43-AFE3-00A40B716978}"/>
              </a:ext>
            </a:extLst>
          </p:cNvPr>
          <p:cNvGraphicFramePr>
            <a:graphicFrameLocks noGrp="1"/>
          </p:cNvGraphicFramePr>
          <p:nvPr>
            <p:extLst>
              <p:ext uri="{D42A27DB-BD31-4B8C-83A1-F6EECF244321}">
                <p14:modId xmlns:p14="http://schemas.microsoft.com/office/powerpoint/2010/main" val="4215467769"/>
              </p:ext>
            </p:extLst>
          </p:nvPr>
        </p:nvGraphicFramePr>
        <p:xfrm>
          <a:off x="469105" y="1970918"/>
          <a:ext cx="11314908" cy="4156928"/>
        </p:xfrm>
        <a:graphic>
          <a:graphicData uri="http://schemas.openxmlformats.org/drawingml/2006/table">
            <a:tbl>
              <a:tblPr firstRow="1" bandRow="1">
                <a:tableStyleId>{69CF1AB2-1976-4502-BF36-3FF5EA218861}</a:tableStyleId>
              </a:tblPr>
              <a:tblGrid>
                <a:gridCol w="11314908">
                  <a:extLst>
                    <a:ext uri="{9D8B030D-6E8A-4147-A177-3AD203B41FA5}">
                      <a16:colId xmlns:a16="http://schemas.microsoft.com/office/drawing/2014/main" val="20000"/>
                    </a:ext>
                  </a:extLst>
                </a:gridCol>
              </a:tblGrid>
              <a:tr h="4156928">
                <a:tc>
                  <a:txBody>
                    <a:bodyPr/>
                    <a:lstStyle/>
                    <a:p>
                      <a:r>
                        <a:rPr lang="es-ES" sz="1800" b="0" dirty="0">
                          <a:solidFill>
                            <a:schemeClr val="accent1">
                              <a:lumMod val="50000"/>
                            </a:schemeClr>
                          </a:solidFill>
                          <a:latin typeface="+mj-lt"/>
                        </a:rPr>
                        <a:t>Estados Unidos solucionó la crisis económica …</a:t>
                      </a:r>
                    </a:p>
                  </a:txBody>
                  <a:tcPr marL="91454" marR="91454" marT="45732" marB="45732"/>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8490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620EBE9A-C2A1-2B44-8E50-AEE1BE1CECEA}"/>
              </a:ext>
            </a:extLst>
          </p:cNvPr>
          <p:cNvSpPr>
            <a:spLocks noGrp="1"/>
          </p:cNvSpPr>
          <p:nvPr>
            <p:ph type="title"/>
          </p:nvPr>
        </p:nvSpPr>
        <p:spPr>
          <a:xfrm>
            <a:off x="3439886" y="358446"/>
            <a:ext cx="4495800" cy="692807"/>
          </a:xfrm>
        </p:spPr>
        <p:txBody>
          <a:bodyPr/>
          <a:lstStyle/>
          <a:p>
            <a:pPr algn="ctr"/>
            <a:r>
              <a:rPr lang="es-CL" altLang="es-CL" dirty="0">
                <a:solidFill>
                  <a:srgbClr val="C00000"/>
                </a:solidFill>
                <a:latin typeface="Arial Narrow" panose="020B0604020202020204" pitchFamily="34" charset="0"/>
              </a:rPr>
              <a:t>¡¡</a:t>
            </a:r>
            <a:r>
              <a:rPr lang="es-CL" altLang="es-CL" dirty="0">
                <a:solidFill>
                  <a:schemeClr val="accent2">
                    <a:lumMod val="75000"/>
                  </a:schemeClr>
                </a:solidFill>
                <a:latin typeface="Arial Narrow" panose="020B0604020202020204" pitchFamily="34" charset="0"/>
              </a:rPr>
              <a:t>Bienvenidos</a:t>
            </a:r>
            <a:r>
              <a:rPr lang="es-CL" altLang="es-CL" dirty="0">
                <a:solidFill>
                  <a:srgbClr val="C00000"/>
                </a:solidFill>
                <a:latin typeface="Arial Narrow" panose="020B0604020202020204" pitchFamily="34" charset="0"/>
              </a:rPr>
              <a:t>!!</a:t>
            </a:r>
            <a:r>
              <a:rPr lang="es-CL" altLang="es-CL" dirty="0">
                <a:solidFill>
                  <a:srgbClr val="FF0000"/>
                </a:solidFill>
                <a:latin typeface="Arial Narrow" panose="020B0604020202020204" pitchFamily="34" charset="0"/>
              </a:rPr>
              <a:t>  </a:t>
            </a:r>
            <a:r>
              <a:rPr lang="es-CL" altLang="es-CL" dirty="0"/>
              <a:t> </a:t>
            </a:r>
          </a:p>
        </p:txBody>
      </p:sp>
      <p:sp>
        <p:nvSpPr>
          <p:cNvPr id="3" name="Marcador de contenido 2">
            <a:extLst>
              <a:ext uri="{FF2B5EF4-FFF2-40B4-BE49-F238E27FC236}">
                <a16:creationId xmlns:a16="http://schemas.microsoft.com/office/drawing/2014/main" id="{EC6433DB-6A19-8748-A620-47BE976A98A1}"/>
              </a:ext>
            </a:extLst>
          </p:cNvPr>
          <p:cNvSpPr>
            <a:spLocks noGrp="1"/>
          </p:cNvSpPr>
          <p:nvPr>
            <p:ph idx="1"/>
          </p:nvPr>
        </p:nvSpPr>
        <p:spPr>
          <a:xfrm>
            <a:off x="191293" y="1620837"/>
            <a:ext cx="11809413" cy="3506788"/>
          </a:xfrm>
        </p:spPr>
        <p:txBody>
          <a:bodyPr/>
          <a:lstStyle/>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	Junto con saludarles y esperar se encuentren bien, les quiero dejar la siguiente tarea para resolver. Espero de ustedes compromiso y dedicación para resolver las actividades,  recordándoles que gran parte de nuestros aprendizajes los podemos conseguir si somos perseverantes y nos proponemos investigar para aprender.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	La actividad se trata de comprender e investigar información relevante solicitada sobre el Gran Crack de 1929, sus causas, la forma de enfrentarlo que tuvieron los norteamericanos, después el resto del mundo y particularmente Chile, para finalmente profundizar sobre la forma de solucionar esta crisis por parte de USA; y analizar las consecuencias políticas, económicas y sociales de ella para el mundo. 	</a:t>
            </a:r>
          </a:p>
          <a:p>
            <a:pPr marL="0" indent="0" algn="just">
              <a:buFont typeface="Arial" panose="020B0604020202020204" pitchFamily="34" charset="0"/>
              <a:buNone/>
              <a:defRPr/>
            </a:pPr>
            <a:r>
              <a:rPr lang="es-CL" sz="1800" dirty="0">
                <a:solidFill>
                  <a:schemeClr val="accent2">
                    <a:lumMod val="50000"/>
                  </a:schemeClr>
                </a:solidFill>
                <a:latin typeface="Arial Narrow" panose="020B0606020202030204" pitchFamily="34" charset="0"/>
              </a:rPr>
              <a:t>	A continuación te invito a resolver el módulo de la forma más autónoma posible, pero si tienes dudas debes consultar al correo y teléfono que se entregan más adelante. Te invito  a seguir fielmente las reglas para responder y así hacer más expedita tu evaluación.                        </a:t>
            </a:r>
            <a:r>
              <a:rPr lang="es-CL" sz="1800" dirty="0">
                <a:solidFill>
                  <a:schemeClr val="accent1">
                    <a:lumMod val="75000"/>
                  </a:schemeClr>
                </a:solidFill>
                <a:latin typeface="Arial Narrow" panose="020B0606020202030204" pitchFamily="34" charset="0"/>
              </a:rPr>
              <a:t>				</a:t>
            </a:r>
            <a:endParaRPr lang="es-CL" sz="3200" dirty="0">
              <a:solidFill>
                <a:schemeClr val="accent1">
                  <a:lumMod val="75000"/>
                </a:schemeClr>
              </a:solidFill>
              <a:latin typeface="Arial Narrow" panose="020B0606020202030204" pitchFamily="34" charset="0"/>
            </a:endParaRPr>
          </a:p>
        </p:txBody>
      </p:sp>
      <p:pic>
        <p:nvPicPr>
          <p:cNvPr id="5" name="Imagen 4" descr="Imagen que contiene juguete, muñeca, sostener, alimentos&#10;&#10;Descripción generada automáticamente">
            <a:extLst>
              <a:ext uri="{FF2B5EF4-FFF2-40B4-BE49-F238E27FC236}">
                <a16:creationId xmlns:a16="http://schemas.microsoft.com/office/drawing/2014/main" id="{2F0712D4-1325-1B4B-8687-6C0A6D5F5DDA}"/>
              </a:ext>
            </a:extLst>
          </p:cNvPr>
          <p:cNvPicPr>
            <a:picLocks noChangeAspect="1"/>
          </p:cNvPicPr>
          <p:nvPr/>
        </p:nvPicPr>
        <p:blipFill>
          <a:blip r:embed="rId2"/>
          <a:stretch>
            <a:fillRect/>
          </a:stretch>
        </p:blipFill>
        <p:spPr>
          <a:xfrm>
            <a:off x="7524822" y="111074"/>
            <a:ext cx="1391486" cy="1509763"/>
          </a:xfrm>
          <a:prstGeom prst="rect">
            <a:avLst/>
          </a:prstGeom>
        </p:spPr>
      </p:pic>
    </p:spTree>
    <p:extLst>
      <p:ext uri="{BB962C8B-B14F-4D97-AF65-F5344CB8AC3E}">
        <p14:creationId xmlns:p14="http://schemas.microsoft.com/office/powerpoint/2010/main" val="380924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BA8A0-461E-0746-B176-7E35690A072E}"/>
              </a:ext>
            </a:extLst>
          </p:cNvPr>
          <p:cNvSpPr>
            <a:spLocks noGrp="1"/>
          </p:cNvSpPr>
          <p:nvPr>
            <p:ph type="title"/>
          </p:nvPr>
        </p:nvSpPr>
        <p:spPr>
          <a:xfrm>
            <a:off x="838200" y="200025"/>
            <a:ext cx="10515600" cy="542925"/>
          </a:xfrm>
        </p:spPr>
        <p:txBody>
          <a:bodyPr/>
          <a:lstStyle/>
          <a:p>
            <a:pPr algn="ctr">
              <a:defRPr/>
            </a:pPr>
            <a:r>
              <a:rPr lang="es-ES" sz="3200" b="1" dirty="0">
                <a:solidFill>
                  <a:schemeClr val="accent2">
                    <a:lumMod val="50000"/>
                  </a:schemeClr>
                </a:solidFill>
                <a:cs typeface="+mj-cs"/>
              </a:rPr>
              <a:t>INSTRUCCIONES PARA EL DESARROLLO DE LA ACTIVIDAD</a:t>
            </a:r>
          </a:p>
        </p:txBody>
      </p:sp>
      <p:sp>
        <p:nvSpPr>
          <p:cNvPr id="14338" name="Marcador de contenido 2">
            <a:extLst>
              <a:ext uri="{FF2B5EF4-FFF2-40B4-BE49-F238E27FC236}">
                <a16:creationId xmlns:a16="http://schemas.microsoft.com/office/drawing/2014/main" id="{CE0D56AA-7094-5C4B-8CEA-2E08009CA99E}"/>
              </a:ext>
            </a:extLst>
          </p:cNvPr>
          <p:cNvSpPr>
            <a:spLocks noGrp="1"/>
          </p:cNvSpPr>
          <p:nvPr>
            <p:ph idx="1"/>
          </p:nvPr>
        </p:nvSpPr>
        <p:spPr>
          <a:xfrm>
            <a:off x="325438" y="865188"/>
            <a:ext cx="11430000" cy="5510212"/>
          </a:xfrm>
          <a:solidFill>
            <a:schemeClr val="bg1"/>
          </a:solidFill>
        </p:spPr>
        <p:txBody>
          <a:bodyPr/>
          <a:lstStyle/>
          <a:p>
            <a:pPr marL="0" indent="0" algn="just">
              <a:buFont typeface="Arial" panose="020B0604020202020204" pitchFamily="34" charset="0"/>
              <a:buNone/>
            </a:pPr>
            <a:r>
              <a:rPr lang="es-CL" altLang="es-CL" sz="2000" dirty="0">
                <a:solidFill>
                  <a:srgbClr val="203864"/>
                </a:solidFill>
                <a:ea typeface="ＭＳ Ｐゴシック" panose="020B0600070205080204" pitchFamily="34" charset="-128"/>
              </a:rPr>
              <a:t>El siguiente PPT forma parte de la </a:t>
            </a:r>
            <a:r>
              <a:rPr lang="es-CL" altLang="es-CL" sz="2000" b="1" u="sng" dirty="0">
                <a:solidFill>
                  <a:srgbClr val="843C0C"/>
                </a:solidFill>
                <a:ea typeface="ＭＳ Ｐゴシック" panose="020B0600070205080204" pitchFamily="34" charset="-128"/>
              </a:rPr>
              <a:t>Unidad 1: </a:t>
            </a:r>
            <a:r>
              <a:rPr lang="es-CL" altLang="es-ES" sz="2000" b="1" u="sng" dirty="0">
                <a:solidFill>
                  <a:srgbClr val="843C0C"/>
                </a:solidFill>
                <a:ea typeface="ＭＳ Ｐゴシック" panose="020B0600070205080204" pitchFamily="34" charset="-128"/>
              </a:rPr>
              <a:t>“</a:t>
            </a:r>
            <a:r>
              <a:rPr lang="es-CL" altLang="es-CL" sz="2000" b="1" u="sng" dirty="0">
                <a:solidFill>
                  <a:srgbClr val="843C0C"/>
                </a:solidFill>
                <a:ea typeface="ＭＳ Ｐゴシック" panose="020B0600070205080204" pitchFamily="34" charset="-128"/>
              </a:rPr>
              <a:t>2ª Guerra Mundial</a:t>
            </a:r>
            <a:r>
              <a:rPr lang="es-CL" altLang="es-ES" sz="2000" b="1" u="sng" dirty="0">
                <a:solidFill>
                  <a:srgbClr val="843C0C"/>
                </a:solidFill>
                <a:ea typeface="ＭＳ Ｐゴシック" panose="020B0600070205080204" pitchFamily="34" charset="-128"/>
              </a:rPr>
              <a:t>”</a:t>
            </a:r>
            <a:r>
              <a:rPr lang="es-CL" altLang="ja-JP" sz="2000" dirty="0">
                <a:solidFill>
                  <a:srgbClr val="203864"/>
                </a:solidFill>
                <a:ea typeface="ＭＳ Ｐゴシック" panose="020B0600070205080204" pitchFamily="34" charset="-128"/>
              </a:rPr>
              <a:t>. Aquí encontrarás el sub-tema </a:t>
            </a:r>
            <a:r>
              <a:rPr lang="es-CL" altLang="es-ES" sz="2000" b="1" u="sng" dirty="0">
                <a:solidFill>
                  <a:srgbClr val="843C0C"/>
                </a:solidFill>
                <a:ea typeface="ＭＳ Ｐゴシック" panose="020B0600070205080204" pitchFamily="34" charset="-128"/>
              </a:rPr>
              <a:t>“La Gran Depresión de 1929”</a:t>
            </a:r>
            <a:r>
              <a:rPr lang="es-CL" altLang="ja-JP" sz="2000" b="1" dirty="0">
                <a:solidFill>
                  <a:srgbClr val="843C0C"/>
                </a:solidFill>
                <a:ea typeface="ＭＳ Ｐゴシック" panose="020B0600070205080204" pitchFamily="34" charset="-128"/>
              </a:rPr>
              <a:t> </a:t>
            </a:r>
            <a:r>
              <a:rPr lang="es-CL" altLang="ja-JP" sz="2000" dirty="0">
                <a:solidFill>
                  <a:srgbClr val="203864"/>
                </a:solidFill>
                <a:ea typeface="ＭＳ Ｐゴシック" panose="020B0600070205080204" pitchFamily="34" charset="-128"/>
              </a:rPr>
              <a:t>. Para el desarrollo de las actividades propuestas considera lo siguiente:</a:t>
            </a:r>
          </a:p>
          <a:p>
            <a:pPr marL="0" indent="0" algn="just">
              <a:buFontTx/>
              <a:buChar char="-"/>
            </a:pPr>
            <a:r>
              <a:rPr lang="es-CL" altLang="es-CL" sz="2000" dirty="0">
                <a:solidFill>
                  <a:srgbClr val="203864"/>
                </a:solidFill>
                <a:ea typeface="ＭＳ Ｐゴシック" panose="020B0600070205080204" pitchFamily="34" charset="-128"/>
              </a:rPr>
              <a:t>Este trabajo es </a:t>
            </a:r>
            <a:r>
              <a:rPr lang="es-CL" altLang="es-CL" sz="2000" b="1" u="sng" dirty="0">
                <a:solidFill>
                  <a:srgbClr val="203864"/>
                </a:solidFill>
                <a:ea typeface="ＭＳ Ｐゴシック" panose="020B0600070205080204" pitchFamily="34" charset="-128"/>
              </a:rPr>
              <a:t>INDIVIDUAL</a:t>
            </a:r>
            <a:r>
              <a:rPr lang="es-CL" altLang="es-CL" sz="2000" dirty="0">
                <a:solidFill>
                  <a:srgbClr val="203864"/>
                </a:solidFill>
                <a:ea typeface="ＭＳ Ｐゴシック" panose="020B0600070205080204" pitchFamily="34" charset="-128"/>
              </a:rPr>
              <a:t> y de creación </a:t>
            </a:r>
            <a:r>
              <a:rPr lang="es-CL" altLang="es-CL" sz="2000" b="1" u="sng" dirty="0">
                <a:solidFill>
                  <a:srgbClr val="203864"/>
                </a:solidFill>
                <a:ea typeface="ＭＳ Ｐゴシック" panose="020B0600070205080204" pitchFamily="34" charset="-128"/>
              </a:rPr>
              <a:t>ORIGINAL</a:t>
            </a:r>
            <a:r>
              <a:rPr lang="es-CL" altLang="es-CL" sz="2000" dirty="0">
                <a:solidFill>
                  <a:srgbClr val="203864"/>
                </a:solidFill>
                <a:ea typeface="ＭＳ Ｐゴシック" panose="020B0600070205080204" pitchFamily="34" charset="-128"/>
              </a:rPr>
              <a:t>. No se acepta ningún tipo de plagio o copia en su desarrollo.</a:t>
            </a:r>
          </a:p>
          <a:p>
            <a:pPr marL="0" indent="0" algn="just">
              <a:buFontTx/>
              <a:buChar char="-"/>
            </a:pPr>
            <a:r>
              <a:rPr lang="es-CL" altLang="es-CL" sz="2000" dirty="0">
                <a:solidFill>
                  <a:srgbClr val="203864"/>
                </a:solidFill>
                <a:ea typeface="ＭＳ Ｐゴシック" panose="020B0600070205080204" pitchFamily="34" charset="-128"/>
              </a:rPr>
              <a:t>Éste módulo corresponde a una nota formativa equivalente al 25% de una nota sumativa. </a:t>
            </a:r>
          </a:p>
          <a:p>
            <a:pPr marL="0" indent="0" algn="just">
              <a:buFontTx/>
              <a:buChar char="-"/>
            </a:pPr>
            <a:r>
              <a:rPr lang="es-CL" altLang="es-CL" sz="2000" dirty="0">
                <a:solidFill>
                  <a:srgbClr val="203864"/>
                </a:solidFill>
                <a:ea typeface="ＭＳ Ｐゴシック" panose="020B0600070205080204" pitchFamily="34" charset="-128"/>
              </a:rPr>
              <a:t>Debes redactar tus respuestas en el espacio asignado en este PPT y reenviar finalizado a la Profesora, para su revisión y calificación. No envíes fotografías u otros formatos de archivos (PDF, HTML, One Drive). Sólo debe ser enviado como archivo adjunto en formato extensión .pptx ó .ppt</a:t>
            </a:r>
          </a:p>
          <a:p>
            <a:pPr marL="0" indent="0" algn="just">
              <a:spcBef>
                <a:spcPts val="0"/>
              </a:spcBef>
              <a:buFontTx/>
              <a:buChar char="-"/>
            </a:pPr>
            <a:r>
              <a:rPr lang="es-CL" altLang="es-CL" sz="2000" dirty="0">
                <a:solidFill>
                  <a:srgbClr val="203864"/>
                </a:solidFill>
                <a:ea typeface="ＭＳ Ｐゴシック" panose="020B0600070205080204" pitchFamily="34" charset="-128"/>
              </a:rPr>
              <a:t>La fecha de entrega de este Módulo es el día Jueves 09/04 al correo institucional de la Profesora, </a:t>
            </a:r>
            <a:r>
              <a:rPr lang="es-CL" altLang="es-CL" sz="2000" dirty="0">
                <a:solidFill>
                  <a:srgbClr val="203864"/>
                </a:solidFill>
                <a:ea typeface="ＭＳ Ｐゴシック" panose="020B0600070205080204" pitchFamily="34" charset="-128"/>
                <a:hlinkClick r:id="rId2"/>
              </a:rPr>
              <a:t>mcontreras@cldv.cl</a:t>
            </a:r>
            <a:r>
              <a:rPr lang="es-CL" altLang="es-CL" sz="2000" dirty="0">
                <a:solidFill>
                  <a:srgbClr val="203864"/>
                </a:solidFill>
                <a:ea typeface="ＭＳ Ｐゴシック" panose="020B0600070205080204" pitchFamily="34" charset="-128"/>
              </a:rPr>
              <a:t> indicando en el asunto </a:t>
            </a:r>
            <a:r>
              <a:rPr lang="es-CL" altLang="es-CL" sz="2000" b="1" u="sng" dirty="0">
                <a:solidFill>
                  <a:srgbClr val="203864"/>
                </a:solidFill>
                <a:ea typeface="ＭＳ Ｐゴシック" panose="020B0600070205080204" pitchFamily="34" charset="-128"/>
              </a:rPr>
              <a:t>NOMBRE COMPLETO Y CURSO </a:t>
            </a:r>
            <a:r>
              <a:rPr lang="es-CL" altLang="es-CL" sz="2000" dirty="0">
                <a:solidFill>
                  <a:srgbClr val="203864"/>
                </a:solidFill>
                <a:ea typeface="ＭＳ Ｐゴシック" panose="020B0600070205080204" pitchFamily="34" charset="-128"/>
              </a:rPr>
              <a:t>del estudiante.</a:t>
            </a:r>
          </a:p>
          <a:p>
            <a:pPr marL="0" indent="0" algn="just">
              <a:lnSpc>
                <a:spcPct val="100000"/>
              </a:lnSpc>
              <a:spcBef>
                <a:spcPts val="0"/>
              </a:spcBef>
              <a:buNone/>
              <a:defRPr/>
            </a:pPr>
            <a:r>
              <a:rPr lang="es-CL" altLang="es-CL" sz="2000" dirty="0">
                <a:solidFill>
                  <a:schemeClr val="accent1">
                    <a:lumMod val="50000"/>
                  </a:schemeClr>
                </a:solidFill>
              </a:rPr>
              <a:t>-Las dudas y consultas al correo especificado más arriba, o al teléfono: +56982119224 (M. Contreras) en horario de 8:15 a 13:00 horas o entre las 15:00 y las 18:30 horas, de Lunes a Viernes.</a:t>
            </a:r>
          </a:p>
          <a:p>
            <a:pPr marL="0" indent="0" algn="just">
              <a:buFontTx/>
              <a:buChar char="-"/>
            </a:pPr>
            <a:r>
              <a:rPr lang="es-CL" altLang="es-CL" sz="2000" b="1" u="sng" dirty="0">
                <a:solidFill>
                  <a:srgbClr val="203864"/>
                </a:solidFill>
                <a:ea typeface="ＭＳ Ｐゴシック" panose="020B0600070205080204" pitchFamily="34" charset="-128"/>
              </a:rPr>
              <a:t>IMPORTANTE:</a:t>
            </a:r>
            <a:r>
              <a:rPr lang="es-CL" altLang="es-CL" sz="2000" u="sng" dirty="0">
                <a:solidFill>
                  <a:srgbClr val="203864"/>
                </a:solidFill>
                <a:ea typeface="ＭＳ Ｐゴシック" panose="020B0600070205080204" pitchFamily="34" charset="-128"/>
              </a:rPr>
              <a:t> </a:t>
            </a:r>
            <a:r>
              <a:rPr lang="es-CL" altLang="es-CL" sz="2000" dirty="0">
                <a:solidFill>
                  <a:srgbClr val="203864"/>
                </a:solidFill>
                <a:ea typeface="ＭＳ Ｐゴシック" panose="020B0600070205080204" pitchFamily="34" charset="-128"/>
              </a:rPr>
              <a:t>Al finalizar tu trabajo completa la columna </a:t>
            </a:r>
            <a:r>
              <a:rPr lang="es-CL" altLang="es-ES" sz="2000" b="1" dirty="0">
                <a:solidFill>
                  <a:srgbClr val="203864"/>
                </a:solidFill>
                <a:ea typeface="ＭＳ Ｐゴシック" panose="020B0600070205080204" pitchFamily="34" charset="-128"/>
              </a:rPr>
              <a:t>“</a:t>
            </a:r>
            <a:r>
              <a:rPr lang="es-CL" altLang="es-CL" sz="2000" b="1" dirty="0">
                <a:solidFill>
                  <a:srgbClr val="203864"/>
                </a:solidFill>
                <a:ea typeface="ＭＳ Ｐゴシック" panose="020B0600070205080204" pitchFamily="34" charset="-128"/>
              </a:rPr>
              <a:t>¿Cómo lo hice?</a:t>
            </a:r>
            <a:r>
              <a:rPr lang="es-CL" altLang="es-ES" sz="2000" b="1" dirty="0">
                <a:solidFill>
                  <a:srgbClr val="203864"/>
                </a:solidFill>
                <a:ea typeface="ＭＳ Ｐゴシック" panose="020B0600070205080204" pitchFamily="34" charset="-128"/>
              </a:rPr>
              <a:t>”</a:t>
            </a:r>
            <a:r>
              <a:rPr lang="es-CL" altLang="es-CL" sz="2000" b="1" dirty="0">
                <a:solidFill>
                  <a:srgbClr val="203864"/>
                </a:solidFill>
                <a:ea typeface="ＭＳ Ｐゴシック" panose="020B0600070205080204" pitchFamily="34" charset="-128"/>
              </a:rPr>
              <a:t> </a:t>
            </a:r>
            <a:r>
              <a:rPr lang="es-CL" altLang="es-CL" sz="2000" dirty="0">
                <a:solidFill>
                  <a:srgbClr val="203864"/>
                </a:solidFill>
                <a:ea typeface="ＭＳ Ｐゴシック" panose="020B0600070205080204" pitchFamily="34" charset="-128"/>
              </a:rPr>
              <a:t>en la pauta de indicadores de puntaje de la página siguiente, </a:t>
            </a:r>
            <a:r>
              <a:rPr lang="es-CL" altLang="es-CL" sz="2000" b="1" u="sng" dirty="0">
                <a:solidFill>
                  <a:srgbClr val="203864"/>
                </a:solidFill>
                <a:ea typeface="ＭＳ Ｐゴシック" panose="020B0600070205080204" pitchFamily="34" charset="-128"/>
              </a:rPr>
              <a:t>marcando con una X </a:t>
            </a:r>
            <a:r>
              <a:rPr lang="es-CL" altLang="es-CL" sz="2000" dirty="0">
                <a:solidFill>
                  <a:srgbClr val="203864"/>
                </a:solidFill>
                <a:ea typeface="ＭＳ Ｐゴシック" panose="020B0600070205080204" pitchFamily="34" charset="-128"/>
              </a:rPr>
              <a:t>la opción (Sí            / No        ) que mejor representa, según tu reflexión, el desempeño en el trabajo realizado. </a:t>
            </a:r>
          </a:p>
          <a:p>
            <a:pPr marL="0" indent="0">
              <a:buNone/>
            </a:pPr>
            <a:endParaRPr lang="es-ES" altLang="es-CL" sz="2000" dirty="0">
              <a:solidFill>
                <a:srgbClr val="203864"/>
              </a:solidFill>
              <a:ea typeface="ＭＳ Ｐゴシック" panose="020B0600070205080204" pitchFamily="34" charset="-128"/>
            </a:endParaRPr>
          </a:p>
        </p:txBody>
      </p:sp>
      <p:pic>
        <p:nvPicPr>
          <p:cNvPr id="4" name="Imagen 6" descr="geTBSQJb_400x400.jpg">
            <a:extLst>
              <a:ext uri="{FF2B5EF4-FFF2-40B4-BE49-F238E27FC236}">
                <a16:creationId xmlns:a16="http://schemas.microsoft.com/office/drawing/2014/main" id="{2071D3FF-50E4-0E4C-B324-083BD70C8C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0536" y="5029879"/>
            <a:ext cx="536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5" descr="26cc7a9669faaa532db1959daf3e766f.jpg">
            <a:extLst>
              <a:ext uri="{FF2B5EF4-FFF2-40B4-BE49-F238E27FC236}">
                <a16:creationId xmlns:a16="http://schemas.microsoft.com/office/drawing/2014/main" id="{15CDF99F-385B-7742-88E5-AE25D389A4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2187" y="5029879"/>
            <a:ext cx="488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2C0E0-9879-FB4A-83B4-9A5AB965A1A0}"/>
              </a:ext>
            </a:extLst>
          </p:cNvPr>
          <p:cNvSpPr>
            <a:spLocks noGrp="1"/>
          </p:cNvSpPr>
          <p:nvPr>
            <p:ph type="title"/>
          </p:nvPr>
        </p:nvSpPr>
        <p:spPr>
          <a:xfrm>
            <a:off x="687593" y="214798"/>
            <a:ext cx="10515600" cy="492125"/>
          </a:xfrm>
        </p:spPr>
        <p:txBody>
          <a:bodyPr/>
          <a:lstStyle/>
          <a:p>
            <a:pPr algn="ctr">
              <a:defRPr/>
            </a:pPr>
            <a:r>
              <a:rPr lang="es-ES" sz="3200" b="1" dirty="0">
                <a:solidFill>
                  <a:schemeClr val="accent2">
                    <a:lumMod val="50000"/>
                  </a:schemeClr>
                </a:solidFill>
                <a:cs typeface="+mj-cs"/>
              </a:rPr>
              <a:t>INDICADORES DE PUNTAJE</a:t>
            </a:r>
          </a:p>
        </p:txBody>
      </p:sp>
      <p:graphicFrame>
        <p:nvGraphicFramePr>
          <p:cNvPr id="4" name="Marcador de contenido 3">
            <a:extLst>
              <a:ext uri="{FF2B5EF4-FFF2-40B4-BE49-F238E27FC236}">
                <a16:creationId xmlns:a16="http://schemas.microsoft.com/office/drawing/2014/main" id="{965CB49A-4EFD-8D4C-9D79-A3E3A3EF4D0E}"/>
              </a:ext>
            </a:extLst>
          </p:cNvPr>
          <p:cNvGraphicFramePr>
            <a:graphicFrameLocks noGrp="1"/>
          </p:cNvGraphicFramePr>
          <p:nvPr>
            <p:ph idx="1"/>
            <p:extLst>
              <p:ext uri="{D42A27DB-BD31-4B8C-83A1-F6EECF244321}">
                <p14:modId xmlns:p14="http://schemas.microsoft.com/office/powerpoint/2010/main" val="36177004"/>
              </p:ext>
            </p:extLst>
          </p:nvPr>
        </p:nvGraphicFramePr>
        <p:xfrm>
          <a:off x="251637" y="706923"/>
          <a:ext cx="11688725" cy="5984783"/>
        </p:xfrm>
        <a:graphic>
          <a:graphicData uri="http://schemas.openxmlformats.org/drawingml/2006/table">
            <a:tbl>
              <a:tblPr firstRow="1" bandRow="1">
                <a:tableStyleId>{69CF1AB2-1976-4502-BF36-3FF5EA218861}</a:tableStyleId>
              </a:tblPr>
              <a:tblGrid>
                <a:gridCol w="399165">
                  <a:extLst>
                    <a:ext uri="{9D8B030D-6E8A-4147-A177-3AD203B41FA5}">
                      <a16:colId xmlns:a16="http://schemas.microsoft.com/office/drawing/2014/main" val="20000"/>
                    </a:ext>
                  </a:extLst>
                </a:gridCol>
                <a:gridCol w="8177512">
                  <a:extLst>
                    <a:ext uri="{9D8B030D-6E8A-4147-A177-3AD203B41FA5}">
                      <a16:colId xmlns:a16="http://schemas.microsoft.com/office/drawing/2014/main" val="20001"/>
                    </a:ext>
                  </a:extLst>
                </a:gridCol>
                <a:gridCol w="707572">
                  <a:extLst>
                    <a:ext uri="{9D8B030D-6E8A-4147-A177-3AD203B41FA5}">
                      <a16:colId xmlns:a16="http://schemas.microsoft.com/office/drawing/2014/main" val="20002"/>
                    </a:ext>
                  </a:extLst>
                </a:gridCol>
                <a:gridCol w="704915">
                  <a:extLst>
                    <a:ext uri="{9D8B030D-6E8A-4147-A177-3AD203B41FA5}">
                      <a16:colId xmlns:a16="http://schemas.microsoft.com/office/drawing/2014/main" val="20003"/>
                    </a:ext>
                  </a:extLst>
                </a:gridCol>
                <a:gridCol w="904108">
                  <a:extLst>
                    <a:ext uri="{9D8B030D-6E8A-4147-A177-3AD203B41FA5}">
                      <a16:colId xmlns:a16="http://schemas.microsoft.com/office/drawing/2014/main" val="20004"/>
                    </a:ext>
                  </a:extLst>
                </a:gridCol>
                <a:gridCol w="795453">
                  <a:extLst>
                    <a:ext uri="{9D8B030D-6E8A-4147-A177-3AD203B41FA5}">
                      <a16:colId xmlns:a16="http://schemas.microsoft.com/office/drawing/2014/main" val="20005"/>
                    </a:ext>
                  </a:extLst>
                </a:gridCol>
              </a:tblGrid>
              <a:tr h="520400">
                <a:tc rowSpan="2" gridSpan="2">
                  <a:txBody>
                    <a:bodyPr/>
                    <a:lstStyle/>
                    <a:p>
                      <a:pPr algn="ctr"/>
                      <a:endParaRPr lang="es-ES" sz="1800" dirty="0"/>
                    </a:p>
                    <a:p>
                      <a:pPr algn="ctr"/>
                      <a:r>
                        <a:rPr lang="es-ES" sz="1800" dirty="0"/>
                        <a:t>INDICADORES</a:t>
                      </a:r>
                    </a:p>
                    <a:p>
                      <a:pPr algn="l"/>
                      <a:endParaRPr lang="es-ES" sz="1400" dirty="0"/>
                    </a:p>
                    <a:p>
                      <a:pPr algn="l"/>
                      <a:endParaRPr lang="es-ES" sz="1400" dirty="0"/>
                    </a:p>
                    <a:p>
                      <a:pPr algn="l"/>
                      <a:r>
                        <a:rPr lang="es-ES" sz="1400" dirty="0"/>
                        <a:t>El alumno/a</a:t>
                      </a:r>
                    </a:p>
                  </a:txBody>
                  <a:tcPr marT="45709" marB="45709"/>
                </a:tc>
                <a:tc rowSpan="2" hMerge="1">
                  <a:txBody>
                    <a:bodyPr/>
                    <a:lstStyle/>
                    <a:p>
                      <a:pPr algn="ctr"/>
                      <a:endParaRPr lang="es-ES" sz="1400" dirty="0"/>
                    </a:p>
                  </a:txBody>
                  <a:tcPr marT="45709" marB="45709"/>
                </a:tc>
                <a:tc gridSpan="2">
                  <a:txBody>
                    <a:bodyPr/>
                    <a:lstStyle/>
                    <a:p>
                      <a:pPr algn="ctr"/>
                      <a:r>
                        <a:rPr lang="es-ES" sz="1400" dirty="0"/>
                        <a:t>¿CÓMO LO </a:t>
                      </a:r>
                    </a:p>
                    <a:p>
                      <a:pPr algn="ctr"/>
                      <a:r>
                        <a:rPr lang="es-ES" sz="1400" dirty="0"/>
                        <a:t>HICE?</a:t>
                      </a:r>
                    </a:p>
                  </a:txBody>
                  <a:tcPr marT="45709" marB="45709"/>
                </a:tc>
                <a:tc hMerge="1">
                  <a:txBody>
                    <a:bodyPr/>
                    <a:lstStyle/>
                    <a:p>
                      <a:pPr algn="ctr"/>
                      <a:endParaRPr lang="es-ES" sz="1400" dirty="0"/>
                    </a:p>
                  </a:txBody>
                  <a:tcPr marT="45709" marB="45709"/>
                </a:tc>
                <a:tc rowSpan="2">
                  <a:txBody>
                    <a:bodyPr/>
                    <a:lstStyle/>
                    <a:p>
                      <a:pPr algn="ctr"/>
                      <a:r>
                        <a:rPr lang="es-ES" sz="1400" dirty="0"/>
                        <a:t>PTJE IDEAL</a:t>
                      </a:r>
                    </a:p>
                  </a:txBody>
                  <a:tcPr marT="45709" marB="45709" anchor="ctr"/>
                </a:tc>
                <a:tc rowSpan="2">
                  <a:txBody>
                    <a:bodyPr/>
                    <a:lstStyle/>
                    <a:p>
                      <a:pPr algn="ctr"/>
                      <a:r>
                        <a:rPr lang="es-ES" sz="1400" dirty="0"/>
                        <a:t>PTJE REAL</a:t>
                      </a:r>
                    </a:p>
                  </a:txBody>
                  <a:tcPr marT="45709" marB="45709" anchor="ctr"/>
                </a:tc>
                <a:extLst>
                  <a:ext uri="{0D108BD9-81ED-4DB2-BD59-A6C34878D82A}">
                    <a16:rowId xmlns:a16="http://schemas.microsoft.com/office/drawing/2014/main" val="10000"/>
                  </a:ext>
                </a:extLst>
              </a:tr>
              <a:tr h="333618">
                <a:tc gridSpan="2" vMerge="1">
                  <a:txBody>
                    <a:bodyPr/>
                    <a:lstStyle/>
                    <a:p>
                      <a:pPr algn="ctr"/>
                      <a:endParaRPr lang="es-ES" sz="1400" dirty="0"/>
                    </a:p>
                  </a:txBody>
                  <a:tcPr marT="45709" marB="45709"/>
                </a:tc>
                <a:tc hMerge="1" vMerge="1">
                  <a:txBody>
                    <a:bodyPr/>
                    <a:lstStyle/>
                    <a:p>
                      <a:pPr algn="l"/>
                      <a:endParaRPr lang="es-ES" sz="1400" dirty="0"/>
                    </a:p>
                  </a:txBody>
                  <a:tcPr marT="45709" marB="45709"/>
                </a:tc>
                <a:tc>
                  <a:txBody>
                    <a:bodyPr/>
                    <a:lstStyle/>
                    <a:p>
                      <a:pPr algn="ctr"/>
                      <a:r>
                        <a:rPr lang="es-ES" sz="1400" dirty="0"/>
                        <a:t>Sí</a:t>
                      </a:r>
                    </a:p>
                  </a:txBody>
                  <a:tcPr marT="45709" marB="45709"/>
                </a:tc>
                <a:tc>
                  <a:txBody>
                    <a:bodyPr/>
                    <a:lstStyle/>
                    <a:p>
                      <a:pPr algn="ctr"/>
                      <a:r>
                        <a:rPr lang="es-ES" sz="1400" dirty="0"/>
                        <a:t>No</a:t>
                      </a:r>
                    </a:p>
                    <a:p>
                      <a:pPr algn="ctr"/>
                      <a:endParaRPr lang="es-ES" sz="1400" dirty="0"/>
                    </a:p>
                  </a:txBody>
                  <a:tcPr marT="45709" marB="45709"/>
                </a:tc>
                <a:tc vMerge="1">
                  <a:txBody>
                    <a:bodyPr/>
                    <a:lstStyle/>
                    <a:p>
                      <a:pPr algn="ctr"/>
                      <a:endParaRPr lang="es-ES" sz="1400" dirty="0"/>
                    </a:p>
                  </a:txBody>
                  <a:tcPr marT="45709" marB="45709"/>
                </a:tc>
                <a:tc vMerge="1">
                  <a:txBody>
                    <a:bodyPr/>
                    <a:lstStyle/>
                    <a:p>
                      <a:pPr algn="ctr"/>
                      <a:endParaRPr lang="es-ES" sz="1400" dirty="0"/>
                    </a:p>
                  </a:txBody>
                  <a:tcPr marT="45709" marB="45709"/>
                </a:tc>
                <a:extLst>
                  <a:ext uri="{0D108BD9-81ED-4DB2-BD59-A6C34878D82A}">
                    <a16:rowId xmlns:a16="http://schemas.microsoft.com/office/drawing/2014/main" val="10001"/>
                  </a:ext>
                </a:extLst>
              </a:tr>
              <a:tr h="402216">
                <a:tc rowSpan="3">
                  <a:txBody>
                    <a:bodyPr/>
                    <a:lstStyle/>
                    <a:p>
                      <a:pPr algn="ctr"/>
                      <a:r>
                        <a:rPr lang="es-ES" sz="1400" dirty="0"/>
                        <a:t>ACTITUDINAL</a:t>
                      </a:r>
                    </a:p>
                  </a:txBody>
                  <a:tcPr marT="45709" marB="45709" vert="vert270"/>
                </a:tc>
                <a:tc>
                  <a:txBody>
                    <a:bodyPr/>
                    <a:lstStyle/>
                    <a:p>
                      <a:r>
                        <a:rPr lang="es-ES" sz="1400" dirty="0"/>
                        <a:t>1. Desarrolla</a:t>
                      </a:r>
                      <a:r>
                        <a:rPr lang="es-ES" sz="1400" baseline="0" dirty="0"/>
                        <a:t> su trabajo en forma individual, según indicaciones dadas. </a:t>
                      </a:r>
                      <a:endParaRPr lang="es-ES" sz="1400" dirty="0"/>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5</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2"/>
                  </a:ext>
                </a:extLst>
              </a:tr>
              <a:tr h="402216">
                <a:tc vMerge="1">
                  <a:txBody>
                    <a:bodyPr/>
                    <a:lstStyle/>
                    <a:p>
                      <a:endParaRPr lang="es-ES" sz="1800" dirty="0"/>
                    </a:p>
                  </a:txBody>
                  <a:tcPr marT="45709" marB="45709"/>
                </a:tc>
                <a:tc>
                  <a:txBody>
                    <a:bodyPr/>
                    <a:lstStyle/>
                    <a:p>
                      <a:r>
                        <a:rPr lang="es-ES" sz="1400" dirty="0"/>
                        <a:t>2. Presenta</a:t>
                      </a:r>
                      <a:r>
                        <a:rPr lang="es-ES" sz="1400" baseline="0" dirty="0"/>
                        <a:t> un trabajo que evidencia originalidad. No se observa plagio total o parcial de ningún tipo. </a:t>
                      </a:r>
                      <a:endParaRPr lang="es-ES" sz="1400" dirty="0"/>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8</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3"/>
                  </a:ext>
                </a:extLst>
              </a:tr>
              <a:tr h="38848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t>3.</a:t>
                      </a:r>
                      <a:r>
                        <a:rPr lang="es-ES" sz="1400" baseline="0" dirty="0"/>
                        <a:t> </a:t>
                      </a:r>
                      <a:r>
                        <a:rPr lang="es-ES" sz="1400" dirty="0"/>
                        <a:t>Es puntual en</a:t>
                      </a:r>
                      <a:r>
                        <a:rPr lang="es-ES" sz="1400" baseline="0" dirty="0"/>
                        <a:t> el cumplimiento de plazos </a:t>
                      </a:r>
                      <a:r>
                        <a:rPr lang="es-ES" sz="1400" dirty="0"/>
                        <a:t>en el</a:t>
                      </a:r>
                      <a:r>
                        <a:rPr lang="es-ES" sz="1400" baseline="0" dirty="0"/>
                        <a:t> envío del Módulo: Jueves 09 de Abril.</a:t>
                      </a:r>
                      <a:endParaRPr lang="es-ES" sz="14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marT="45709" marB="45709"/>
                </a:tc>
                <a:tc>
                  <a:txBody>
                    <a:bodyPr/>
                    <a:lstStyle/>
                    <a:p>
                      <a:pPr algn="ctr"/>
                      <a:endParaRPr lang="es-ES" sz="1400" dirty="0"/>
                    </a:p>
                  </a:txBody>
                  <a:tcPr marT="45709" marB="45709"/>
                </a:tc>
                <a:tc>
                  <a:txBody>
                    <a:bodyPr/>
                    <a:lstStyle/>
                    <a:p>
                      <a:pPr algn="ctr"/>
                      <a:r>
                        <a:rPr lang="es-ES" sz="1400" dirty="0"/>
                        <a:t>5</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4"/>
                  </a:ext>
                </a:extLst>
              </a:tr>
              <a:tr h="51813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400" dirty="0"/>
                        <a:t>PROCEDIMENTAL</a:t>
                      </a:r>
                    </a:p>
                  </a:txBody>
                  <a:tcPr marT="45709" marB="45709"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a:t>4.Evidencia </a:t>
                      </a:r>
                      <a:r>
                        <a:rPr lang="es-CL" sz="1400" baseline="0" dirty="0"/>
                        <a:t>un alto nivel de compromiso y responsabilidad con su autoaprendizaje, reflexionando y completando autoevaluación, inserta en esta Pauta de Cotejo. </a:t>
                      </a:r>
                      <a:endParaRPr lang="es-CL" sz="14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400" dirty="0"/>
                    </a:p>
                  </a:txBody>
                  <a:tcPr marT="45709" marB="45709"/>
                </a:tc>
                <a:tc>
                  <a:txBody>
                    <a:bodyPr/>
                    <a:lstStyle/>
                    <a:p>
                      <a:pPr algn="ctr"/>
                      <a:endParaRPr lang="es-ES" sz="1400" dirty="0"/>
                    </a:p>
                  </a:txBody>
                  <a:tcPr marT="45709" marB="45709"/>
                </a:tc>
                <a:tc>
                  <a:txBody>
                    <a:bodyPr/>
                    <a:lstStyle/>
                    <a:p>
                      <a:pPr algn="ctr"/>
                      <a:r>
                        <a:rPr lang="es-ES" sz="1400" dirty="0"/>
                        <a:t>5</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5"/>
                  </a:ext>
                </a:extLst>
              </a:tr>
              <a:tr h="51813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400" dirty="0"/>
                    </a:p>
                  </a:txBody>
                  <a:tcPr marT="45709" marB="45709"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a:t>5. Desarrolla el módulo demostrando una excelente redacción y uso</a:t>
                      </a:r>
                      <a:r>
                        <a:rPr lang="es-CL" sz="1400" baseline="0" dirty="0"/>
                        <a:t> de adecuado</a:t>
                      </a:r>
                      <a:r>
                        <a:rPr lang="es-CL" sz="1400" dirty="0"/>
                        <a:t> vocabulario para</a:t>
                      </a:r>
                      <a:r>
                        <a:rPr lang="es-CL" sz="1400" baseline="0" dirty="0"/>
                        <a:t> expresar sus respuestas.</a:t>
                      </a:r>
                      <a:r>
                        <a:rPr lang="es-CL" sz="1400" dirty="0"/>
                        <a:t> </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400" dirty="0"/>
                    </a:p>
                  </a:txBody>
                  <a:tcPr marT="45709" marB="45709"/>
                </a:tc>
                <a:tc>
                  <a:txBody>
                    <a:bodyPr/>
                    <a:lstStyle/>
                    <a:p>
                      <a:pPr algn="ctr"/>
                      <a:endParaRPr lang="es-ES" sz="1400" dirty="0"/>
                    </a:p>
                  </a:txBody>
                  <a:tcPr marT="45709" marB="45709"/>
                </a:tc>
                <a:tc>
                  <a:txBody>
                    <a:bodyPr/>
                    <a:lstStyle/>
                    <a:p>
                      <a:pPr algn="ctr"/>
                      <a:r>
                        <a:rPr lang="es-ES" sz="1400" dirty="0"/>
                        <a:t>5</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6"/>
                  </a:ext>
                </a:extLst>
              </a:tr>
              <a:tr h="402216">
                <a:tc vMerge="1">
                  <a:txBody>
                    <a:bodyPr/>
                    <a:lstStyle/>
                    <a:p>
                      <a:endParaRPr lang="es-ES" sz="1800" dirty="0"/>
                    </a:p>
                  </a:txBody>
                  <a:tcPr marT="45709" marB="45709"/>
                </a:tc>
                <a:tc>
                  <a:txBody>
                    <a:bodyPr/>
                    <a:lstStyle/>
                    <a:p>
                      <a:r>
                        <a:rPr lang="es-ES" sz="1400" dirty="0"/>
                        <a:t>6. </a:t>
                      </a:r>
                      <a:r>
                        <a:rPr lang="es-CL" sz="1400" baseline="0" dirty="0"/>
                        <a:t>D</a:t>
                      </a:r>
                      <a:r>
                        <a:rPr lang="es-CL" sz="1400" dirty="0"/>
                        <a:t>esarrolla el módulo demostrando una excelente ortografía acentual, puntual y literal.</a:t>
                      </a:r>
                      <a:r>
                        <a:rPr lang="es-ES" sz="1400" dirty="0"/>
                        <a:t> </a:t>
                      </a:r>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5</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7"/>
                  </a:ext>
                </a:extLst>
              </a:tr>
              <a:tr h="402216">
                <a:tc rowSpan="4">
                  <a:txBody>
                    <a:bodyPr/>
                    <a:lstStyle/>
                    <a:p>
                      <a:pPr algn="ctr"/>
                      <a:r>
                        <a:rPr lang="es-ES" sz="1400" dirty="0"/>
                        <a:t>CONCEPTUAL</a:t>
                      </a:r>
                    </a:p>
                  </a:txBody>
                  <a:tcPr marT="45709" marB="45709" vert="vert270"/>
                </a:tc>
                <a:tc>
                  <a:txBody>
                    <a:bodyPr/>
                    <a:lstStyle/>
                    <a:p>
                      <a:r>
                        <a:rPr lang="es-ES" sz="1400" dirty="0"/>
                        <a:t>7. Identifica y explica con sus palabras las consecuencias económicas y sociales de la Crisis de 1929.</a:t>
                      </a:r>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12</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3668261486"/>
                  </a:ext>
                </a:extLst>
              </a:tr>
              <a:tr h="402216">
                <a:tc vMerge="1">
                  <a:txBody>
                    <a:bodyPr/>
                    <a:lstStyle/>
                    <a:p>
                      <a:pPr algn="ctr"/>
                      <a:endParaRPr lang="es-ES" sz="1400" dirty="0"/>
                    </a:p>
                  </a:txBody>
                  <a:tcPr marT="45709" marB="45709" vert="vert270"/>
                </a:tc>
                <a:tc>
                  <a:txBody>
                    <a:bodyPr/>
                    <a:lstStyle/>
                    <a:p>
                      <a:r>
                        <a:rPr lang="es-ES" sz="1400" dirty="0"/>
                        <a:t>8. Analiza el rol de la especulación financiera en la Crisis de 1929, incluyendo conceptualización relevante en su análisis. </a:t>
                      </a:r>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8</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09"/>
                  </a:ext>
                </a:extLst>
              </a:tr>
              <a:tr h="395660">
                <a:tc vMerge="1">
                  <a:txBody>
                    <a:bodyPr/>
                    <a:lstStyle/>
                    <a:p>
                      <a:endParaRPr lang="es-ES" sz="1800" dirty="0"/>
                    </a:p>
                  </a:txBody>
                  <a:tcPr marT="45709" marB="45709"/>
                </a:tc>
                <a:tc>
                  <a:txBody>
                    <a:bodyPr/>
                    <a:lstStyle/>
                    <a:p>
                      <a:r>
                        <a:rPr lang="es-ES" sz="1400" dirty="0"/>
                        <a:t>9. Explica con sus palabras el proceso de mundialización de la Crisis Económica de 1929.</a:t>
                      </a:r>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8</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10"/>
                  </a:ext>
                </a:extLst>
              </a:tr>
              <a:tr h="355002">
                <a:tc vMerge="1">
                  <a:txBody>
                    <a:bodyPr/>
                    <a:lstStyle/>
                    <a:p>
                      <a:endParaRPr lang="es-ES" sz="1800" dirty="0"/>
                    </a:p>
                  </a:txBody>
                  <a:tcPr marT="45709" marB="45709"/>
                </a:tc>
                <a:tc>
                  <a:txBody>
                    <a:bodyPr/>
                    <a:lstStyle/>
                    <a:p>
                      <a:r>
                        <a:rPr lang="es-ES" sz="1400" dirty="0"/>
                        <a:t>10. Investiga las medidas tomadas por EE.UU. para la superación de la Crisis</a:t>
                      </a:r>
                      <a:r>
                        <a:rPr lang="es-ES" sz="1400" baseline="0" dirty="0"/>
                        <a:t>, de acuerdo a parámetros dados. </a:t>
                      </a:r>
                      <a:endParaRPr lang="es-ES" sz="1400" dirty="0"/>
                    </a:p>
                  </a:txBody>
                  <a:tcPr marT="45709" marB="45709"/>
                </a:tc>
                <a:tc>
                  <a:txBody>
                    <a:bodyPr/>
                    <a:lstStyle/>
                    <a:p>
                      <a:endParaRPr lang="es-ES" sz="1400" dirty="0"/>
                    </a:p>
                  </a:txBody>
                  <a:tcPr marT="45709" marB="45709"/>
                </a:tc>
                <a:tc>
                  <a:txBody>
                    <a:bodyPr/>
                    <a:lstStyle/>
                    <a:p>
                      <a:pPr algn="ctr"/>
                      <a:endParaRPr lang="es-ES" sz="1400" dirty="0"/>
                    </a:p>
                  </a:txBody>
                  <a:tcPr marT="45709" marB="45709"/>
                </a:tc>
                <a:tc>
                  <a:txBody>
                    <a:bodyPr/>
                    <a:lstStyle/>
                    <a:p>
                      <a:pPr algn="ctr"/>
                      <a:r>
                        <a:rPr lang="es-ES" sz="1400" dirty="0"/>
                        <a:t>10</a:t>
                      </a:r>
                    </a:p>
                  </a:txBody>
                  <a:tcPr marT="45709" marB="45709"/>
                </a:tc>
                <a:tc>
                  <a:txBody>
                    <a:bodyPr/>
                    <a:lstStyle/>
                    <a:p>
                      <a:pPr algn="ctr"/>
                      <a:endParaRPr lang="es-ES" sz="1400" dirty="0"/>
                    </a:p>
                  </a:txBody>
                  <a:tcPr marT="45709" marB="45709"/>
                </a:tc>
                <a:extLst>
                  <a:ext uri="{0D108BD9-81ED-4DB2-BD59-A6C34878D82A}">
                    <a16:rowId xmlns:a16="http://schemas.microsoft.com/office/drawing/2014/main" val="10011"/>
                  </a:ext>
                </a:extLst>
              </a:tr>
              <a:tr h="402216">
                <a:tc gridSpan="4">
                  <a:txBody>
                    <a:bodyPr/>
                    <a:lstStyle/>
                    <a:p>
                      <a:pPr algn="r"/>
                      <a:r>
                        <a:rPr lang="es-ES" sz="1400" b="1" dirty="0"/>
                        <a:t>TOTAL</a:t>
                      </a:r>
                    </a:p>
                  </a:txBody>
                  <a:tcPr marT="45709" marB="45709"/>
                </a:tc>
                <a:tc hMerge="1">
                  <a:txBody>
                    <a:bodyPr/>
                    <a:lstStyle/>
                    <a:p>
                      <a:endParaRPr lang="es-ES" sz="1800" dirty="0"/>
                    </a:p>
                  </a:txBody>
                  <a:tcPr marT="45709" marB="45709"/>
                </a:tc>
                <a:tc hMerge="1">
                  <a:txBody>
                    <a:bodyPr/>
                    <a:lstStyle/>
                    <a:p>
                      <a:endParaRPr lang="es-ES"/>
                    </a:p>
                  </a:txBody>
                  <a:tcPr/>
                </a:tc>
                <a:tc hMerge="1">
                  <a:txBody>
                    <a:bodyPr/>
                    <a:lstStyle/>
                    <a:p>
                      <a:pPr algn="ctr"/>
                      <a:endParaRPr lang="es-ES" sz="1400" dirty="0"/>
                    </a:p>
                  </a:txBody>
                  <a:tcPr marT="45709" marB="45709"/>
                </a:tc>
                <a:tc>
                  <a:txBody>
                    <a:bodyPr/>
                    <a:lstStyle/>
                    <a:p>
                      <a:pPr algn="ctr"/>
                      <a:r>
                        <a:rPr lang="es-ES" sz="1400" dirty="0"/>
                        <a:t>71</a:t>
                      </a:r>
                    </a:p>
                  </a:txBody>
                  <a:tcPr marT="45709" marB="45709"/>
                </a:tc>
                <a:tc>
                  <a:txBody>
                    <a:bodyPr/>
                    <a:lstStyle/>
                    <a:p>
                      <a:endParaRPr lang="es-ES" sz="1400" dirty="0"/>
                    </a:p>
                  </a:txBody>
                  <a:tcPr marT="45709" marB="45709"/>
                </a:tc>
                <a:extLst>
                  <a:ext uri="{0D108BD9-81ED-4DB2-BD59-A6C34878D82A}">
                    <a16:rowId xmlns:a16="http://schemas.microsoft.com/office/drawing/2014/main" val="10012"/>
                  </a:ext>
                </a:extLst>
              </a:tr>
            </a:tbl>
          </a:graphicData>
        </a:graphic>
      </p:graphicFrame>
      <p:pic>
        <p:nvPicPr>
          <p:cNvPr id="5" name="Imagen 5" descr="26cc7a9669faaa532db1959daf3e766f.jpg">
            <a:extLst>
              <a:ext uri="{FF2B5EF4-FFF2-40B4-BE49-F238E27FC236}">
                <a16:creationId xmlns:a16="http://schemas.microsoft.com/office/drawing/2014/main" id="{4D663789-6D93-CF4B-B9C0-1D4693F4EC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8101" y="1509824"/>
            <a:ext cx="488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6" descr="geTBSQJb_400x400.jpg">
            <a:extLst>
              <a:ext uri="{FF2B5EF4-FFF2-40B4-BE49-F238E27FC236}">
                <a16:creationId xmlns:a16="http://schemas.microsoft.com/office/drawing/2014/main" id="{F9A86DD0-7159-5D43-B48E-E6BCE684D5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423" y="1447911"/>
            <a:ext cx="536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8392FA-DE02-5A4A-B82C-FFC66F272879}"/>
              </a:ext>
            </a:extLst>
          </p:cNvPr>
          <p:cNvGraphicFramePr/>
          <p:nvPr>
            <p:extLst>
              <p:ext uri="{D42A27DB-BD31-4B8C-83A1-F6EECF244321}">
                <p14:modId xmlns:p14="http://schemas.microsoft.com/office/powerpoint/2010/main" val="1342531244"/>
              </p:ext>
            </p:extLst>
          </p:nvPr>
        </p:nvGraphicFramePr>
        <p:xfrm>
          <a:off x="1060173" y="300014"/>
          <a:ext cx="9464261" cy="5950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49AB3-8220-9947-845A-E2F0AF3C8048}"/>
              </a:ext>
            </a:extLst>
          </p:cNvPr>
          <p:cNvSpPr>
            <a:spLocks noGrp="1"/>
          </p:cNvSpPr>
          <p:nvPr>
            <p:ph type="title"/>
          </p:nvPr>
        </p:nvSpPr>
        <p:spPr>
          <a:xfrm>
            <a:off x="838200" y="199799"/>
            <a:ext cx="10515600" cy="762000"/>
          </a:xfrm>
        </p:spPr>
        <p:txBody>
          <a:bodyPr/>
          <a:lstStyle/>
          <a:p>
            <a:pPr algn="ctr"/>
            <a:r>
              <a:rPr lang="es-ES" altLang="es-CL" b="1" dirty="0">
                <a:solidFill>
                  <a:srgbClr val="843C0C"/>
                </a:solidFill>
                <a:ea typeface="ＭＳ Ｐゴシック" panose="020B0600070205080204" pitchFamily="34" charset="-128"/>
              </a:rPr>
              <a:t>La Gran Depresión Económica de 1929</a:t>
            </a:r>
          </a:p>
        </p:txBody>
      </p:sp>
      <p:sp>
        <p:nvSpPr>
          <p:cNvPr id="6" name="Título 1">
            <a:extLst>
              <a:ext uri="{FF2B5EF4-FFF2-40B4-BE49-F238E27FC236}">
                <a16:creationId xmlns:a16="http://schemas.microsoft.com/office/drawing/2014/main" id="{7C69178C-D3DF-8746-A8D2-1DF956B59371}"/>
              </a:ext>
            </a:extLst>
          </p:cNvPr>
          <p:cNvSpPr txBox="1">
            <a:spLocks/>
          </p:cNvSpPr>
          <p:nvPr/>
        </p:nvSpPr>
        <p:spPr bwMode="auto">
          <a:xfrm>
            <a:off x="240392" y="1072356"/>
            <a:ext cx="2753179" cy="532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s-ES" sz="3600" b="1" dirty="0">
                <a:solidFill>
                  <a:schemeClr val="accent2">
                    <a:lumMod val="50000"/>
                  </a:schemeClr>
                </a:solidFill>
              </a:rPr>
              <a:t>Antecedentes</a:t>
            </a:r>
          </a:p>
        </p:txBody>
      </p:sp>
      <p:sp>
        <p:nvSpPr>
          <p:cNvPr id="3" name="Rectángulo 2">
            <a:extLst>
              <a:ext uri="{FF2B5EF4-FFF2-40B4-BE49-F238E27FC236}">
                <a16:creationId xmlns:a16="http://schemas.microsoft.com/office/drawing/2014/main" id="{B9DAD639-59CF-8B4A-B523-EDA52BCEE981}"/>
              </a:ext>
            </a:extLst>
          </p:cNvPr>
          <p:cNvSpPr/>
          <p:nvPr/>
        </p:nvSpPr>
        <p:spPr>
          <a:xfrm>
            <a:off x="105702" y="1733778"/>
            <a:ext cx="8722613" cy="4770537"/>
          </a:xfrm>
          <a:prstGeom prst="rect">
            <a:avLst/>
          </a:prstGeom>
          <a:solidFill>
            <a:schemeClr val="bg1"/>
          </a:solidFill>
        </p:spPr>
        <p:txBody>
          <a:bodyPr wrap="square">
            <a:spAutoFit/>
          </a:bodyPr>
          <a:lstStyle/>
          <a:p>
            <a:pPr algn="just"/>
            <a:r>
              <a:rPr lang="es-CL" sz="1600" dirty="0">
                <a:effectLst/>
                <a:latin typeface="Helvetica" pitchFamily="2" charset="0"/>
              </a:rPr>
              <a:t>	</a:t>
            </a:r>
            <a:r>
              <a:rPr lang="es-CL" sz="1600" dirty="0">
                <a:solidFill>
                  <a:schemeClr val="accent5">
                    <a:lumMod val="50000"/>
                  </a:schemeClr>
                </a:solidFill>
                <a:effectLst/>
                <a:latin typeface="Helvetica" pitchFamily="2" charset="0"/>
              </a:rPr>
              <a:t>Una vez concluida la 1ª Guerra Mundial, Estados Unidos se transformó en LA gran Potencia Económica Mundial. Era un país extracontinental, considerando que los escenarios de guerra habían estado en Europa, por lo que no sufrió crisis tras la Gran Guerra. Comenzó a surgir un ambiente de prosperidad , donde se escondían graves falencias del sistema capitalista. </a:t>
            </a:r>
          </a:p>
          <a:p>
            <a:pPr algn="just"/>
            <a:r>
              <a:rPr lang="es-CL" sz="1600" dirty="0">
                <a:solidFill>
                  <a:schemeClr val="accent5">
                    <a:lumMod val="50000"/>
                  </a:schemeClr>
                </a:solidFill>
                <a:latin typeface="Helvetica" pitchFamily="2" charset="0"/>
              </a:rPr>
              <a:t>	</a:t>
            </a:r>
            <a:r>
              <a:rPr lang="es-CL" sz="1600" dirty="0">
                <a:solidFill>
                  <a:schemeClr val="accent5">
                    <a:lumMod val="50000"/>
                  </a:schemeClr>
                </a:solidFill>
                <a:effectLst/>
                <a:latin typeface="Helvetica" pitchFamily="2" charset="0"/>
              </a:rPr>
              <a:t>En octubre de 1929 se desató el</a:t>
            </a:r>
            <a:r>
              <a:rPr lang="es-CL" sz="1600" dirty="0">
                <a:effectLst/>
                <a:latin typeface="Helvetica" pitchFamily="2" charset="0"/>
              </a:rPr>
              <a:t> </a:t>
            </a:r>
            <a:r>
              <a:rPr lang="es-CL" sz="1600" u="sng" dirty="0">
                <a:solidFill>
                  <a:schemeClr val="accent2">
                    <a:lumMod val="50000"/>
                  </a:schemeClr>
                </a:solidFill>
                <a:effectLst/>
                <a:latin typeface="Helvetica" pitchFamily="2" charset="0"/>
              </a:rPr>
              <a:t>colapso de la economía norteamericana</a:t>
            </a:r>
            <a:r>
              <a:rPr lang="es-CL" sz="1600" dirty="0">
                <a:effectLst/>
                <a:latin typeface="Helvetica" pitchFamily="2" charset="0"/>
              </a:rPr>
              <a:t>, </a:t>
            </a:r>
            <a:r>
              <a:rPr lang="es-CL" sz="1600" dirty="0">
                <a:solidFill>
                  <a:schemeClr val="accent5">
                    <a:lumMod val="50000"/>
                  </a:schemeClr>
                </a:solidFill>
                <a:effectLst/>
                <a:latin typeface="Helvetica" pitchFamily="2" charset="0"/>
              </a:rPr>
              <a:t>y con ello, una fuerte crisis económica en la mayoría de las naciones del mundo.</a:t>
            </a:r>
            <a:endParaRPr lang="es-CL" sz="1600" dirty="0">
              <a:solidFill>
                <a:schemeClr val="accent5">
                  <a:lumMod val="50000"/>
                </a:schemeClr>
              </a:solidFill>
              <a:latin typeface="Helvetica" pitchFamily="2" charset="0"/>
            </a:endParaRPr>
          </a:p>
          <a:p>
            <a:pPr algn="just"/>
            <a:r>
              <a:rPr lang="es-CL" sz="1600" dirty="0">
                <a:solidFill>
                  <a:srgbClr val="5A8D26"/>
                </a:solidFill>
                <a:effectLst/>
                <a:latin typeface="Helvetica" pitchFamily="2" charset="0"/>
              </a:rPr>
              <a:t>	</a:t>
            </a:r>
          </a:p>
          <a:p>
            <a:pPr algn="just"/>
            <a:r>
              <a:rPr lang="es-CL" sz="1600" dirty="0">
                <a:solidFill>
                  <a:srgbClr val="5A8D26"/>
                </a:solidFill>
                <a:latin typeface="Helvetica" pitchFamily="2" charset="0"/>
              </a:rPr>
              <a:t>	</a:t>
            </a:r>
            <a:r>
              <a:rPr lang="es-CL" sz="1600" dirty="0">
                <a:solidFill>
                  <a:schemeClr val="accent5">
                    <a:lumMod val="50000"/>
                  </a:schemeClr>
                </a:solidFill>
                <a:effectLst/>
                <a:latin typeface="Helvetica" pitchFamily="2" charset="0"/>
              </a:rPr>
              <a:t>Las causas de la Gran Depresión fueron diversas:</a:t>
            </a:r>
          </a:p>
          <a:p>
            <a:pPr algn="just"/>
            <a:r>
              <a:rPr lang="es-CL" sz="1600" dirty="0">
                <a:latin typeface="Helvetica" pitchFamily="2" charset="0"/>
              </a:rPr>
              <a:t>	</a:t>
            </a:r>
            <a:r>
              <a:rPr lang="es-CL" sz="1600" dirty="0">
                <a:solidFill>
                  <a:schemeClr val="accent5">
                    <a:lumMod val="50000"/>
                  </a:schemeClr>
                </a:solidFill>
                <a:latin typeface="Helvetica" pitchFamily="2" charset="0"/>
              </a:rPr>
              <a:t>1.</a:t>
            </a:r>
            <a:r>
              <a:rPr lang="es-CL" sz="1600" dirty="0">
                <a:latin typeface="Helvetica" pitchFamily="2" charset="0"/>
              </a:rPr>
              <a:t> </a:t>
            </a:r>
            <a:r>
              <a:rPr lang="es-CL" sz="1600" u="sng" dirty="0">
                <a:solidFill>
                  <a:schemeClr val="accent2">
                    <a:lumMod val="50000"/>
                  </a:schemeClr>
                </a:solidFill>
                <a:effectLst/>
                <a:latin typeface="Helvetica" pitchFamily="2" charset="0"/>
              </a:rPr>
              <a:t>La sobre producción norteamericana</a:t>
            </a:r>
            <a:r>
              <a:rPr lang="es-CL" sz="1600" dirty="0">
                <a:effectLst/>
                <a:latin typeface="Helvetica" pitchFamily="2" charset="0"/>
              </a:rPr>
              <a:t> </a:t>
            </a:r>
            <a:r>
              <a:rPr lang="es-CL" sz="1600" dirty="0">
                <a:solidFill>
                  <a:schemeClr val="accent5">
                    <a:lumMod val="50000"/>
                  </a:schemeClr>
                </a:solidFill>
                <a:effectLst/>
                <a:latin typeface="Helvetica" pitchFamily="2" charset="0"/>
              </a:rPr>
              <a:t>de materias primas y manufacturas: se ponía en venta más de lo que las personas podían consumir o comprar, entonces, los empresarios e industriales debieron rebajar los precios de los productos, lo cual provocó, a su vez, una disminución de sus ganancias. </a:t>
            </a:r>
          </a:p>
          <a:p>
            <a:pPr algn="just"/>
            <a:r>
              <a:rPr lang="es-CL" sz="1600" dirty="0">
                <a:latin typeface="Helvetica" pitchFamily="2" charset="0"/>
              </a:rPr>
              <a:t>	</a:t>
            </a:r>
            <a:r>
              <a:rPr lang="es-CL" sz="1600" dirty="0">
                <a:solidFill>
                  <a:schemeClr val="accent5">
                    <a:lumMod val="50000"/>
                  </a:schemeClr>
                </a:solidFill>
                <a:latin typeface="Helvetica" pitchFamily="2" charset="0"/>
              </a:rPr>
              <a:t>2.</a:t>
            </a:r>
            <a:r>
              <a:rPr lang="es-CL" sz="1600" dirty="0">
                <a:latin typeface="Helvetica" pitchFamily="2" charset="0"/>
              </a:rPr>
              <a:t> </a:t>
            </a:r>
            <a:r>
              <a:rPr lang="es-CL" sz="1600" u="sng" dirty="0">
                <a:solidFill>
                  <a:schemeClr val="accent2">
                    <a:lumMod val="50000"/>
                  </a:schemeClr>
                </a:solidFill>
                <a:latin typeface="Helvetica" pitchFamily="2" charset="0"/>
              </a:rPr>
              <a:t>L</a:t>
            </a:r>
            <a:r>
              <a:rPr lang="es-CL" sz="1600" u="sng" dirty="0">
                <a:solidFill>
                  <a:schemeClr val="accent2">
                    <a:lumMod val="50000"/>
                  </a:schemeClr>
                </a:solidFill>
                <a:effectLst/>
                <a:latin typeface="Helvetica" pitchFamily="2" charset="0"/>
              </a:rPr>
              <a:t>a especulación financiera</a:t>
            </a:r>
            <a:r>
              <a:rPr lang="es-CL" sz="1600" dirty="0">
                <a:effectLst/>
                <a:latin typeface="Helvetica" pitchFamily="2" charset="0"/>
              </a:rPr>
              <a:t>: </a:t>
            </a:r>
            <a:r>
              <a:rPr lang="es-CL" sz="1600" dirty="0">
                <a:solidFill>
                  <a:schemeClr val="accent5">
                    <a:lumMod val="50000"/>
                  </a:schemeClr>
                </a:solidFill>
                <a:effectLst/>
                <a:latin typeface="Helvetica" pitchFamily="2" charset="0"/>
              </a:rPr>
              <a:t>invertir una determinada suma de dinero con el fin de beneficiarse por medio de las fluctuaciones de los precios en el corto o mediano plazo. </a:t>
            </a:r>
            <a:r>
              <a:rPr lang="es-CL" sz="1600" dirty="0">
                <a:solidFill>
                  <a:schemeClr val="accent5">
                    <a:lumMod val="50000"/>
                  </a:schemeClr>
                </a:solidFill>
                <a:latin typeface="Helvetica" pitchFamily="2" charset="0"/>
              </a:rPr>
              <a:t>D</a:t>
            </a:r>
            <a:r>
              <a:rPr lang="es-CL" sz="1600" dirty="0">
                <a:solidFill>
                  <a:schemeClr val="accent5">
                    <a:lumMod val="50000"/>
                  </a:schemeClr>
                </a:solidFill>
                <a:effectLst/>
                <a:latin typeface="Helvetica" pitchFamily="2" charset="0"/>
              </a:rPr>
              <a:t>esde grandes empresarios hasta los obreros invirtieron en la bolsa de comercio. </a:t>
            </a:r>
          </a:p>
          <a:p>
            <a:pPr algn="just"/>
            <a:r>
              <a:rPr lang="es-CL" sz="1600" dirty="0">
                <a:latin typeface="Helvetica" pitchFamily="2" charset="0"/>
              </a:rPr>
              <a:t>	</a:t>
            </a:r>
            <a:r>
              <a:rPr lang="es-CL" sz="1600" dirty="0">
                <a:solidFill>
                  <a:schemeClr val="accent5">
                    <a:lumMod val="50000"/>
                  </a:schemeClr>
                </a:solidFill>
                <a:latin typeface="Helvetica" pitchFamily="2" charset="0"/>
              </a:rPr>
              <a:t>3</a:t>
            </a:r>
            <a:r>
              <a:rPr lang="es-CL" sz="1600" dirty="0">
                <a:latin typeface="Helvetica" pitchFamily="2" charset="0"/>
              </a:rPr>
              <a:t>. </a:t>
            </a:r>
            <a:r>
              <a:rPr lang="es-CL" sz="1600" u="sng" dirty="0">
                <a:solidFill>
                  <a:schemeClr val="accent2">
                    <a:lumMod val="50000"/>
                  </a:schemeClr>
                </a:solidFill>
                <a:latin typeface="Helvetica" pitchFamily="2" charset="0"/>
              </a:rPr>
              <a:t>Acceso abierto a créditos bancarios</a:t>
            </a:r>
            <a:r>
              <a:rPr lang="es-CL" sz="1600" dirty="0">
                <a:latin typeface="Helvetica" pitchFamily="2" charset="0"/>
              </a:rPr>
              <a:t>: </a:t>
            </a:r>
            <a:r>
              <a:rPr lang="es-CL" sz="1600" dirty="0">
                <a:solidFill>
                  <a:schemeClr val="accent5">
                    <a:lumMod val="50000"/>
                  </a:schemeClr>
                </a:solidFill>
                <a:latin typeface="Helvetica" pitchFamily="2" charset="0"/>
              </a:rPr>
              <a:t>Si las personas no tenían dinero para invertir en la Bolsa de Valores, los bancos estaban dispuestos a prestarles dinero para que lo hicieran. </a:t>
            </a:r>
            <a:endParaRPr lang="es-CL" sz="1600" dirty="0">
              <a:solidFill>
                <a:schemeClr val="accent5">
                  <a:lumMod val="50000"/>
                </a:schemeClr>
              </a:solidFill>
              <a:effectLst/>
              <a:latin typeface="Helvetica" pitchFamily="2" charset="0"/>
            </a:endParaRPr>
          </a:p>
        </p:txBody>
      </p:sp>
      <p:pic>
        <p:nvPicPr>
          <p:cNvPr id="8" name="Imagen 7" descr="Foto blanco y negro de un grupo de personas en motocicleta&#10;&#10;Descripción generada automáticamente">
            <a:extLst>
              <a:ext uri="{FF2B5EF4-FFF2-40B4-BE49-F238E27FC236}">
                <a16:creationId xmlns:a16="http://schemas.microsoft.com/office/drawing/2014/main" id="{B2F16B76-A759-194E-AB63-D8A4E9D7B3D2}"/>
              </a:ext>
            </a:extLst>
          </p:cNvPr>
          <p:cNvPicPr>
            <a:picLocks noChangeAspect="1"/>
          </p:cNvPicPr>
          <p:nvPr/>
        </p:nvPicPr>
        <p:blipFill>
          <a:blip r:embed="rId2"/>
          <a:stretch>
            <a:fillRect/>
          </a:stretch>
        </p:blipFill>
        <p:spPr>
          <a:xfrm>
            <a:off x="8991890" y="2247900"/>
            <a:ext cx="3094408" cy="2362200"/>
          </a:xfrm>
          <a:prstGeom prst="rect">
            <a:avLst/>
          </a:prstGeom>
          <a:ln>
            <a:solidFill>
              <a:schemeClr val="accent1">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C466C23-EAE0-E941-8EB0-D39FCAA5879F}"/>
              </a:ext>
            </a:extLst>
          </p:cNvPr>
          <p:cNvSpPr txBox="1">
            <a:spLocks/>
          </p:cNvSpPr>
          <p:nvPr/>
        </p:nvSpPr>
        <p:spPr bwMode="auto">
          <a:xfrm>
            <a:off x="351615" y="488316"/>
            <a:ext cx="5006523" cy="532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s-ES" sz="3600" b="1" dirty="0">
                <a:solidFill>
                  <a:schemeClr val="accent2">
                    <a:lumMod val="50000"/>
                  </a:schemeClr>
                </a:solidFill>
              </a:rPr>
              <a:t>El estallido de la crisis</a:t>
            </a:r>
          </a:p>
        </p:txBody>
      </p:sp>
      <p:sp>
        <p:nvSpPr>
          <p:cNvPr id="2" name="Rectángulo 1">
            <a:extLst>
              <a:ext uri="{FF2B5EF4-FFF2-40B4-BE49-F238E27FC236}">
                <a16:creationId xmlns:a16="http://schemas.microsoft.com/office/drawing/2014/main" id="{1083F77A-5D3B-4D45-9C6A-32B603FE5EEC}"/>
              </a:ext>
            </a:extLst>
          </p:cNvPr>
          <p:cNvSpPr/>
          <p:nvPr/>
        </p:nvSpPr>
        <p:spPr>
          <a:xfrm>
            <a:off x="262163" y="1027558"/>
            <a:ext cx="7662637" cy="5509200"/>
          </a:xfrm>
          <a:prstGeom prst="rect">
            <a:avLst/>
          </a:prstGeom>
          <a:solidFill>
            <a:schemeClr val="bg1"/>
          </a:solidFill>
        </p:spPr>
        <p:txBody>
          <a:bodyPr wrap="square">
            <a:spAutoFit/>
          </a:bodyPr>
          <a:lstStyle/>
          <a:p>
            <a:pPr algn="just"/>
            <a:endParaRPr lang="es-CL" sz="1600">
              <a:solidFill>
                <a:srgbClr val="5A8D26"/>
              </a:solidFill>
              <a:effectLst/>
              <a:latin typeface="Helvetica" pitchFamily="2" charset="0"/>
            </a:endParaRPr>
          </a:p>
          <a:p>
            <a:pPr algn="just"/>
            <a:r>
              <a:rPr lang="es-CL" sz="1600">
                <a:effectLst/>
                <a:latin typeface="Helvetica" pitchFamily="2" charset="0"/>
              </a:rPr>
              <a:t>	</a:t>
            </a:r>
            <a:r>
              <a:rPr lang="es-CL" sz="1600">
                <a:solidFill>
                  <a:schemeClr val="accent5">
                    <a:lumMod val="50000"/>
                  </a:schemeClr>
                </a:solidFill>
                <a:effectLst/>
                <a:latin typeface="Helvetica" pitchFamily="2" charset="0"/>
              </a:rPr>
              <a:t>El abuso de la especulación terminó por hacer crisis en el sistema económico norteamericano. Cuando los más instruidos en los mecanismos de la bolsa comenzaron a percibir el desajuste que existía entre el frenético funcionamiento de esta y la deprimida realidad económica de ciertos sectores, optaron por </a:t>
            </a:r>
            <a:r>
              <a:rPr lang="es-CL" sz="1600" u="sng">
                <a:solidFill>
                  <a:schemeClr val="accent2">
                    <a:lumMod val="50000"/>
                  </a:schemeClr>
                </a:solidFill>
                <a:effectLst/>
                <a:latin typeface="Helvetica" pitchFamily="2" charset="0"/>
              </a:rPr>
              <a:t>vender sus acciones</a:t>
            </a:r>
            <a:r>
              <a:rPr lang="es-CL" sz="1600">
                <a:effectLst/>
                <a:latin typeface="Helvetica" pitchFamily="2" charset="0"/>
              </a:rPr>
              <a:t>. </a:t>
            </a:r>
            <a:r>
              <a:rPr lang="es-CL" sz="1600">
                <a:solidFill>
                  <a:schemeClr val="accent5">
                    <a:lumMod val="50000"/>
                  </a:schemeClr>
                </a:solidFill>
                <a:effectLst/>
                <a:latin typeface="Helvetica" pitchFamily="2" charset="0"/>
              </a:rPr>
              <a:t>De esta manera, pretendían adelantarse al declive de los precios. Este aumento de ventas fue percibido por el resto del mercado, lo cual provocó que cada vez más inversionistas decidieran vender sus propias acciones. </a:t>
            </a:r>
            <a:r>
              <a:rPr lang="es-CL" sz="1600" u="sng">
                <a:solidFill>
                  <a:schemeClr val="accent2">
                    <a:lumMod val="50000"/>
                  </a:schemeClr>
                </a:solidFill>
                <a:effectLst/>
                <a:latin typeface="Helvetica" pitchFamily="2" charset="0"/>
              </a:rPr>
              <a:t>Nadie quería comprar y todos anhelaban vender</a:t>
            </a:r>
            <a:r>
              <a:rPr lang="es-CL" sz="1600">
                <a:solidFill>
                  <a:schemeClr val="accent5">
                    <a:lumMod val="50000"/>
                  </a:schemeClr>
                </a:solidFill>
                <a:effectLst/>
                <a:latin typeface="Helvetica" pitchFamily="2" charset="0"/>
              </a:rPr>
              <a:t>, razón por la cual, el 24 de octubre de 1929, los precios de las acciones bajaron considerablemente por la excesiva oferta. Ese día ha sido recordado como el Jueves Negro y los que le siguieron fueron tan graves como aquel. </a:t>
            </a:r>
          </a:p>
          <a:p>
            <a:pPr algn="just"/>
            <a:r>
              <a:rPr lang="es-CL" sz="1600">
                <a:solidFill>
                  <a:schemeClr val="accent5">
                    <a:lumMod val="50000"/>
                  </a:schemeClr>
                </a:solidFill>
                <a:effectLst/>
                <a:latin typeface="Helvetica" pitchFamily="2" charset="0"/>
              </a:rPr>
              <a:t>	Las inversiones de millones de personas terminaron en pérdidas irreparables. El sistema bancario quebró, acabando con los ahorros de ricos y pobres. La quiebra de cinco mil bancos puso fin a la entrega de créditos o préstamos, lo cual provocó, a su vez, la bancarrota de miles de empresas. Entre 1929 y 1931, la producción industrial de Estados Unidos se redujo en un tercio. El desempleo se generalizó, alcanzando a un 27% de la población, es decir, 15 millones de personas aproximadamente. 	</a:t>
            </a:r>
          </a:p>
          <a:p>
            <a:pPr algn="just"/>
            <a:r>
              <a:rPr lang="es-CL" sz="1600">
                <a:solidFill>
                  <a:schemeClr val="accent5">
                    <a:lumMod val="50000"/>
                  </a:schemeClr>
                </a:solidFill>
                <a:latin typeface="Helvetica" pitchFamily="2" charset="0"/>
              </a:rPr>
              <a:t>	</a:t>
            </a:r>
            <a:r>
              <a:rPr lang="es-CL" sz="1600">
                <a:solidFill>
                  <a:schemeClr val="accent5">
                    <a:lumMod val="50000"/>
                  </a:schemeClr>
                </a:solidFill>
                <a:effectLst/>
                <a:latin typeface="Helvetica" pitchFamily="2" charset="0"/>
              </a:rPr>
              <a:t>La crisis se prolongó varios años y se extendió al resto del mundo durante la década de 1930, provocando profundos cambios en el sistema económico internacional.</a:t>
            </a:r>
            <a:endParaRPr lang="es-CL" sz="1600" dirty="0">
              <a:solidFill>
                <a:schemeClr val="accent5">
                  <a:lumMod val="50000"/>
                </a:schemeClr>
              </a:solidFill>
              <a:effectLst/>
              <a:latin typeface="Helvetica" pitchFamily="2" charset="0"/>
            </a:endParaRPr>
          </a:p>
        </p:txBody>
      </p:sp>
      <p:pic>
        <p:nvPicPr>
          <p:cNvPr id="9" name="Imagen 8" descr="Imagen que contiene texto, periódico, firmar, foto&#10;&#10;Descripción generada automáticamente">
            <a:extLst>
              <a:ext uri="{FF2B5EF4-FFF2-40B4-BE49-F238E27FC236}">
                <a16:creationId xmlns:a16="http://schemas.microsoft.com/office/drawing/2014/main" id="{37CC5D58-F738-F046-A99B-32C72801CDFE}"/>
              </a:ext>
            </a:extLst>
          </p:cNvPr>
          <p:cNvPicPr>
            <a:picLocks noChangeAspect="1"/>
          </p:cNvPicPr>
          <p:nvPr/>
        </p:nvPicPr>
        <p:blipFill>
          <a:blip r:embed="rId2"/>
          <a:stretch>
            <a:fillRect/>
          </a:stretch>
        </p:blipFill>
        <p:spPr>
          <a:xfrm>
            <a:off x="8010922" y="1814511"/>
            <a:ext cx="3918915" cy="28432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F7DF20C-6997-4443-9E3B-C011841A6C26}"/>
              </a:ext>
            </a:extLst>
          </p:cNvPr>
          <p:cNvSpPr txBox="1">
            <a:spLocks/>
          </p:cNvSpPr>
          <p:nvPr/>
        </p:nvSpPr>
        <p:spPr bwMode="auto">
          <a:xfrm>
            <a:off x="381263" y="454437"/>
            <a:ext cx="5120114" cy="54324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lIns="91440" tIns="45720" rIns="91440" bIns="45720" rtlCol="0" anchor="ctr">
            <a:normAutofit fontScale="85000" lnSpcReduction="20000"/>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Aft>
                <a:spcPts val="600"/>
              </a:spcAft>
            </a:pPr>
            <a:r>
              <a:rPr lang="en-US" altLang="es-CL" sz="4400" b="1" dirty="0">
                <a:solidFill>
                  <a:schemeClr val="accent2">
                    <a:lumMod val="50000"/>
                  </a:schemeClr>
                </a:solidFill>
                <a:latin typeface="+mj-lt"/>
                <a:ea typeface="+mj-ea"/>
                <a:cs typeface="+mj-cs"/>
              </a:rPr>
              <a:t>La crisis se </a:t>
            </a:r>
            <a:r>
              <a:rPr lang="en-US" altLang="es-CL" sz="4400" b="1" dirty="0" err="1">
                <a:solidFill>
                  <a:schemeClr val="accent2">
                    <a:lumMod val="50000"/>
                  </a:schemeClr>
                </a:solidFill>
                <a:latin typeface="+mj-lt"/>
                <a:ea typeface="+mj-ea"/>
                <a:cs typeface="+mj-cs"/>
              </a:rPr>
              <a:t>hace</a:t>
            </a:r>
            <a:r>
              <a:rPr lang="en-US" altLang="es-CL" sz="4400" b="1" dirty="0">
                <a:solidFill>
                  <a:schemeClr val="accent2">
                    <a:lumMod val="50000"/>
                  </a:schemeClr>
                </a:solidFill>
                <a:latin typeface="+mj-lt"/>
                <a:ea typeface="+mj-ea"/>
                <a:cs typeface="+mj-cs"/>
              </a:rPr>
              <a:t> </a:t>
            </a:r>
            <a:r>
              <a:rPr lang="en-US" altLang="es-CL" sz="4400" b="1" dirty="0" err="1">
                <a:solidFill>
                  <a:schemeClr val="accent2">
                    <a:lumMod val="50000"/>
                  </a:schemeClr>
                </a:solidFill>
                <a:latin typeface="+mj-lt"/>
                <a:ea typeface="+mj-ea"/>
                <a:cs typeface="+mj-cs"/>
              </a:rPr>
              <a:t>mundial</a:t>
            </a:r>
            <a:endParaRPr lang="en-US" altLang="es-CL" sz="4400" b="1" dirty="0">
              <a:solidFill>
                <a:schemeClr val="accent2">
                  <a:lumMod val="50000"/>
                </a:schemeClr>
              </a:solidFill>
              <a:latin typeface="+mj-lt"/>
              <a:ea typeface="+mj-ea"/>
              <a:cs typeface="+mj-cs"/>
            </a:endParaRP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AA85E184-0DD6-364D-AE5A-FBA67EDD7D25}"/>
              </a:ext>
            </a:extLst>
          </p:cNvPr>
          <p:cNvSpPr/>
          <p:nvPr/>
        </p:nvSpPr>
        <p:spPr>
          <a:xfrm>
            <a:off x="198121" y="986152"/>
            <a:ext cx="5546407" cy="5641661"/>
          </a:xfrm>
          <a:prstGeom prst="rect">
            <a:avLst/>
          </a:prstGeom>
          <a:solidFill>
            <a:schemeClr val="bg1"/>
          </a:solidFill>
        </p:spPr>
        <p:txBody>
          <a:bodyPr vert="horz" lIns="91440" tIns="45720" rIns="91440" bIns="45720" rtlCol="0">
            <a:noAutofit/>
          </a:bodyPr>
          <a:lstStyle/>
          <a:p>
            <a:pPr algn="just" eaLnBrk="1" hangingPunct="1">
              <a:lnSpc>
                <a:spcPct val="90000"/>
              </a:lnSpc>
              <a:spcAft>
                <a:spcPts val="600"/>
              </a:spcAft>
            </a:pPr>
            <a:r>
              <a:rPr lang="en-US" dirty="0">
                <a:effectLst/>
                <a:latin typeface="+mn-lt"/>
                <a:ea typeface="+mn-ea"/>
              </a:rPr>
              <a:t>	</a:t>
            </a:r>
            <a:r>
              <a:rPr lang="en-US" dirty="0">
                <a:solidFill>
                  <a:schemeClr val="accent5">
                    <a:lumMod val="50000"/>
                  </a:schemeClr>
                </a:solidFill>
                <a:effectLst/>
                <a:latin typeface="+mn-lt"/>
                <a:ea typeface="+mn-ea"/>
              </a:rPr>
              <a:t>Al ser </a:t>
            </a:r>
            <a:r>
              <a:rPr lang="en-US" dirty="0" err="1">
                <a:solidFill>
                  <a:schemeClr val="accent5">
                    <a:lumMod val="50000"/>
                  </a:schemeClr>
                </a:solidFill>
                <a:effectLst/>
                <a:latin typeface="+mn-lt"/>
                <a:ea typeface="+mn-ea"/>
              </a:rPr>
              <a:t>Estados</a:t>
            </a:r>
            <a:r>
              <a:rPr lang="en-US" dirty="0">
                <a:solidFill>
                  <a:schemeClr val="accent5">
                    <a:lumMod val="50000"/>
                  </a:schemeClr>
                </a:solidFill>
                <a:effectLst/>
                <a:latin typeface="+mn-lt"/>
                <a:ea typeface="+mn-ea"/>
              </a:rPr>
              <a:t> Unidos la </a:t>
            </a:r>
            <a:r>
              <a:rPr lang="en-US" dirty="0" err="1">
                <a:solidFill>
                  <a:schemeClr val="accent5">
                    <a:lumMod val="50000"/>
                  </a:schemeClr>
                </a:solidFill>
                <a:effectLst/>
                <a:latin typeface="+mn-lt"/>
                <a:ea typeface="+mn-ea"/>
              </a:rPr>
              <a:t>economía</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más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poderosa</a:t>
            </a:r>
            <a:r>
              <a:rPr lang="en-US" dirty="0">
                <a:solidFill>
                  <a:schemeClr val="accent5">
                    <a:lumMod val="50000"/>
                  </a:schemeClr>
                </a:solidFill>
                <a:effectLst/>
                <a:latin typeface="+mn-lt"/>
                <a:ea typeface="+mn-ea"/>
              </a:rPr>
              <a:t> de la </a:t>
            </a:r>
            <a:r>
              <a:rPr lang="en-US" dirty="0" err="1">
                <a:solidFill>
                  <a:schemeClr val="accent5">
                    <a:lumMod val="50000"/>
                  </a:schemeClr>
                </a:solidFill>
                <a:effectLst/>
                <a:latin typeface="+mn-lt"/>
                <a:ea typeface="+mn-ea"/>
              </a:rPr>
              <a:t>época</a:t>
            </a:r>
            <a:r>
              <a:rPr lang="en-US" dirty="0">
                <a:solidFill>
                  <a:schemeClr val="accent5">
                    <a:lumMod val="50000"/>
                  </a:schemeClr>
                </a:solidFill>
                <a:effectLst/>
                <a:latin typeface="+mn-lt"/>
                <a:ea typeface="+mn-ea"/>
              </a:rPr>
              <a:t>, la crisis de </a:t>
            </a:r>
            <a:r>
              <a:rPr lang="en-US" dirty="0" err="1">
                <a:solidFill>
                  <a:schemeClr val="accent5">
                    <a:lumMod val="50000"/>
                  </a:schemeClr>
                </a:solidFill>
                <a:effectLst/>
                <a:latin typeface="+mn-lt"/>
                <a:ea typeface="+mn-ea"/>
              </a:rPr>
              <a:t>su</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bolsa</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1929, </a:t>
            </a:r>
            <a:r>
              <a:rPr lang="en-US" dirty="0" err="1">
                <a:solidFill>
                  <a:schemeClr val="accent5">
                    <a:lumMod val="50000"/>
                  </a:schemeClr>
                </a:solidFill>
                <a:effectLst/>
                <a:latin typeface="+mn-lt"/>
                <a:ea typeface="+mn-ea"/>
              </a:rPr>
              <a:t>rápidamente</a:t>
            </a:r>
            <a:r>
              <a:rPr lang="en-US" dirty="0">
                <a:solidFill>
                  <a:schemeClr val="accent5">
                    <a:lumMod val="50000"/>
                  </a:schemeClr>
                </a:solidFill>
                <a:effectLst/>
                <a:latin typeface="+mn-lt"/>
                <a:ea typeface="+mn-ea"/>
              </a:rPr>
              <a:t> se </a:t>
            </a:r>
            <a:r>
              <a:rPr lang="en-US" dirty="0" err="1">
                <a:solidFill>
                  <a:schemeClr val="accent5">
                    <a:lumMod val="50000"/>
                  </a:schemeClr>
                </a:solidFill>
                <a:effectLst/>
                <a:latin typeface="+mn-lt"/>
                <a:ea typeface="+mn-ea"/>
              </a:rPr>
              <a:t>transformó</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una </a:t>
            </a:r>
            <a:r>
              <a:rPr lang="en-US" b="1" u="sng" dirty="0">
                <a:solidFill>
                  <a:schemeClr val="accent2">
                    <a:lumMod val="50000"/>
                  </a:schemeClr>
                </a:solidFill>
                <a:effectLst/>
                <a:latin typeface="+mn-lt"/>
                <a:ea typeface="+mn-ea"/>
              </a:rPr>
              <a:t>crisis </a:t>
            </a:r>
            <a:r>
              <a:rPr lang="en-US" b="1" u="sng" dirty="0" err="1">
                <a:solidFill>
                  <a:schemeClr val="accent2">
                    <a:lumMod val="50000"/>
                  </a:schemeClr>
                </a:solidFill>
                <a:effectLst/>
                <a:latin typeface="+mn-lt"/>
                <a:ea typeface="+mn-ea"/>
              </a:rPr>
              <a:t>planetaria</a:t>
            </a:r>
            <a:r>
              <a:rPr lang="en-US" dirty="0">
                <a:effectLst/>
                <a:latin typeface="+mn-lt"/>
                <a:ea typeface="+mn-ea"/>
              </a:rPr>
              <a:t>, </a:t>
            </a:r>
            <a:r>
              <a:rPr lang="en-US" dirty="0">
                <a:solidFill>
                  <a:schemeClr val="accent5">
                    <a:lumMod val="50000"/>
                  </a:schemeClr>
                </a:solidFill>
                <a:effectLst/>
                <a:latin typeface="+mn-lt"/>
                <a:ea typeface="+mn-ea"/>
              </a:rPr>
              <a:t>lo </a:t>
            </a:r>
            <a:r>
              <a:rPr lang="en-US" dirty="0" err="1">
                <a:solidFill>
                  <a:schemeClr val="accent5">
                    <a:lumMod val="50000"/>
                  </a:schemeClr>
                </a:solidFill>
                <a:effectLst/>
                <a:latin typeface="+mn-lt"/>
                <a:ea typeface="+mn-ea"/>
              </a:rPr>
              <a:t>cual</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implicó</a:t>
            </a:r>
            <a:r>
              <a:rPr lang="en-US" dirty="0">
                <a:solidFill>
                  <a:schemeClr val="accent5">
                    <a:lumMod val="50000"/>
                  </a:schemeClr>
                </a:solidFill>
                <a:effectLst/>
                <a:latin typeface="+mn-lt"/>
                <a:ea typeface="+mn-ea"/>
              </a:rPr>
              <a:t> que hasta el </a:t>
            </a:r>
            <a:r>
              <a:rPr lang="en-US" dirty="0" err="1">
                <a:solidFill>
                  <a:schemeClr val="accent5">
                    <a:lumMod val="50000"/>
                  </a:schemeClr>
                </a:solidFill>
                <a:effectLst/>
                <a:latin typeface="+mn-lt"/>
                <a:ea typeface="+mn-ea"/>
              </a:rPr>
              <a:t>más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mínimo</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movimiento</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la </a:t>
            </a:r>
            <a:r>
              <a:rPr lang="en-US" dirty="0" err="1">
                <a:solidFill>
                  <a:schemeClr val="accent5">
                    <a:lumMod val="50000"/>
                  </a:schemeClr>
                </a:solidFill>
                <a:effectLst/>
                <a:latin typeface="+mn-lt"/>
                <a:ea typeface="+mn-ea"/>
              </a:rPr>
              <a:t>economía</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norteamericana</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tuviera</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repercusiones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toda</a:t>
            </a:r>
            <a:r>
              <a:rPr lang="en-US" dirty="0">
                <a:solidFill>
                  <a:schemeClr val="accent5">
                    <a:lumMod val="50000"/>
                  </a:schemeClr>
                </a:solidFill>
                <a:effectLst/>
                <a:latin typeface="+mn-lt"/>
                <a:ea typeface="+mn-ea"/>
              </a:rPr>
              <a:t> Europa y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el resto del </a:t>
            </a:r>
            <a:r>
              <a:rPr lang="en-US" dirty="0" err="1">
                <a:solidFill>
                  <a:schemeClr val="accent5">
                    <a:lumMod val="50000"/>
                  </a:schemeClr>
                </a:solidFill>
                <a:effectLst/>
                <a:latin typeface="+mn-lt"/>
                <a:ea typeface="+mn-ea"/>
              </a:rPr>
              <a:t>mundo</a:t>
            </a:r>
            <a:r>
              <a:rPr lang="en-US" dirty="0">
                <a:solidFill>
                  <a:schemeClr val="accent5">
                    <a:lumMod val="50000"/>
                  </a:schemeClr>
                </a:solidFill>
                <a:effectLst/>
                <a:latin typeface="+mn-lt"/>
                <a:ea typeface="+mn-ea"/>
              </a:rPr>
              <a:t>.</a:t>
            </a:r>
          </a:p>
          <a:p>
            <a:pPr algn="just" eaLnBrk="1" hangingPunct="1">
              <a:lnSpc>
                <a:spcPct val="90000"/>
              </a:lnSpc>
              <a:spcAft>
                <a:spcPts val="600"/>
              </a:spcAft>
            </a:pPr>
            <a:r>
              <a:rPr lang="en-US" dirty="0">
                <a:solidFill>
                  <a:schemeClr val="accent5">
                    <a:lumMod val="50000"/>
                  </a:schemeClr>
                </a:solidFill>
                <a:latin typeface="+mn-lt"/>
                <a:ea typeface="+mn-ea"/>
              </a:rPr>
              <a:t>- </a:t>
            </a:r>
            <a:r>
              <a:rPr lang="en-US" dirty="0" err="1">
                <a:solidFill>
                  <a:schemeClr val="accent5">
                    <a:lumMod val="50000"/>
                  </a:schemeClr>
                </a:solidFill>
                <a:effectLst/>
                <a:latin typeface="+mn-lt"/>
                <a:ea typeface="+mn-ea"/>
              </a:rPr>
              <a:t>Estados</a:t>
            </a:r>
            <a:r>
              <a:rPr lang="en-US" dirty="0">
                <a:solidFill>
                  <a:schemeClr val="accent5">
                    <a:lumMod val="50000"/>
                  </a:schemeClr>
                </a:solidFill>
                <a:effectLst/>
                <a:latin typeface="+mn-lt"/>
                <a:ea typeface="+mn-ea"/>
              </a:rPr>
              <a:t> Unidos </a:t>
            </a:r>
            <a:r>
              <a:rPr lang="en-US" dirty="0" err="1">
                <a:solidFill>
                  <a:schemeClr val="accent5">
                    <a:lumMod val="50000"/>
                  </a:schemeClr>
                </a:solidFill>
                <a:effectLst/>
                <a:latin typeface="+mn-lt"/>
                <a:ea typeface="+mn-ea"/>
              </a:rPr>
              <a:t>dejó</a:t>
            </a:r>
            <a:r>
              <a:rPr lang="en-US" dirty="0">
                <a:solidFill>
                  <a:schemeClr val="accent5">
                    <a:lumMod val="50000"/>
                  </a:schemeClr>
                </a:solidFill>
                <a:effectLst/>
                <a:latin typeface="+mn-lt"/>
                <a:ea typeface="+mn-ea"/>
              </a:rPr>
              <a:t> de </a:t>
            </a:r>
            <a:r>
              <a:rPr lang="en-US" dirty="0" err="1">
                <a:solidFill>
                  <a:schemeClr val="accent5">
                    <a:lumMod val="50000"/>
                  </a:schemeClr>
                </a:solidFill>
                <a:effectLst/>
                <a:latin typeface="+mn-lt"/>
                <a:ea typeface="+mn-ea"/>
              </a:rPr>
              <a:t>prestar</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dinero</a:t>
            </a:r>
            <a:r>
              <a:rPr lang="en-US" dirty="0">
                <a:solidFill>
                  <a:schemeClr val="accent5">
                    <a:lumMod val="50000"/>
                  </a:schemeClr>
                </a:solidFill>
                <a:effectLst/>
                <a:latin typeface="+mn-lt"/>
                <a:ea typeface="+mn-ea"/>
              </a:rPr>
              <a:t> a </a:t>
            </a:r>
            <a:r>
              <a:rPr lang="en-US" dirty="0" err="1">
                <a:solidFill>
                  <a:schemeClr val="accent5">
                    <a:lumMod val="50000"/>
                  </a:schemeClr>
                </a:solidFill>
                <a:effectLst/>
                <a:latin typeface="+mn-lt"/>
                <a:ea typeface="+mn-ea"/>
              </a:rPr>
              <a:t>otros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países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Esto</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repercutió</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fuertemente</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Europa y </a:t>
            </a:r>
            <a:r>
              <a:rPr lang="en-US" dirty="0" err="1">
                <a:solidFill>
                  <a:schemeClr val="accent5">
                    <a:lumMod val="50000"/>
                  </a:schemeClr>
                </a:solidFill>
                <a:effectLst/>
                <a:latin typeface="+mn-lt"/>
                <a:ea typeface="+mn-ea"/>
              </a:rPr>
              <a:t>particularmente</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Alemania</a:t>
            </a:r>
            <a:r>
              <a:rPr lang="en-US" dirty="0">
                <a:solidFill>
                  <a:schemeClr val="accent5">
                    <a:lumMod val="50000"/>
                  </a:schemeClr>
                </a:solidFill>
                <a:effectLst/>
                <a:latin typeface="+mn-lt"/>
                <a:ea typeface="+mn-ea"/>
              </a:rPr>
              <a:t>. Al </a:t>
            </a:r>
            <a:r>
              <a:rPr lang="en-US" dirty="0" err="1">
                <a:solidFill>
                  <a:schemeClr val="accent5">
                    <a:lumMod val="50000"/>
                  </a:schemeClr>
                </a:solidFill>
                <a:effectLst/>
                <a:latin typeface="+mn-lt"/>
                <a:ea typeface="+mn-ea"/>
              </a:rPr>
              <a:t>igual</a:t>
            </a:r>
            <a:r>
              <a:rPr lang="en-US" dirty="0">
                <a:solidFill>
                  <a:schemeClr val="accent5">
                    <a:lumMod val="50000"/>
                  </a:schemeClr>
                </a:solidFill>
                <a:effectLst/>
                <a:latin typeface="+mn-lt"/>
                <a:ea typeface="+mn-ea"/>
              </a:rPr>
              <a:t> que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Estados</a:t>
            </a:r>
            <a:r>
              <a:rPr lang="en-US" dirty="0">
                <a:solidFill>
                  <a:schemeClr val="accent5">
                    <a:lumMod val="50000"/>
                  </a:schemeClr>
                </a:solidFill>
                <a:effectLst/>
                <a:latin typeface="+mn-lt"/>
                <a:ea typeface="+mn-ea"/>
              </a:rPr>
              <a:t> Unidos, un tercio de la </a:t>
            </a:r>
            <a:r>
              <a:rPr lang="en-US" dirty="0" err="1">
                <a:solidFill>
                  <a:schemeClr val="accent5">
                    <a:lumMod val="50000"/>
                  </a:schemeClr>
                </a:solidFill>
                <a:effectLst/>
                <a:latin typeface="+mn-lt"/>
                <a:ea typeface="+mn-ea"/>
              </a:rPr>
              <a:t>producción</a:t>
            </a:r>
            <a:r>
              <a:rPr lang="en-US" dirty="0">
                <a:solidFill>
                  <a:schemeClr val="accent5">
                    <a:lumMod val="50000"/>
                  </a:schemeClr>
                </a:solidFill>
                <a:effectLst/>
                <a:latin typeface="+mn-lt"/>
                <a:ea typeface="+mn-ea"/>
              </a:rPr>
              <a:t> industrial </a:t>
            </a:r>
            <a:r>
              <a:rPr lang="en-US" dirty="0" err="1">
                <a:solidFill>
                  <a:schemeClr val="accent5">
                    <a:lumMod val="50000"/>
                  </a:schemeClr>
                </a:solidFill>
                <a:effectLst/>
                <a:latin typeface="+mn-lt"/>
                <a:ea typeface="+mn-ea"/>
              </a:rPr>
              <a:t>alemana</a:t>
            </a:r>
            <a:r>
              <a:rPr lang="en-US" dirty="0">
                <a:solidFill>
                  <a:schemeClr val="accent5">
                    <a:lumMod val="50000"/>
                  </a:schemeClr>
                </a:solidFill>
                <a:effectLst/>
                <a:latin typeface="+mn-lt"/>
                <a:ea typeface="+mn-ea"/>
              </a:rPr>
              <a:t> se </a:t>
            </a:r>
            <a:r>
              <a:rPr lang="en-US" dirty="0" err="1">
                <a:solidFill>
                  <a:schemeClr val="accent5">
                    <a:lumMod val="50000"/>
                  </a:schemeClr>
                </a:solidFill>
                <a:effectLst/>
                <a:latin typeface="+mn-lt"/>
                <a:ea typeface="+mn-ea"/>
              </a:rPr>
              <a:t>fue</a:t>
            </a:r>
            <a:r>
              <a:rPr lang="en-US" dirty="0">
                <a:solidFill>
                  <a:schemeClr val="accent5">
                    <a:lumMod val="50000"/>
                  </a:schemeClr>
                </a:solidFill>
                <a:effectLst/>
                <a:latin typeface="+mn-lt"/>
                <a:ea typeface="+mn-ea"/>
              </a:rPr>
              <a:t> al </a:t>
            </a:r>
            <a:r>
              <a:rPr lang="en-US" dirty="0" err="1">
                <a:solidFill>
                  <a:schemeClr val="accent5">
                    <a:lumMod val="50000"/>
                  </a:schemeClr>
                </a:solidFill>
                <a:effectLst/>
                <a:latin typeface="+mn-lt"/>
                <a:ea typeface="+mn-ea"/>
              </a:rPr>
              <a:t>suelo</a:t>
            </a:r>
            <a:r>
              <a:rPr lang="en-US" dirty="0">
                <a:solidFill>
                  <a:schemeClr val="accent5">
                    <a:lumMod val="50000"/>
                  </a:schemeClr>
                </a:solidFill>
                <a:effectLst/>
                <a:latin typeface="+mn-lt"/>
                <a:ea typeface="+mn-ea"/>
              </a:rPr>
              <a:t> y un 44% de la población </a:t>
            </a:r>
            <a:r>
              <a:rPr lang="en-US" dirty="0" err="1">
                <a:solidFill>
                  <a:schemeClr val="accent5">
                    <a:lumMod val="50000"/>
                  </a:schemeClr>
                </a:solidFill>
                <a:effectLst/>
                <a:latin typeface="+mn-lt"/>
                <a:ea typeface="+mn-ea"/>
              </a:rPr>
              <a:t>laboralmente</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activa</a:t>
            </a:r>
            <a:r>
              <a:rPr lang="en-US" dirty="0">
                <a:solidFill>
                  <a:schemeClr val="accent5">
                    <a:lumMod val="50000"/>
                  </a:schemeClr>
                </a:solidFill>
                <a:effectLst/>
                <a:latin typeface="+mn-lt"/>
                <a:ea typeface="+mn-ea"/>
              </a:rPr>
              <a:t> se </a:t>
            </a:r>
            <a:r>
              <a:rPr lang="en-US" dirty="0" err="1">
                <a:solidFill>
                  <a:schemeClr val="accent5">
                    <a:lumMod val="50000"/>
                  </a:schemeClr>
                </a:solidFill>
                <a:effectLst/>
                <a:latin typeface="+mn-lt"/>
                <a:ea typeface="+mn-ea"/>
              </a:rPr>
              <a:t>encontró</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desempleada</a:t>
            </a:r>
            <a:r>
              <a:rPr lang="en-US" dirty="0">
                <a:solidFill>
                  <a:schemeClr val="accent5">
                    <a:lumMod val="50000"/>
                  </a:schemeClr>
                </a:solidFill>
                <a:effectLst/>
                <a:latin typeface="+mn-lt"/>
                <a:ea typeface="+mn-ea"/>
              </a:rPr>
              <a:t>.</a:t>
            </a:r>
          </a:p>
          <a:p>
            <a:pPr algn="just" eaLnBrk="1" hangingPunct="1">
              <a:lnSpc>
                <a:spcPct val="90000"/>
              </a:lnSpc>
              <a:spcAft>
                <a:spcPts val="600"/>
              </a:spcAft>
            </a:pPr>
            <a:r>
              <a:rPr lang="en-US" dirty="0">
                <a:solidFill>
                  <a:schemeClr val="accent5">
                    <a:lumMod val="50000"/>
                  </a:schemeClr>
                </a:solidFill>
                <a:latin typeface="+mn-lt"/>
                <a:ea typeface="+mn-ea"/>
              </a:rPr>
              <a:t>- USA </a:t>
            </a:r>
            <a:r>
              <a:rPr lang="en-US" dirty="0" err="1">
                <a:solidFill>
                  <a:schemeClr val="accent5">
                    <a:lumMod val="50000"/>
                  </a:schemeClr>
                </a:solidFill>
                <a:latin typeface="+mn-lt"/>
                <a:ea typeface="+mn-ea"/>
              </a:rPr>
              <a:t>dejó</a:t>
            </a:r>
            <a:r>
              <a:rPr lang="en-US" dirty="0">
                <a:solidFill>
                  <a:schemeClr val="accent5">
                    <a:lumMod val="50000"/>
                  </a:schemeClr>
                </a:solidFill>
                <a:effectLst/>
                <a:latin typeface="+mn-lt"/>
                <a:ea typeface="+mn-ea"/>
              </a:rPr>
              <a:t> de </a:t>
            </a:r>
            <a:r>
              <a:rPr lang="en-US" dirty="0" err="1">
                <a:solidFill>
                  <a:schemeClr val="accent5">
                    <a:lumMod val="50000"/>
                  </a:schemeClr>
                </a:solidFill>
                <a:effectLst/>
                <a:latin typeface="+mn-lt"/>
                <a:ea typeface="+mn-ea"/>
              </a:rPr>
              <a:t>comprar</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bienes</a:t>
            </a:r>
            <a:r>
              <a:rPr lang="en-US" dirty="0">
                <a:solidFill>
                  <a:schemeClr val="accent5">
                    <a:lumMod val="50000"/>
                  </a:schemeClr>
                </a:solidFill>
                <a:effectLst/>
                <a:latin typeface="+mn-lt"/>
                <a:ea typeface="+mn-ea"/>
              </a:rPr>
              <a:t> o </a:t>
            </a:r>
            <a:r>
              <a:rPr lang="en-US" dirty="0" err="1">
                <a:solidFill>
                  <a:schemeClr val="accent5">
                    <a:lumMod val="50000"/>
                  </a:schemeClr>
                </a:solidFill>
                <a:effectLst/>
                <a:latin typeface="+mn-lt"/>
                <a:ea typeface="+mn-ea"/>
              </a:rPr>
              <a:t>materias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primas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producidas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otros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lugares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razón</a:t>
            </a:r>
            <a:r>
              <a:rPr lang="en-US" dirty="0">
                <a:solidFill>
                  <a:schemeClr val="accent5">
                    <a:lumMod val="50000"/>
                  </a:schemeClr>
                </a:solidFill>
                <a:effectLst/>
                <a:latin typeface="+mn-lt"/>
                <a:ea typeface="+mn-ea"/>
              </a:rPr>
              <a:t> por la </a:t>
            </a:r>
            <a:r>
              <a:rPr lang="en-US" dirty="0" err="1">
                <a:solidFill>
                  <a:schemeClr val="accent5">
                    <a:lumMod val="50000"/>
                  </a:schemeClr>
                </a:solidFill>
                <a:effectLst/>
                <a:latin typeface="+mn-lt"/>
                <a:ea typeface="+mn-ea"/>
              </a:rPr>
              <a:t>cual</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países</a:t>
            </a:r>
            <a:r>
              <a:rPr lang="en-US" dirty="0">
                <a:solidFill>
                  <a:schemeClr val="accent5">
                    <a:lumMod val="50000"/>
                  </a:schemeClr>
                </a:solidFill>
                <a:effectLst/>
                <a:latin typeface="+mn-lt"/>
                <a:ea typeface="+mn-ea"/>
              </a:rPr>
              <a:t> que </a:t>
            </a:r>
            <a:r>
              <a:rPr lang="en-US" dirty="0" err="1">
                <a:solidFill>
                  <a:schemeClr val="accent5">
                    <a:lumMod val="50000"/>
                  </a:schemeClr>
                </a:solidFill>
                <a:effectLst/>
                <a:latin typeface="+mn-lt"/>
                <a:ea typeface="+mn-ea"/>
              </a:rPr>
              <a:t>basaban</a:t>
            </a:r>
            <a:r>
              <a:rPr lang="en-US" dirty="0">
                <a:solidFill>
                  <a:schemeClr val="accent5">
                    <a:lumMod val="50000"/>
                  </a:schemeClr>
                </a:solidFill>
                <a:effectLst/>
                <a:latin typeface="+mn-lt"/>
                <a:ea typeface="+mn-ea"/>
              </a:rPr>
              <a:t> sus </a:t>
            </a:r>
            <a:r>
              <a:rPr lang="en-US" dirty="0" err="1">
                <a:solidFill>
                  <a:schemeClr val="accent5">
                    <a:lumMod val="50000"/>
                  </a:schemeClr>
                </a:solidFill>
                <a:effectLst/>
                <a:latin typeface="+mn-lt"/>
                <a:ea typeface="+mn-ea"/>
              </a:rPr>
              <a:t>economías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en</a:t>
            </a:r>
            <a:r>
              <a:rPr lang="en-US" dirty="0">
                <a:solidFill>
                  <a:schemeClr val="accent5">
                    <a:lumMod val="50000"/>
                  </a:schemeClr>
                </a:solidFill>
                <a:effectLst/>
                <a:latin typeface="+mn-lt"/>
                <a:ea typeface="+mn-ea"/>
              </a:rPr>
              <a:t> la </a:t>
            </a:r>
            <a:r>
              <a:rPr lang="en-US" dirty="0" err="1">
                <a:solidFill>
                  <a:schemeClr val="accent5">
                    <a:lumMod val="50000"/>
                  </a:schemeClr>
                </a:solidFill>
                <a:effectLst/>
                <a:latin typeface="+mn-lt"/>
                <a:ea typeface="+mn-ea"/>
              </a:rPr>
              <a:t>exportación</a:t>
            </a:r>
            <a:r>
              <a:rPr lang="en-US" dirty="0">
                <a:solidFill>
                  <a:schemeClr val="accent5">
                    <a:lumMod val="50000"/>
                  </a:schemeClr>
                </a:solidFill>
                <a:effectLst/>
                <a:latin typeface="+mn-lt"/>
                <a:ea typeface="+mn-ea"/>
              </a:rPr>
              <a:t> de </a:t>
            </a:r>
            <a:r>
              <a:rPr lang="en-US" dirty="0" err="1">
                <a:solidFill>
                  <a:schemeClr val="accent5">
                    <a:lumMod val="50000"/>
                  </a:schemeClr>
                </a:solidFill>
                <a:effectLst/>
                <a:latin typeface="+mn-lt"/>
                <a:ea typeface="+mn-ea"/>
              </a:rPr>
              <a:t>productos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como</a:t>
            </a:r>
            <a:r>
              <a:rPr lang="en-US" dirty="0">
                <a:solidFill>
                  <a:schemeClr val="accent5">
                    <a:lumMod val="50000"/>
                  </a:schemeClr>
                </a:solidFill>
                <a:effectLst/>
                <a:latin typeface="+mn-lt"/>
                <a:ea typeface="+mn-ea"/>
              </a:rPr>
              <a:t> Chile, </a:t>
            </a:r>
            <a:r>
              <a:rPr lang="en-US" dirty="0" err="1">
                <a:solidFill>
                  <a:schemeClr val="accent5">
                    <a:lumMod val="50000"/>
                  </a:schemeClr>
                </a:solidFill>
                <a:effectLst/>
                <a:latin typeface="+mn-lt"/>
                <a:ea typeface="+mn-ea"/>
              </a:rPr>
              <a:t>dejaron</a:t>
            </a:r>
            <a:r>
              <a:rPr lang="en-US" dirty="0">
                <a:solidFill>
                  <a:schemeClr val="accent5">
                    <a:lumMod val="50000"/>
                  </a:schemeClr>
                </a:solidFill>
                <a:effectLst/>
                <a:latin typeface="+mn-lt"/>
                <a:ea typeface="+mn-ea"/>
              </a:rPr>
              <a:t> de </a:t>
            </a:r>
            <a:r>
              <a:rPr lang="en-US" dirty="0" err="1">
                <a:solidFill>
                  <a:schemeClr val="accent5">
                    <a:lumMod val="50000"/>
                  </a:schemeClr>
                </a:solidFill>
                <a:effectLst/>
                <a:latin typeface="+mn-lt"/>
                <a:ea typeface="+mn-ea"/>
              </a:rPr>
              <a:t>hacerlo</a:t>
            </a:r>
            <a:r>
              <a:rPr lang="en-US" dirty="0">
                <a:solidFill>
                  <a:schemeClr val="accent5">
                    <a:lumMod val="50000"/>
                  </a:schemeClr>
                </a:solidFill>
                <a:effectLst/>
                <a:latin typeface="+mn-lt"/>
                <a:ea typeface="+mn-ea"/>
              </a:rPr>
              <a:t>. </a:t>
            </a:r>
          </a:p>
          <a:p>
            <a:pPr algn="just" eaLnBrk="1" hangingPunct="1">
              <a:lnSpc>
                <a:spcPct val="90000"/>
              </a:lnSpc>
              <a:spcAft>
                <a:spcPts val="600"/>
              </a:spcAft>
            </a:pPr>
            <a:r>
              <a:rPr lang="en-US" dirty="0">
                <a:solidFill>
                  <a:schemeClr val="accent5">
                    <a:lumMod val="50000"/>
                  </a:schemeClr>
                </a:solidFill>
                <a:latin typeface="+mn-lt"/>
                <a:ea typeface="+mn-ea"/>
              </a:rPr>
              <a:t>- </a:t>
            </a:r>
            <a:r>
              <a:rPr lang="en-US" dirty="0" err="1">
                <a:solidFill>
                  <a:schemeClr val="accent5">
                    <a:lumMod val="50000"/>
                  </a:schemeClr>
                </a:solidFill>
                <a:effectLst/>
                <a:latin typeface="+mn-lt"/>
                <a:ea typeface="+mn-ea"/>
              </a:rPr>
              <a:t>Empresas</a:t>
            </a:r>
            <a:r>
              <a:rPr lang="en-US" dirty="0">
                <a:solidFill>
                  <a:schemeClr val="accent5">
                    <a:lumMod val="50000"/>
                  </a:schemeClr>
                </a:solidFill>
                <a:effectLst/>
                <a:latin typeface="+mn-lt"/>
                <a:ea typeface="+mn-ea"/>
              </a:rPr>
              <a:t> e </a:t>
            </a:r>
            <a:r>
              <a:rPr lang="en-US" dirty="0" err="1">
                <a:solidFill>
                  <a:schemeClr val="accent5">
                    <a:lumMod val="50000"/>
                  </a:schemeClr>
                </a:solidFill>
                <a:effectLst/>
                <a:latin typeface="+mn-lt"/>
                <a:ea typeface="+mn-ea"/>
              </a:rPr>
              <a:t>industrias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exportadoras</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esparcidas</a:t>
            </a:r>
            <a:r>
              <a:rPr lang="en-US" dirty="0">
                <a:solidFill>
                  <a:schemeClr val="accent5">
                    <a:lumMod val="50000"/>
                  </a:schemeClr>
                </a:solidFill>
                <a:effectLst/>
                <a:latin typeface="+mn-lt"/>
                <a:ea typeface="+mn-ea"/>
              </a:rPr>
              <a:t> por </a:t>
            </a:r>
            <a:r>
              <a:rPr lang="en-US" dirty="0" err="1">
                <a:solidFill>
                  <a:schemeClr val="accent5">
                    <a:lumMod val="50000"/>
                  </a:schemeClr>
                </a:solidFill>
                <a:effectLst/>
                <a:latin typeface="+mn-lt"/>
                <a:ea typeface="+mn-ea"/>
              </a:rPr>
              <a:t>todo</a:t>
            </a:r>
            <a:r>
              <a:rPr lang="en-US" dirty="0">
                <a:solidFill>
                  <a:schemeClr val="accent5">
                    <a:lumMod val="50000"/>
                  </a:schemeClr>
                </a:solidFill>
                <a:effectLst/>
                <a:latin typeface="+mn-lt"/>
                <a:ea typeface="+mn-ea"/>
              </a:rPr>
              <a:t> el </a:t>
            </a:r>
            <a:r>
              <a:rPr lang="en-US" dirty="0" err="1">
                <a:solidFill>
                  <a:schemeClr val="accent5">
                    <a:lumMod val="50000"/>
                  </a:schemeClr>
                </a:solidFill>
                <a:effectLst/>
                <a:latin typeface="+mn-lt"/>
                <a:ea typeface="+mn-ea"/>
              </a:rPr>
              <a:t>mundo</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debieron</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cerrar</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aumentando</a:t>
            </a:r>
            <a:r>
              <a:rPr lang="en-US" dirty="0">
                <a:solidFill>
                  <a:schemeClr val="accent5">
                    <a:lumMod val="50000"/>
                  </a:schemeClr>
                </a:solidFill>
                <a:effectLst/>
                <a:latin typeface="+mn-lt"/>
                <a:ea typeface="+mn-ea"/>
              </a:rPr>
              <a:t> el </a:t>
            </a:r>
            <a:r>
              <a:rPr lang="en-US" dirty="0" err="1">
                <a:solidFill>
                  <a:schemeClr val="accent5">
                    <a:lumMod val="50000"/>
                  </a:schemeClr>
                </a:solidFill>
                <a:effectLst/>
                <a:latin typeface="+mn-lt"/>
                <a:ea typeface="+mn-ea"/>
              </a:rPr>
              <a:t>número</a:t>
            </a:r>
            <a:r>
              <a:rPr lang="en-US" dirty="0">
                <a:solidFill>
                  <a:schemeClr val="accent5">
                    <a:lumMod val="50000"/>
                  </a:schemeClr>
                </a:solidFill>
                <a:effectLst/>
                <a:latin typeface="+mn-lt"/>
                <a:ea typeface="+mn-ea"/>
              </a:rPr>
              <a:t> de </a:t>
            </a:r>
            <a:r>
              <a:rPr lang="en-US" dirty="0" err="1">
                <a:solidFill>
                  <a:schemeClr val="accent5">
                    <a:lumMod val="50000"/>
                  </a:schemeClr>
                </a:solidFill>
                <a:effectLst/>
                <a:latin typeface="+mn-lt"/>
                <a:ea typeface="+mn-ea"/>
              </a:rPr>
              <a:t>desempleados</a:t>
            </a:r>
            <a:r>
              <a:rPr lang="en-US" dirty="0">
                <a:solidFill>
                  <a:schemeClr val="accent5">
                    <a:lumMod val="50000"/>
                  </a:schemeClr>
                </a:solidFill>
                <a:effectLst/>
                <a:latin typeface="+mn-lt"/>
                <a:ea typeface="+mn-ea"/>
              </a:rPr>
              <a:t>. </a:t>
            </a:r>
          </a:p>
          <a:p>
            <a:pPr algn="just" eaLnBrk="1" hangingPunct="1">
              <a:lnSpc>
                <a:spcPct val="90000"/>
              </a:lnSpc>
              <a:spcAft>
                <a:spcPts val="600"/>
              </a:spcAft>
            </a:pPr>
            <a:r>
              <a:rPr lang="en-US" dirty="0">
                <a:solidFill>
                  <a:schemeClr val="accent5">
                    <a:lumMod val="50000"/>
                  </a:schemeClr>
                </a:solidFill>
                <a:latin typeface="+mn-lt"/>
                <a:ea typeface="+mn-ea"/>
              </a:rPr>
              <a:t>- </a:t>
            </a:r>
            <a:r>
              <a:rPr lang="en-US" dirty="0" err="1">
                <a:solidFill>
                  <a:schemeClr val="accent5">
                    <a:lumMod val="50000"/>
                  </a:schemeClr>
                </a:solidFill>
                <a:effectLst/>
                <a:latin typeface="+mn-lt"/>
                <a:ea typeface="+mn-ea"/>
              </a:rPr>
              <a:t>Finalmente</a:t>
            </a:r>
            <a:r>
              <a:rPr lang="en-US" dirty="0">
                <a:solidFill>
                  <a:schemeClr val="accent5">
                    <a:lumMod val="50000"/>
                  </a:schemeClr>
                </a:solidFill>
                <a:effectLst/>
                <a:latin typeface="+mn-lt"/>
                <a:ea typeface="+mn-ea"/>
              </a:rPr>
              <a:t>, se </a:t>
            </a:r>
            <a:r>
              <a:rPr lang="en-US" dirty="0" err="1">
                <a:solidFill>
                  <a:schemeClr val="accent5">
                    <a:lumMod val="50000"/>
                  </a:schemeClr>
                </a:solidFill>
                <a:effectLst/>
                <a:latin typeface="+mn-lt"/>
                <a:ea typeface="+mn-ea"/>
              </a:rPr>
              <a:t>estima</a:t>
            </a:r>
            <a:r>
              <a:rPr lang="en-US" dirty="0">
                <a:solidFill>
                  <a:schemeClr val="accent5">
                    <a:lumMod val="50000"/>
                  </a:schemeClr>
                </a:solidFill>
                <a:effectLst/>
                <a:latin typeface="+mn-lt"/>
                <a:ea typeface="+mn-ea"/>
              </a:rPr>
              <a:t> que entre 1929 y 1932 el </a:t>
            </a:r>
            <a:r>
              <a:rPr lang="en-US" dirty="0" err="1">
                <a:solidFill>
                  <a:schemeClr val="accent5">
                    <a:lumMod val="50000"/>
                  </a:schemeClr>
                </a:solidFill>
                <a:effectLst/>
                <a:latin typeface="+mn-lt"/>
                <a:ea typeface="+mn-ea"/>
              </a:rPr>
              <a:t>comercio</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mundial</a:t>
            </a:r>
            <a:r>
              <a:rPr lang="en-US" dirty="0">
                <a:solidFill>
                  <a:schemeClr val="accent5">
                    <a:lumMod val="50000"/>
                  </a:schemeClr>
                </a:solidFill>
                <a:effectLst/>
                <a:latin typeface="+mn-lt"/>
                <a:ea typeface="+mn-ea"/>
              </a:rPr>
              <a:t> se </a:t>
            </a:r>
            <a:r>
              <a:rPr lang="en-US" dirty="0" err="1">
                <a:solidFill>
                  <a:schemeClr val="accent5">
                    <a:lumMod val="50000"/>
                  </a:schemeClr>
                </a:solidFill>
                <a:effectLst/>
                <a:latin typeface="+mn-lt"/>
                <a:ea typeface="+mn-ea"/>
              </a:rPr>
              <a:t>redujo</a:t>
            </a:r>
            <a:r>
              <a:rPr lang="en-US" dirty="0">
                <a:solidFill>
                  <a:schemeClr val="accent5">
                    <a:lumMod val="50000"/>
                  </a:schemeClr>
                </a:solidFill>
                <a:effectLst/>
                <a:latin typeface="+mn-lt"/>
                <a:ea typeface="+mn-ea"/>
              </a:rPr>
              <a:t> una </a:t>
            </a:r>
            <a:r>
              <a:rPr lang="en-US" dirty="0" err="1">
                <a:solidFill>
                  <a:schemeClr val="accent5">
                    <a:lumMod val="50000"/>
                  </a:schemeClr>
                </a:solidFill>
                <a:effectLst/>
                <a:latin typeface="+mn-lt"/>
                <a:ea typeface="+mn-ea"/>
              </a:rPr>
              <a:t>tercera</a:t>
            </a:r>
            <a:r>
              <a:rPr lang="en-US" dirty="0">
                <a:solidFill>
                  <a:schemeClr val="accent5">
                    <a:lumMod val="50000"/>
                  </a:schemeClr>
                </a:solidFill>
                <a:effectLst/>
                <a:latin typeface="+mn-lt"/>
                <a:ea typeface="+mn-ea"/>
              </a:rPr>
              <a:t> </a:t>
            </a:r>
            <a:r>
              <a:rPr lang="en-US" dirty="0" err="1">
                <a:solidFill>
                  <a:schemeClr val="accent5">
                    <a:lumMod val="50000"/>
                  </a:schemeClr>
                </a:solidFill>
                <a:effectLst/>
                <a:latin typeface="+mn-lt"/>
                <a:ea typeface="+mn-ea"/>
              </a:rPr>
              <a:t>parte</a:t>
            </a:r>
            <a:r>
              <a:rPr lang="en-US" dirty="0">
                <a:solidFill>
                  <a:schemeClr val="accent5">
                    <a:lumMod val="50000"/>
                  </a:schemeClr>
                </a:solidFill>
                <a:effectLst/>
                <a:latin typeface="+mn-lt"/>
                <a:ea typeface="+mn-ea"/>
              </a:rPr>
              <a:t>.</a:t>
            </a:r>
            <a:endParaRPr lang="en-US" dirty="0">
              <a:solidFill>
                <a:schemeClr val="accent5">
                  <a:lumMod val="50000"/>
                </a:schemeClr>
              </a:solidFill>
              <a:latin typeface="+mn-lt"/>
              <a:ea typeface="+mn-ea"/>
            </a:endParaRPr>
          </a:p>
        </p:txBody>
      </p:sp>
      <p:pic>
        <p:nvPicPr>
          <p:cNvPr id="13" name="Imagen 12" descr="Un periódico con la foto de un grupo de personas caminando en la calle&#10;&#10;Descripción generada automáticamente">
            <a:extLst>
              <a:ext uri="{FF2B5EF4-FFF2-40B4-BE49-F238E27FC236}">
                <a16:creationId xmlns:a16="http://schemas.microsoft.com/office/drawing/2014/main" id="{1B2B5EF7-411C-A94E-BB59-9437A5C35B91}"/>
              </a:ext>
            </a:extLst>
          </p:cNvPr>
          <p:cNvPicPr>
            <a:picLocks noChangeAspect="1"/>
          </p:cNvPicPr>
          <p:nvPr/>
        </p:nvPicPr>
        <p:blipFill rotWithShape="1">
          <a:blip r:embed="rId2"/>
          <a:srcRect l="22832" r="8127"/>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6CD09-6709-D046-9ED3-292E571C621D}"/>
              </a:ext>
            </a:extLst>
          </p:cNvPr>
          <p:cNvSpPr>
            <a:spLocks noGrp="1"/>
          </p:cNvSpPr>
          <p:nvPr>
            <p:ph type="title"/>
          </p:nvPr>
        </p:nvSpPr>
        <p:spPr>
          <a:xfrm>
            <a:off x="107206" y="314091"/>
            <a:ext cx="5668228" cy="1013293"/>
          </a:xfrm>
        </p:spPr>
        <p:txBody>
          <a:bodyPr>
            <a:noAutofit/>
          </a:bodyPr>
          <a:lstStyle/>
          <a:p>
            <a:br>
              <a:rPr lang="es-CL" sz="2800" b="1" dirty="0">
                <a:solidFill>
                  <a:schemeClr val="accent2">
                    <a:lumMod val="50000"/>
                  </a:schemeClr>
                </a:solidFill>
              </a:rPr>
            </a:br>
            <a:r>
              <a:rPr lang="es-CL" sz="2800" b="1" dirty="0">
                <a:solidFill>
                  <a:schemeClr val="accent2">
                    <a:lumMod val="50000"/>
                  </a:schemeClr>
                </a:solidFill>
              </a:rPr>
              <a:t>Las consecuencias sociales de la crisis</a:t>
            </a:r>
            <a:br>
              <a:rPr lang="es-CL" sz="2800" b="1" dirty="0">
                <a:solidFill>
                  <a:schemeClr val="accent2">
                    <a:lumMod val="50000"/>
                  </a:schemeClr>
                </a:solidFill>
              </a:rPr>
            </a:br>
            <a:endParaRPr lang="es-CL" sz="2800" b="1" dirty="0">
              <a:solidFill>
                <a:schemeClr val="accent2">
                  <a:lumMod val="50000"/>
                </a:schemeClr>
              </a:solidFill>
            </a:endParaRPr>
          </a:p>
        </p:txBody>
      </p:sp>
      <p:cxnSp>
        <p:nvCxnSpPr>
          <p:cNvPr id="43" name="Straight Arrow Connector 3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9F7918D-DB34-6E43-8C92-4179F0C00DA8}"/>
              </a:ext>
            </a:extLst>
          </p:cNvPr>
          <p:cNvSpPr>
            <a:spLocks noGrp="1"/>
          </p:cNvSpPr>
          <p:nvPr>
            <p:ph idx="1"/>
          </p:nvPr>
        </p:nvSpPr>
        <p:spPr>
          <a:xfrm>
            <a:off x="176546" y="1344583"/>
            <a:ext cx="5598888" cy="4715023"/>
          </a:xfrm>
          <a:solidFill>
            <a:schemeClr val="bg1"/>
          </a:solidFill>
        </p:spPr>
        <p:txBody>
          <a:bodyPr>
            <a:normAutofit fontScale="92500" lnSpcReduction="20000"/>
          </a:bodyPr>
          <a:lstStyle/>
          <a:p>
            <a:pPr marL="0" indent="0" algn="just">
              <a:buNone/>
            </a:pPr>
            <a:r>
              <a:rPr lang="es-CL" sz="1400" dirty="0">
                <a:latin typeface="+mj-lt"/>
              </a:rPr>
              <a:t>	</a:t>
            </a:r>
          </a:p>
          <a:p>
            <a:pPr marL="0" indent="0" algn="just">
              <a:buNone/>
            </a:pPr>
            <a:r>
              <a:rPr lang="es-CL" sz="1400" dirty="0">
                <a:solidFill>
                  <a:schemeClr val="accent1">
                    <a:lumMod val="50000"/>
                  </a:schemeClr>
                </a:solidFill>
                <a:latin typeface="+mj-lt"/>
              </a:rPr>
              <a:t>	</a:t>
            </a:r>
            <a:r>
              <a:rPr lang="es-CL" sz="2000" dirty="0">
                <a:solidFill>
                  <a:schemeClr val="accent1">
                    <a:lumMod val="50000"/>
                  </a:schemeClr>
                </a:solidFill>
                <a:latin typeface="+mj-lt"/>
              </a:rPr>
              <a:t>El colapso del sistema económico capitalista trajo como consecuencia </a:t>
            </a:r>
            <a:r>
              <a:rPr lang="es-CL" sz="2000" b="1" dirty="0">
                <a:solidFill>
                  <a:schemeClr val="accent2">
                    <a:lumMod val="50000"/>
                  </a:schemeClr>
                </a:solidFill>
                <a:latin typeface="+mj-lt"/>
              </a:rPr>
              <a:t>la miseria y el hambre </a:t>
            </a:r>
            <a:r>
              <a:rPr lang="es-CL" sz="2000" dirty="0">
                <a:solidFill>
                  <a:schemeClr val="accent1">
                    <a:lumMod val="50000"/>
                  </a:schemeClr>
                </a:solidFill>
                <a:latin typeface="+mj-lt"/>
              </a:rPr>
              <a:t>en todo el mundo; en Estados Unidos, especialmente, muchas personas perdieron sus hogares, se entregaron al vagabundeo y apenas lograron subsistir afectados por la desnutrición. Parte importante de los norteamericanos se vieron obligados a emigrar a otras localidades del país en busca de oportunidades laborales y, con ello, una mejor vida. </a:t>
            </a:r>
          </a:p>
          <a:p>
            <a:pPr marL="0" indent="0" algn="just">
              <a:buNone/>
            </a:pPr>
            <a:r>
              <a:rPr lang="es-CL" sz="2000" dirty="0">
                <a:solidFill>
                  <a:schemeClr val="accent1">
                    <a:lumMod val="50000"/>
                  </a:schemeClr>
                </a:solidFill>
                <a:latin typeface="+mj-lt"/>
              </a:rPr>
              <a:t>	En los países industrializados, el número de </a:t>
            </a:r>
            <a:r>
              <a:rPr lang="es-CL" sz="2000" b="1" dirty="0">
                <a:solidFill>
                  <a:schemeClr val="accent2">
                    <a:lumMod val="50000"/>
                  </a:schemeClr>
                </a:solidFill>
                <a:latin typeface="+mj-lt"/>
              </a:rPr>
              <a:t>cesantes</a:t>
            </a:r>
            <a:r>
              <a:rPr lang="es-CL" sz="2000" dirty="0">
                <a:solidFill>
                  <a:schemeClr val="accent1">
                    <a:lumMod val="50000"/>
                  </a:schemeClr>
                </a:solidFill>
                <a:latin typeface="+mj-lt"/>
              </a:rPr>
              <a:t> sumó un total de 30 millones aproximadamente. Mientras la miseria cundía entre los obreros y campesinos, en la clase media cundió el miedo a perder sus ahorros y nivel de vida y, por tanto, bajar en la escala social. Al debilitarse esta clase, se abrió un abismo cada vez mayor entre ricos y pobres. </a:t>
            </a:r>
          </a:p>
          <a:p>
            <a:pPr marL="0" indent="0" algn="just">
              <a:buNone/>
            </a:pPr>
            <a:r>
              <a:rPr lang="es-CL" sz="2000" dirty="0">
                <a:solidFill>
                  <a:schemeClr val="accent1">
                    <a:lumMod val="50000"/>
                  </a:schemeClr>
                </a:solidFill>
                <a:latin typeface="+mj-lt"/>
              </a:rPr>
              <a:t>	El aumento del resentimiento social produjo, finalmente, la </a:t>
            </a:r>
            <a:r>
              <a:rPr lang="es-CL" sz="2000" b="1" dirty="0">
                <a:solidFill>
                  <a:schemeClr val="accent2">
                    <a:lumMod val="50000"/>
                  </a:schemeClr>
                </a:solidFill>
                <a:latin typeface="+mj-lt"/>
              </a:rPr>
              <a:t>polarización de las posturas políticas</a:t>
            </a:r>
            <a:r>
              <a:rPr lang="es-CL" sz="2000" dirty="0">
                <a:solidFill>
                  <a:schemeClr val="accent1">
                    <a:lumMod val="50000"/>
                  </a:schemeClr>
                </a:solidFill>
                <a:latin typeface="+mj-lt"/>
              </a:rPr>
              <a:t>, especialmente en Europa.</a:t>
            </a:r>
          </a:p>
          <a:p>
            <a:pPr algn="just"/>
            <a:endParaRPr lang="es-CL" sz="1400" dirty="0"/>
          </a:p>
        </p:txBody>
      </p:sp>
      <p:pic>
        <p:nvPicPr>
          <p:cNvPr id="5" name="Imagen 4" descr="Foto blanco y negro de un grupo de personas caminando en la calle&#10;&#10;Descripción generada automáticamente">
            <a:extLst>
              <a:ext uri="{FF2B5EF4-FFF2-40B4-BE49-F238E27FC236}">
                <a16:creationId xmlns:a16="http://schemas.microsoft.com/office/drawing/2014/main" id="{7E1C8030-7C04-9243-9B25-03A319250D7E}"/>
              </a:ext>
            </a:extLst>
          </p:cNvPr>
          <p:cNvPicPr>
            <a:picLocks noChangeAspect="1"/>
          </p:cNvPicPr>
          <p:nvPr/>
        </p:nvPicPr>
        <p:blipFill rotWithShape="1">
          <a:blip r:embed="rId2"/>
          <a:srcRect l="19391" r="1939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827958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2087</Words>
  <Application>Microsoft Macintosh PowerPoint</Application>
  <PresentationFormat>Panorámica</PresentationFormat>
  <Paragraphs>121</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Narrow</vt:lpstr>
      <vt:lpstr>Calibri</vt:lpstr>
      <vt:lpstr>Calibri Light</vt:lpstr>
      <vt:lpstr>Helvetica</vt:lpstr>
      <vt:lpstr>Tema de Office</vt:lpstr>
      <vt:lpstr>     Período “Entreguerras”</vt:lpstr>
      <vt:lpstr>¡¡Bienvenidos!!   </vt:lpstr>
      <vt:lpstr>INSTRUCCIONES PARA EL DESARROLLO DE LA ACTIVIDAD</vt:lpstr>
      <vt:lpstr>INDICADORES DE PUNTAJE</vt:lpstr>
      <vt:lpstr>Presentación de PowerPoint</vt:lpstr>
      <vt:lpstr>La Gran Depresión Económica de 1929</vt:lpstr>
      <vt:lpstr>Presentación de PowerPoint</vt:lpstr>
      <vt:lpstr>Presentación de PowerPoint</vt:lpstr>
      <vt:lpstr> Las consecuencias sociales de la crisis </vt:lpstr>
      <vt:lpstr>Presentación de PowerPoint</vt:lpstr>
      <vt:lpstr>ACTIVIDADES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Período “Entreguerras”</dc:title>
  <dc:creator>Marcela Andrea Contreras Molina</dc:creator>
  <cp:lastModifiedBy>felipe caglieri</cp:lastModifiedBy>
  <cp:revision>10</cp:revision>
  <dcterms:created xsi:type="dcterms:W3CDTF">2020-03-30T00:02:38Z</dcterms:created>
  <dcterms:modified xsi:type="dcterms:W3CDTF">2020-04-01T02:43:28Z</dcterms:modified>
</cp:coreProperties>
</file>