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58" r:id="rId6"/>
    <p:sldId id="261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F0905-FD28-4D49-A245-5F26A7794413}" v="83" dt="2020-04-02T00:21:54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D0E13C1-DB49-42F3-9EEA-DDDE0B1B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253DE30-9A57-448D-8F9C-F4AFE247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47F2C3E-88CD-4F39-A07E-339EAFC4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3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08FBDA2-2F2A-4BF8-A986-CAAAB44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F0F0DBC-F57D-4EAD-AB64-6DACF7F5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6E125ED-38FB-4A64-859B-BABA38E5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6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C6EDD-2DF4-40C3-BC6E-643E31C65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3C0E8D-F6ED-44BB-AE1C-09865EE92D76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DCEBB-92C7-4020-B179-5441CC402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F0B97-CE73-4C2F-80EC-33FFBF6FA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15E9AB4-8CE2-4575-AFB3-4060639A0B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suarez@cldv.cl" TargetMode="External"/><Relationship Id="rId2" Type="http://schemas.openxmlformats.org/officeDocument/2006/relationships/hyperlink" Target="mailto:mgaete@cldv.c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4966" y="1282148"/>
            <a:ext cx="7842068" cy="238760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Lenguaje Nº3</a:t>
            </a:r>
            <a:br>
              <a:rPr lang="es-ES" dirty="0"/>
            </a:br>
            <a:br>
              <a:rPr lang="es-ES" dirty="0"/>
            </a:br>
            <a:r>
              <a:rPr lang="es-ES" dirty="0"/>
              <a:t>Textos narrativos 1ªmedio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14004"/>
            <a:ext cx="9144000" cy="1655762"/>
          </a:xfrm>
        </p:spPr>
        <p:txBody>
          <a:bodyPr/>
          <a:lstStyle/>
          <a:p>
            <a:r>
              <a:rPr lang="es-ES" dirty="0"/>
              <a:t>Profesores: Maite Gaete- Nelson Suarez </a:t>
            </a:r>
          </a:p>
          <a:p>
            <a:r>
              <a:rPr lang="es-ES" dirty="0"/>
              <a:t>Objetivo: Reconocer elementos propios de la narrativa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081" y="300251"/>
            <a:ext cx="11245755" cy="5876712"/>
          </a:xfrm>
        </p:spPr>
        <p:txBody>
          <a:bodyPr/>
          <a:lstStyle/>
          <a:p>
            <a:r>
              <a:rPr lang="es-ES" sz="2000" b="1" dirty="0"/>
              <a:t>9. Señala tu opinión sobre el relato fundamentándola con 3 hechos culturales o literarios </a:t>
            </a:r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b="1" dirty="0"/>
              <a:t>¡Recuerda responder en forma clara y precisa!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734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/>
          <a:lstStyle/>
          <a:p>
            <a:r>
              <a:rPr lang="es-ES" b="1" dirty="0"/>
              <a:t>¡¡BIENVENIDOS!!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067" y="1024869"/>
            <a:ext cx="10515600" cy="5232128"/>
          </a:xfrm>
        </p:spPr>
        <p:txBody>
          <a:bodyPr/>
          <a:lstStyle/>
          <a:p>
            <a:pPr algn="just"/>
            <a:r>
              <a:rPr lang="es-ES" b="1" dirty="0"/>
              <a:t>Junto con saludar y esperar se encuentren bien, les quiero dejar la siguiente tarea para resolver. Espero de ustedes compromiso y dedicación para resolver las actividades,  recordándoles que gran parte de nuestros aprendizajes los podemos conseguir si somos perseverantes y nos proponemos investigar para aprender.</a:t>
            </a:r>
          </a:p>
          <a:p>
            <a:pPr marL="0" indent="0" algn="just">
              <a:buNone/>
            </a:pPr>
            <a:r>
              <a:rPr lang="es-ES" b="1" dirty="0"/>
              <a:t> </a:t>
            </a:r>
          </a:p>
          <a:p>
            <a:pPr algn="just"/>
            <a:r>
              <a:rPr lang="es-ES" b="1" dirty="0"/>
              <a:t>La siguiente presentación tiene por motivo introducirlo en el mundo narrativo a través de una lectura presente en tu libro de lenguaje, esperando sea de tu agrado y genere motivación en el habito de leer, como de reflexionar, ampliando tu conocimiento y vocabulario</a:t>
            </a:r>
          </a:p>
        </p:txBody>
      </p:sp>
    </p:spTree>
    <p:extLst>
      <p:ext uri="{BB962C8B-B14F-4D97-AF65-F5344CB8AC3E}">
        <p14:creationId xmlns:p14="http://schemas.microsoft.com/office/powerpoint/2010/main" val="10385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4955" y="676094"/>
            <a:ext cx="10515600" cy="4351338"/>
          </a:xfrm>
        </p:spPr>
        <p:txBody>
          <a:bodyPr/>
          <a:lstStyle/>
          <a:p>
            <a:pPr algn="just"/>
            <a:r>
              <a:rPr lang="es-ES" b="1" dirty="0"/>
              <a:t>Instrucciones</a:t>
            </a:r>
          </a:p>
          <a:p>
            <a:pPr lvl="0" algn="just"/>
            <a:r>
              <a:rPr lang="es-CL" altLang="es-CL" sz="2000" b="1" dirty="0">
                <a:solidFill>
                  <a:prstClr val="black"/>
                </a:solidFill>
              </a:rPr>
              <a:t>Lea y analice atentamente el texto “La contadora de películas” que se encuentra desde la página 26 a la 32 en tu libro de Lenguaje 1ºmedio y luego responda  de manera clara y precisa las preguntas correspondientes.</a:t>
            </a:r>
          </a:p>
          <a:p>
            <a:pPr lvl="0" algn="just"/>
            <a:r>
              <a:rPr lang="es-CL" altLang="es-CL" sz="2000" b="1" dirty="0">
                <a:solidFill>
                  <a:prstClr val="black"/>
                </a:solidFill>
              </a:rPr>
              <a:t>Estas respuestas son de carácter individual. De detectarse algún caso de plagio o copia se aplicará lo articulado en el reglamento de evaluación.</a:t>
            </a:r>
          </a:p>
          <a:p>
            <a:pPr lvl="1" algn="just"/>
            <a:r>
              <a:rPr lang="es-CL" altLang="es-CL" sz="2000" b="1" dirty="0"/>
              <a:t>El plazo máximo de entrega es el  día Jueves 09 de Abril, a los siguientes correos, </a:t>
            </a:r>
            <a:r>
              <a:rPr lang="es-CL" sz="2000" b="1" dirty="0"/>
              <a:t>hasta</a:t>
            </a:r>
            <a:r>
              <a:rPr lang="es-CL" sz="2000" b="1" dirty="0">
                <a:ea typeface="+mn-lt"/>
                <a:cs typeface="+mn-lt"/>
              </a:rPr>
              <a:t> las 18:10. De enviarlo después de este horario se descontará puntaje.</a:t>
            </a:r>
            <a:endParaRPr lang="es-CL" sz="2000" dirty="0">
              <a:ea typeface="+mn-lt"/>
              <a:cs typeface="+mn-lt"/>
            </a:endParaRPr>
          </a:p>
          <a:p>
            <a:pPr lvl="1" algn="just"/>
            <a:r>
              <a:rPr lang="es-CL" altLang="es-CL" sz="1600" b="1" dirty="0"/>
              <a:t>1º medio A: </a:t>
            </a:r>
            <a:r>
              <a:rPr lang="es-CL" altLang="es-CL" sz="1600" b="1" dirty="0">
                <a:hlinkClick r:id="rId2"/>
              </a:rPr>
              <a:t>mgaete@cldv.cl</a:t>
            </a:r>
            <a:endParaRPr lang="es-CL" altLang="es-CL" sz="1600" b="1" dirty="0">
              <a:cs typeface="Calibri"/>
              <a:hlinkClick r:id="rId2"/>
            </a:endParaRPr>
          </a:p>
          <a:p>
            <a:pPr lvl="1" algn="just"/>
            <a:r>
              <a:rPr lang="es-CL" altLang="es-CL" sz="1600" b="1" dirty="0"/>
              <a:t>1º medio B: </a:t>
            </a:r>
            <a:r>
              <a:rPr lang="es-CL" altLang="es-CL" sz="1600" b="1" dirty="0">
                <a:hlinkClick r:id="rId3"/>
              </a:rPr>
              <a:t>nsuarez@cldv.cl</a:t>
            </a:r>
            <a:endParaRPr lang="es-CL" altLang="es-CL" sz="1600" b="1" dirty="0">
              <a:cs typeface="Calibri"/>
            </a:endParaRPr>
          </a:p>
          <a:p>
            <a:pPr lvl="0" algn="just"/>
            <a:r>
              <a:rPr lang="es-CL" altLang="es-CL" sz="2000" b="1" dirty="0">
                <a:solidFill>
                  <a:prstClr val="black"/>
                </a:solidFill>
              </a:rPr>
              <a:t>Cuide su redacción y ortografía, ya que ésta, se considerara en la evaluación.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82137"/>
          </a:xfrm>
        </p:spPr>
        <p:txBody>
          <a:bodyPr/>
          <a:lstStyle/>
          <a:p>
            <a:r>
              <a:rPr lang="es-ES" sz="2400" b="1" dirty="0"/>
              <a:t>Indicadores de puntaje</a:t>
            </a:r>
            <a:endParaRPr lang="en-US" sz="2400" b="1" dirty="0"/>
          </a:p>
        </p:txBody>
      </p:sp>
      <p:graphicFrame>
        <p:nvGraphicFramePr>
          <p:cNvPr id="26" name="Marcador de contenido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44765"/>
              </p:ext>
            </p:extLst>
          </p:nvPr>
        </p:nvGraphicFramePr>
        <p:xfrm>
          <a:off x="139337" y="324816"/>
          <a:ext cx="11913325" cy="629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771">
                  <a:extLst>
                    <a:ext uri="{9D8B030D-6E8A-4147-A177-3AD203B41FA5}">
                      <a16:colId xmlns:a16="http://schemas.microsoft.com/office/drawing/2014/main" val="3527179774"/>
                    </a:ext>
                  </a:extLst>
                </a:gridCol>
                <a:gridCol w="1107711">
                  <a:extLst>
                    <a:ext uri="{9D8B030D-6E8A-4147-A177-3AD203B41FA5}">
                      <a16:colId xmlns:a16="http://schemas.microsoft.com/office/drawing/2014/main" val="196469880"/>
                    </a:ext>
                  </a:extLst>
                </a:gridCol>
                <a:gridCol w="1165226">
                  <a:extLst>
                    <a:ext uri="{9D8B030D-6E8A-4147-A177-3AD203B41FA5}">
                      <a16:colId xmlns:a16="http://schemas.microsoft.com/office/drawing/2014/main" val="649752778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189716000"/>
                    </a:ext>
                  </a:extLst>
                </a:gridCol>
                <a:gridCol w="927462">
                  <a:extLst>
                    <a:ext uri="{9D8B030D-6E8A-4147-A177-3AD203B41FA5}">
                      <a16:colId xmlns:a16="http://schemas.microsoft.com/office/drawing/2014/main" val="2047021356"/>
                    </a:ext>
                  </a:extLst>
                </a:gridCol>
              </a:tblGrid>
              <a:tr h="897677">
                <a:tc>
                  <a:txBody>
                    <a:bodyPr/>
                    <a:lstStyle/>
                    <a:p>
                      <a:r>
                        <a:rPr lang="es-ES" dirty="0"/>
                        <a:t>INDICADORES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¿Cómo</a:t>
                      </a:r>
                      <a:r>
                        <a:rPr lang="es-ES" baseline="0" dirty="0"/>
                        <a:t> lo hice?</a:t>
                      </a:r>
                    </a:p>
                    <a:p>
                      <a:endParaRPr lang="es-ES" baseline="0" dirty="0"/>
                    </a:p>
                    <a:p>
                      <a:r>
                        <a:rPr lang="es-ES" baseline="0" dirty="0"/>
                        <a:t>       SI</a:t>
                      </a:r>
                      <a:r>
                        <a:rPr lang="en-US" baseline="0" dirty="0"/>
                        <a:t>                   </a:t>
                      </a:r>
                      <a:r>
                        <a:rPr lang="es-ES" dirty="0"/>
                        <a:t>NO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Ptj. ideal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Ptj.</a:t>
                      </a:r>
                      <a:r>
                        <a:rPr lang="es-ES" baseline="0" dirty="0"/>
                        <a:t> real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74475"/>
                  </a:ext>
                </a:extLst>
              </a:tr>
              <a:tr h="3439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/>
                        <a:t>1. Desarrolla su trabajo de forma individual,</a:t>
                      </a:r>
                      <a:r>
                        <a:rPr lang="es-ES" baseline="0" dirty="0"/>
                        <a:t> según indicaciones dadas.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5976"/>
                  </a:ext>
                </a:extLst>
              </a:tr>
              <a:tr h="628374">
                <a:tc>
                  <a:txBody>
                    <a:bodyPr/>
                    <a:lstStyle/>
                    <a:p>
                      <a:r>
                        <a:rPr lang="es-ES" dirty="0"/>
                        <a:t>2.</a:t>
                      </a:r>
                      <a:r>
                        <a:rPr lang="es-ES" baseline="0" dirty="0"/>
                        <a:t> Presenta un trabajo que evidencia originalidad. No se observa plagio total o parcial de ningún tipo.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86778"/>
                  </a:ext>
                </a:extLst>
              </a:tr>
              <a:tr h="628374">
                <a:tc>
                  <a:txBody>
                    <a:bodyPr/>
                    <a:lstStyle/>
                    <a:p>
                      <a:r>
                        <a:rPr lang="es-ES" dirty="0"/>
                        <a:t>3. Es puntual en el cumpliendo de plazos</a:t>
                      </a:r>
                      <a:r>
                        <a:rPr lang="es-ES" baseline="0" dirty="0"/>
                        <a:t> en el envío del módulo: Jueves 09 de abril.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149291"/>
                  </a:ext>
                </a:extLst>
              </a:tr>
              <a:tr h="897677">
                <a:tc>
                  <a:txBody>
                    <a:bodyPr/>
                    <a:lstStyle/>
                    <a:p>
                      <a:r>
                        <a:rPr lang="es-ES" dirty="0"/>
                        <a:t>4. Evidencia un alto nivel de compromiso y responsabilidad</a:t>
                      </a:r>
                      <a:r>
                        <a:rPr lang="es-ES" baseline="0" dirty="0"/>
                        <a:t> con su autoaprendizaje, reflexionando y completando autoevaluación, inserta en esta pauta de cotejo.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58345"/>
                  </a:ext>
                </a:extLst>
              </a:tr>
              <a:tr h="442855">
                <a:tc>
                  <a:txBody>
                    <a:bodyPr/>
                    <a:lstStyle/>
                    <a:p>
                      <a:r>
                        <a:rPr lang="es-ES" dirty="0"/>
                        <a:t>5, Desarrolla el módulo de forma adecuada, cuidando</a:t>
                      </a:r>
                      <a:r>
                        <a:rPr lang="es-ES" baseline="0" dirty="0"/>
                        <a:t> su ortografía.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43079"/>
                  </a:ext>
                </a:extLst>
              </a:tr>
              <a:tr h="359071">
                <a:tc>
                  <a:txBody>
                    <a:bodyPr/>
                    <a:lstStyle/>
                    <a:p>
                      <a:r>
                        <a:rPr lang="es-ES" dirty="0"/>
                        <a:t>6. Desarrolla</a:t>
                      </a:r>
                      <a:r>
                        <a:rPr lang="es-ES" baseline="0" dirty="0"/>
                        <a:t> el modulo cuidando su ortografía tanto puntual como acentual.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11601"/>
                  </a:ext>
                </a:extLst>
              </a:tr>
              <a:tr h="628374">
                <a:tc>
                  <a:txBody>
                    <a:bodyPr/>
                    <a:lstStyle/>
                    <a:p>
                      <a:r>
                        <a:rPr lang="es-ES" dirty="0"/>
                        <a:t>7. Evidencia una adecuada lectura, tratando de forma adecuada la comprensión como la interpretación del texto.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61951"/>
                  </a:ext>
                </a:extLst>
              </a:tr>
              <a:tr h="359071">
                <a:tc>
                  <a:txBody>
                    <a:bodyPr/>
                    <a:lstStyle/>
                    <a:p>
                      <a:r>
                        <a:rPr lang="es-ES" dirty="0"/>
                        <a:t>8. Relaciona</a:t>
                      </a:r>
                      <a:r>
                        <a:rPr lang="es-ES" baseline="0" dirty="0"/>
                        <a:t> adecuadamente la historia leída con su contexto personal.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45007"/>
                  </a:ext>
                </a:extLst>
              </a:tr>
              <a:tr h="628374">
                <a:tc>
                  <a:txBody>
                    <a:bodyPr/>
                    <a:lstStyle/>
                    <a:p>
                      <a:r>
                        <a:rPr lang="es-ES" dirty="0"/>
                        <a:t>9. Realiza un trabajo de investigación</a:t>
                      </a:r>
                      <a:r>
                        <a:rPr lang="es-ES" baseline="0" dirty="0"/>
                        <a:t> para entender mejor el concepto como la historia.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05596"/>
                  </a:ext>
                </a:extLst>
              </a:tr>
              <a:tr h="359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Total: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8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24"/>
            <a:ext cx="10515600" cy="727847"/>
          </a:xfrm>
        </p:spPr>
        <p:txBody>
          <a:bodyPr/>
          <a:lstStyle/>
          <a:p>
            <a:r>
              <a:rPr lang="es-ES" sz="2400" b="1" dirty="0"/>
              <a:t>Preguntas (Cada respuesta tiene un ptj. Máximo de 3 puntos)</a:t>
            </a:r>
            <a:endParaRPr lang="en-U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816" y="783771"/>
            <a:ext cx="10515600" cy="4351338"/>
          </a:xfrm>
        </p:spPr>
        <p:txBody>
          <a:bodyPr/>
          <a:lstStyle/>
          <a:p>
            <a:r>
              <a:rPr lang="es-ES" sz="2400" b="1" dirty="0"/>
              <a:t>1. Explica quiénes componen la familia de María Margarita </a:t>
            </a:r>
          </a:p>
          <a:p>
            <a:endParaRPr lang="es-ES" sz="2400" b="1" dirty="0"/>
          </a:p>
          <a:p>
            <a:pPr marL="0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6708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754" y="258083"/>
            <a:ext cx="10515600" cy="6377848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/>
              <a:t>2. Elige dos de las siguientes expresiones y escribe su significado:</a:t>
            </a:r>
          </a:p>
          <a:p>
            <a:r>
              <a:rPr lang="es-ES" sz="2000" b="1" dirty="0"/>
              <a:t>“El dinero andaba a caballo y nosotros a pie”</a:t>
            </a:r>
          </a:p>
          <a:p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r>
              <a:rPr lang="es-ES" sz="2000" b="1" dirty="0"/>
              <a:t>“De pe a pa”</a:t>
            </a:r>
          </a:p>
          <a:p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r>
              <a:rPr lang="es-ES" sz="2000" b="1" dirty="0"/>
              <a:t>“Sacar palabras con tirabuzón”</a:t>
            </a:r>
          </a:p>
          <a:p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r>
              <a:rPr lang="es-ES" sz="2000" b="1" dirty="0"/>
              <a:t>“Mirar con la boca abierta”</a:t>
            </a:r>
          </a:p>
          <a:p>
            <a:pPr marL="0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258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257" y="440961"/>
            <a:ext cx="10515600" cy="5714179"/>
          </a:xfrm>
        </p:spPr>
        <p:txBody>
          <a:bodyPr/>
          <a:lstStyle/>
          <a:p>
            <a:r>
              <a:rPr lang="es-ES" sz="2000" b="1" dirty="0"/>
              <a:t>3. ¿Qué tipo de narrador se utiliza en el relato?. Fundamenta con 2 ejemplos del texto 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000" b="1" dirty="0"/>
          </a:p>
          <a:p>
            <a:r>
              <a:rPr lang="es-ES" sz="2000" b="1" dirty="0"/>
              <a:t>4. ¿Qué conflicto se presenta en el hecho de que el padre puede mandar solo a un hijo al cine?.¿Como se resuelve</a:t>
            </a:r>
            <a:r>
              <a:rPr lang="es-E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996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671" y="259306"/>
            <a:ext cx="11354937" cy="6141493"/>
          </a:xfrm>
        </p:spPr>
        <p:txBody>
          <a:bodyPr/>
          <a:lstStyle/>
          <a:p>
            <a:r>
              <a:rPr lang="es-ES" sz="2000" b="1" dirty="0"/>
              <a:t>5. Uno de los apodos de María Margarita era “Marimacha”.¿ Como se explica esto en el relato?. ¿Consideras que hoy en día podría ocurrir esto?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b="1" dirty="0"/>
              <a:t>6. “Las mujeres que se nombran en el relato, María Magnolia y  María Margarita rompen, de una u otra forma, con los estereotipos de mujer de su época”. Explica esta afirmación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9011" y="245018"/>
            <a:ext cx="10515600" cy="6169429"/>
          </a:xfrm>
        </p:spPr>
        <p:txBody>
          <a:bodyPr/>
          <a:lstStyle/>
          <a:p>
            <a:r>
              <a:rPr lang="es-ES" sz="2000" b="1" dirty="0"/>
              <a:t>7. En el relato hay diferentes marcas textuales que te permiten descubrir la época que retrata el autor. Refiérete a una de ellas </a:t>
            </a:r>
          </a:p>
          <a:p>
            <a:endParaRPr lang="es-ES" b="1" dirty="0"/>
          </a:p>
          <a:p>
            <a:endParaRPr lang="es-ES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8. Para entender cabalmente este relato, debes entender un poco de su contexto. Durante la lectura,¿ Qué conocimientos previos te ayudaron a entender mejor el texto?</a:t>
            </a:r>
          </a:p>
        </p:txBody>
      </p:sp>
    </p:spTree>
    <p:extLst>
      <p:ext uri="{BB962C8B-B14F-4D97-AF65-F5344CB8AC3E}">
        <p14:creationId xmlns:p14="http://schemas.microsoft.com/office/powerpoint/2010/main" val="166939111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da vinci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eño da vinci 1" id="{E550B13A-5CBC-4686-9A8D-8BD38EF5EE3E}" vid="{3006D959-279F-4671-B735-B49A67A084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da vinci 1</Template>
  <TotalTime>120</TotalTime>
  <Words>694</Words>
  <Application>Microsoft Macintosh PowerPoint</Application>
  <PresentationFormat>Panorámica</PresentationFormat>
  <Paragraphs>86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diseño da vinci 1</vt:lpstr>
      <vt:lpstr>Lenguaje Nº3  Textos narrativos 1ªmedio</vt:lpstr>
      <vt:lpstr>¡¡BIENVENIDOS!!</vt:lpstr>
      <vt:lpstr>Presentación de PowerPoint</vt:lpstr>
      <vt:lpstr>Indicadores de puntaje</vt:lpstr>
      <vt:lpstr>Preguntas (Cada respuesta tiene un ptj. Máximo de 3 puntos)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narrativos 1ªmedio</dc:title>
  <dc:creator>Notebook13</dc:creator>
  <cp:lastModifiedBy>felipe caglieri</cp:lastModifiedBy>
  <cp:revision>33</cp:revision>
  <dcterms:created xsi:type="dcterms:W3CDTF">2020-04-01T21:08:56Z</dcterms:created>
  <dcterms:modified xsi:type="dcterms:W3CDTF">2020-04-02T00:53:38Z</dcterms:modified>
</cp:coreProperties>
</file>