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3" r:id="rId2"/>
    <p:sldId id="369" r:id="rId3"/>
    <p:sldId id="371" r:id="rId4"/>
    <p:sldId id="355" r:id="rId5"/>
    <p:sldId id="373" r:id="rId6"/>
    <p:sldId id="372" r:id="rId7"/>
    <p:sldId id="370" r:id="rId8"/>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01"/>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CB3D236C-ABB6-9545-BCC1-1E6198E0E4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A1E4DCBE-B2CD-2C46-B222-6F840D16F0B2}"/>
              </a:ext>
            </a:extLst>
          </p:cNvPr>
          <p:cNvSpPr>
            <a:spLocks noGrp="1"/>
          </p:cNvSpPr>
          <p:nvPr>
            <p:ph type="dt" sz="half" idx="10"/>
          </p:nvPr>
        </p:nvSpPr>
        <p:spPr/>
        <p:txBody>
          <a:bodyPr/>
          <a:lstStyle>
            <a:lvl1pPr>
              <a:defRPr/>
            </a:lvl1pPr>
          </a:lstStyle>
          <a:p>
            <a:pPr>
              <a:defRPr/>
            </a:pPr>
            <a:fld id="{2E3F5B51-1F64-AD43-884F-90C4B9B6A317}"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80354F82-196F-B14A-8402-77487C61A7D2}"/>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F5790717-73A2-D041-8790-8DA7C1E46E1C}"/>
              </a:ext>
            </a:extLst>
          </p:cNvPr>
          <p:cNvSpPr>
            <a:spLocks noGrp="1"/>
          </p:cNvSpPr>
          <p:nvPr>
            <p:ph type="sldNum" sz="quarter" idx="12"/>
          </p:nvPr>
        </p:nvSpPr>
        <p:spPr/>
        <p:txBody>
          <a:bodyPr/>
          <a:lstStyle>
            <a:lvl1pPr>
              <a:defRPr/>
            </a:lvl1pPr>
          </a:lstStyle>
          <a:p>
            <a:fld id="{0BB000DE-2B56-AA45-B7AB-FBA6206F37D2}" type="slidenum">
              <a:rPr lang="es-CL" altLang="es-CL"/>
              <a:pPr/>
              <a:t>‹Nº›</a:t>
            </a:fld>
            <a:endParaRPr lang="es-CL" altLang="es-CL"/>
          </a:p>
        </p:txBody>
      </p:sp>
    </p:spTree>
    <p:extLst>
      <p:ext uri="{BB962C8B-B14F-4D97-AF65-F5344CB8AC3E}">
        <p14:creationId xmlns:p14="http://schemas.microsoft.com/office/powerpoint/2010/main" val="67060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58B3EE8-AB16-F34E-9F51-423AB8D6A8BF}"/>
              </a:ext>
            </a:extLst>
          </p:cNvPr>
          <p:cNvSpPr>
            <a:spLocks noGrp="1"/>
          </p:cNvSpPr>
          <p:nvPr>
            <p:ph type="dt" sz="half" idx="10"/>
          </p:nvPr>
        </p:nvSpPr>
        <p:spPr/>
        <p:txBody>
          <a:bodyPr/>
          <a:lstStyle>
            <a:lvl1pPr>
              <a:defRPr/>
            </a:lvl1pPr>
          </a:lstStyle>
          <a:p>
            <a:pPr>
              <a:defRPr/>
            </a:pPr>
            <a:fld id="{6DE9D485-B131-6841-82A0-B4FB9BF66086}"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F4A15DF4-1717-7F44-AEBB-52B2A27EB6EA}"/>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F3B278EC-F05B-9045-8585-FA2F0864D380}"/>
              </a:ext>
            </a:extLst>
          </p:cNvPr>
          <p:cNvSpPr>
            <a:spLocks noGrp="1"/>
          </p:cNvSpPr>
          <p:nvPr>
            <p:ph type="sldNum" sz="quarter" idx="12"/>
          </p:nvPr>
        </p:nvSpPr>
        <p:spPr/>
        <p:txBody>
          <a:bodyPr/>
          <a:lstStyle>
            <a:lvl1pPr>
              <a:defRPr/>
            </a:lvl1pPr>
          </a:lstStyle>
          <a:p>
            <a:fld id="{E5777B98-654C-7341-A456-D08EC8363A41}" type="slidenum">
              <a:rPr lang="es-CL" altLang="es-CL"/>
              <a:pPr/>
              <a:t>‹Nº›</a:t>
            </a:fld>
            <a:endParaRPr lang="es-CL" altLang="es-CL"/>
          </a:p>
        </p:txBody>
      </p:sp>
    </p:spTree>
    <p:extLst>
      <p:ext uri="{BB962C8B-B14F-4D97-AF65-F5344CB8AC3E}">
        <p14:creationId xmlns:p14="http://schemas.microsoft.com/office/powerpoint/2010/main" val="82866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24782E-4098-1E47-96B6-D15137831900}"/>
              </a:ext>
            </a:extLst>
          </p:cNvPr>
          <p:cNvSpPr>
            <a:spLocks noGrp="1"/>
          </p:cNvSpPr>
          <p:nvPr>
            <p:ph type="dt" sz="half" idx="10"/>
          </p:nvPr>
        </p:nvSpPr>
        <p:spPr/>
        <p:txBody>
          <a:bodyPr/>
          <a:lstStyle>
            <a:lvl1pPr>
              <a:defRPr/>
            </a:lvl1pPr>
          </a:lstStyle>
          <a:p>
            <a:pPr>
              <a:defRPr/>
            </a:pPr>
            <a:fld id="{78FE72DD-D5CA-1A4B-A386-6984A01244D5}"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EE2406C5-88B8-8243-8E9F-E818708B6B1D}"/>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530A61EA-78C1-7B4D-9078-D25B55315DC0}"/>
              </a:ext>
            </a:extLst>
          </p:cNvPr>
          <p:cNvSpPr>
            <a:spLocks noGrp="1"/>
          </p:cNvSpPr>
          <p:nvPr>
            <p:ph type="sldNum" sz="quarter" idx="12"/>
          </p:nvPr>
        </p:nvSpPr>
        <p:spPr/>
        <p:txBody>
          <a:bodyPr/>
          <a:lstStyle>
            <a:lvl1pPr>
              <a:defRPr/>
            </a:lvl1pPr>
          </a:lstStyle>
          <a:p>
            <a:fld id="{5B2661D7-0629-1B4F-9C13-F96B7576CEA3}" type="slidenum">
              <a:rPr lang="es-CL" altLang="es-CL"/>
              <a:pPr/>
              <a:t>‹Nº›</a:t>
            </a:fld>
            <a:endParaRPr lang="es-CL" altLang="es-CL"/>
          </a:p>
        </p:txBody>
      </p:sp>
    </p:spTree>
    <p:extLst>
      <p:ext uri="{BB962C8B-B14F-4D97-AF65-F5344CB8AC3E}">
        <p14:creationId xmlns:p14="http://schemas.microsoft.com/office/powerpoint/2010/main" val="226564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41790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B4A46A2A-89B3-AC45-8225-7362253B61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2818F46-9D1F-E04E-B987-0BC38EF11825}"/>
              </a:ext>
            </a:extLst>
          </p:cNvPr>
          <p:cNvSpPr>
            <a:spLocks noGrp="1"/>
          </p:cNvSpPr>
          <p:nvPr>
            <p:ph type="dt" sz="half" idx="10"/>
          </p:nvPr>
        </p:nvSpPr>
        <p:spPr/>
        <p:txBody>
          <a:bodyPr/>
          <a:lstStyle>
            <a:lvl1pPr>
              <a:defRPr/>
            </a:lvl1pPr>
          </a:lstStyle>
          <a:p>
            <a:pPr>
              <a:defRPr/>
            </a:pPr>
            <a:fld id="{3FCFDD99-BD40-154F-B59C-4F5DC2E01D43}"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BCFCCC7E-5605-CD48-9CC2-4C936414B8C8}"/>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DE5FD304-ED58-4848-A55E-8F78C7283E90}"/>
              </a:ext>
            </a:extLst>
          </p:cNvPr>
          <p:cNvSpPr>
            <a:spLocks noGrp="1"/>
          </p:cNvSpPr>
          <p:nvPr>
            <p:ph type="sldNum" sz="quarter" idx="12"/>
          </p:nvPr>
        </p:nvSpPr>
        <p:spPr/>
        <p:txBody>
          <a:bodyPr/>
          <a:lstStyle>
            <a:lvl1pPr>
              <a:defRPr/>
            </a:lvl1pPr>
          </a:lstStyle>
          <a:p>
            <a:fld id="{4B3A82E7-1320-7B4D-95BD-CC830760C228}" type="slidenum">
              <a:rPr lang="es-CL" altLang="es-CL"/>
              <a:pPr/>
              <a:t>‹Nº›</a:t>
            </a:fld>
            <a:endParaRPr lang="es-CL" altLang="es-CL"/>
          </a:p>
        </p:txBody>
      </p:sp>
    </p:spTree>
    <p:extLst>
      <p:ext uri="{BB962C8B-B14F-4D97-AF65-F5344CB8AC3E}">
        <p14:creationId xmlns:p14="http://schemas.microsoft.com/office/powerpoint/2010/main" val="300447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6497E69-C945-6B47-8072-439E05DAF48E}"/>
              </a:ext>
            </a:extLst>
          </p:cNvPr>
          <p:cNvSpPr>
            <a:spLocks noGrp="1"/>
          </p:cNvSpPr>
          <p:nvPr>
            <p:ph type="dt" sz="half" idx="10"/>
          </p:nvPr>
        </p:nvSpPr>
        <p:spPr/>
        <p:txBody>
          <a:bodyPr/>
          <a:lstStyle>
            <a:lvl1pPr>
              <a:defRPr/>
            </a:lvl1pPr>
          </a:lstStyle>
          <a:p>
            <a:pPr>
              <a:defRPr/>
            </a:pPr>
            <a:fld id="{288D4D24-7BC4-BB42-8E1C-821F1AC89E14}"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EB193240-C056-DA46-8351-434DDA23C849}"/>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469F7C91-DEB1-AE4C-8E37-F1767127DDB7}"/>
              </a:ext>
            </a:extLst>
          </p:cNvPr>
          <p:cNvSpPr>
            <a:spLocks noGrp="1"/>
          </p:cNvSpPr>
          <p:nvPr>
            <p:ph type="sldNum" sz="quarter" idx="12"/>
          </p:nvPr>
        </p:nvSpPr>
        <p:spPr/>
        <p:txBody>
          <a:bodyPr/>
          <a:lstStyle>
            <a:lvl1pPr>
              <a:defRPr/>
            </a:lvl1pPr>
          </a:lstStyle>
          <a:p>
            <a:fld id="{6954155C-0AB8-9042-9F8A-D2FBE6753457}" type="slidenum">
              <a:rPr lang="es-CL" altLang="es-CL"/>
              <a:pPr/>
              <a:t>‹Nº›</a:t>
            </a:fld>
            <a:endParaRPr lang="es-CL" altLang="es-CL"/>
          </a:p>
        </p:txBody>
      </p:sp>
    </p:spTree>
    <p:extLst>
      <p:ext uri="{BB962C8B-B14F-4D97-AF65-F5344CB8AC3E}">
        <p14:creationId xmlns:p14="http://schemas.microsoft.com/office/powerpoint/2010/main" val="24216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EF1592EA-7BEC-584B-9B79-BFEA750D9364}"/>
              </a:ext>
            </a:extLst>
          </p:cNvPr>
          <p:cNvSpPr>
            <a:spLocks noGrp="1"/>
          </p:cNvSpPr>
          <p:nvPr>
            <p:ph type="dt" sz="half" idx="10"/>
          </p:nvPr>
        </p:nvSpPr>
        <p:spPr/>
        <p:txBody>
          <a:bodyPr/>
          <a:lstStyle>
            <a:lvl1pPr>
              <a:defRPr/>
            </a:lvl1pPr>
          </a:lstStyle>
          <a:p>
            <a:pPr>
              <a:defRPr/>
            </a:pPr>
            <a:fld id="{107905F8-747C-F047-BF9B-5041896D774E}"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15DE2090-72D6-684F-884C-A1442FBD825B}"/>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60DD3CBF-0411-864F-99B0-72FACA3CA0C9}"/>
              </a:ext>
            </a:extLst>
          </p:cNvPr>
          <p:cNvSpPr>
            <a:spLocks noGrp="1"/>
          </p:cNvSpPr>
          <p:nvPr>
            <p:ph type="sldNum" sz="quarter" idx="12"/>
          </p:nvPr>
        </p:nvSpPr>
        <p:spPr/>
        <p:txBody>
          <a:bodyPr/>
          <a:lstStyle>
            <a:lvl1pPr>
              <a:defRPr/>
            </a:lvl1pPr>
          </a:lstStyle>
          <a:p>
            <a:fld id="{DEA9CABD-96D5-B146-84CF-CC50AAB7E932}" type="slidenum">
              <a:rPr lang="es-CL" altLang="es-CL"/>
              <a:pPr/>
              <a:t>‹Nº›</a:t>
            </a:fld>
            <a:endParaRPr lang="es-CL" altLang="es-CL"/>
          </a:p>
        </p:txBody>
      </p:sp>
    </p:spTree>
    <p:extLst>
      <p:ext uri="{BB962C8B-B14F-4D97-AF65-F5344CB8AC3E}">
        <p14:creationId xmlns:p14="http://schemas.microsoft.com/office/powerpoint/2010/main" val="26351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58A82511-4F1D-1341-9B25-4F5CDBD3E348}"/>
              </a:ext>
            </a:extLst>
          </p:cNvPr>
          <p:cNvSpPr>
            <a:spLocks noGrp="1"/>
          </p:cNvSpPr>
          <p:nvPr>
            <p:ph type="dt" sz="half" idx="10"/>
          </p:nvPr>
        </p:nvSpPr>
        <p:spPr/>
        <p:txBody>
          <a:bodyPr/>
          <a:lstStyle>
            <a:lvl1pPr>
              <a:defRPr/>
            </a:lvl1pPr>
          </a:lstStyle>
          <a:p>
            <a:pPr>
              <a:defRPr/>
            </a:pPr>
            <a:fld id="{BD5BDA47-1BCB-9E4D-AED6-BEC7543B5A4E}" type="datetimeFigureOut">
              <a:rPr lang="es-CL"/>
              <a:pPr>
                <a:defRPr/>
              </a:pPr>
              <a:t>31-03-20</a:t>
            </a:fld>
            <a:endParaRPr lang="es-CL"/>
          </a:p>
        </p:txBody>
      </p:sp>
      <p:sp>
        <p:nvSpPr>
          <p:cNvPr id="8" name="Marcador de pie de página 4">
            <a:extLst>
              <a:ext uri="{FF2B5EF4-FFF2-40B4-BE49-F238E27FC236}">
                <a16:creationId xmlns:a16="http://schemas.microsoft.com/office/drawing/2014/main" id="{7669D502-AF73-1A4C-8A59-CD80CFABC82D}"/>
              </a:ext>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16:creationId xmlns:a16="http://schemas.microsoft.com/office/drawing/2014/main" id="{5C9FCB30-0858-5B4E-98AA-D0FB7A8D92A9}"/>
              </a:ext>
            </a:extLst>
          </p:cNvPr>
          <p:cNvSpPr>
            <a:spLocks noGrp="1"/>
          </p:cNvSpPr>
          <p:nvPr>
            <p:ph type="sldNum" sz="quarter" idx="12"/>
          </p:nvPr>
        </p:nvSpPr>
        <p:spPr/>
        <p:txBody>
          <a:bodyPr/>
          <a:lstStyle>
            <a:lvl1pPr>
              <a:defRPr/>
            </a:lvl1pPr>
          </a:lstStyle>
          <a:p>
            <a:fld id="{9E03BBB4-7B9B-3D44-B773-79E3BC86B284}" type="slidenum">
              <a:rPr lang="es-CL" altLang="es-CL"/>
              <a:pPr/>
              <a:t>‹Nº›</a:t>
            </a:fld>
            <a:endParaRPr lang="es-CL" altLang="es-CL"/>
          </a:p>
        </p:txBody>
      </p:sp>
    </p:spTree>
    <p:extLst>
      <p:ext uri="{BB962C8B-B14F-4D97-AF65-F5344CB8AC3E}">
        <p14:creationId xmlns:p14="http://schemas.microsoft.com/office/powerpoint/2010/main" val="24091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C5858067-65F4-2748-8097-8C59637E6DB4}"/>
              </a:ext>
            </a:extLst>
          </p:cNvPr>
          <p:cNvSpPr>
            <a:spLocks noGrp="1"/>
          </p:cNvSpPr>
          <p:nvPr>
            <p:ph type="dt" sz="half" idx="10"/>
          </p:nvPr>
        </p:nvSpPr>
        <p:spPr/>
        <p:txBody>
          <a:bodyPr/>
          <a:lstStyle>
            <a:lvl1pPr>
              <a:defRPr/>
            </a:lvl1pPr>
          </a:lstStyle>
          <a:p>
            <a:pPr>
              <a:defRPr/>
            </a:pPr>
            <a:fld id="{4F7BEAD8-0B2B-0243-BF5E-44426E897479}" type="datetimeFigureOut">
              <a:rPr lang="es-CL"/>
              <a:pPr>
                <a:defRPr/>
              </a:pPr>
              <a:t>31-03-20</a:t>
            </a:fld>
            <a:endParaRPr lang="es-CL"/>
          </a:p>
        </p:txBody>
      </p:sp>
      <p:sp>
        <p:nvSpPr>
          <p:cNvPr id="4" name="Marcador de pie de página 4">
            <a:extLst>
              <a:ext uri="{FF2B5EF4-FFF2-40B4-BE49-F238E27FC236}">
                <a16:creationId xmlns:a16="http://schemas.microsoft.com/office/drawing/2014/main" id="{261A51E5-E53C-6B41-83C8-9BA367F7BF82}"/>
              </a:ext>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16:creationId xmlns:a16="http://schemas.microsoft.com/office/drawing/2014/main" id="{29E5D780-6A97-844C-8F23-3F41A6C32CC1}"/>
              </a:ext>
            </a:extLst>
          </p:cNvPr>
          <p:cNvSpPr>
            <a:spLocks noGrp="1"/>
          </p:cNvSpPr>
          <p:nvPr>
            <p:ph type="sldNum" sz="quarter" idx="12"/>
          </p:nvPr>
        </p:nvSpPr>
        <p:spPr/>
        <p:txBody>
          <a:bodyPr/>
          <a:lstStyle>
            <a:lvl1pPr>
              <a:defRPr/>
            </a:lvl1pPr>
          </a:lstStyle>
          <a:p>
            <a:fld id="{CFB2E264-BF34-6E45-81BF-65358471A434}" type="slidenum">
              <a:rPr lang="es-CL" altLang="es-CL"/>
              <a:pPr/>
              <a:t>‹Nº›</a:t>
            </a:fld>
            <a:endParaRPr lang="es-CL" altLang="es-CL"/>
          </a:p>
        </p:txBody>
      </p:sp>
    </p:spTree>
    <p:extLst>
      <p:ext uri="{BB962C8B-B14F-4D97-AF65-F5344CB8AC3E}">
        <p14:creationId xmlns:p14="http://schemas.microsoft.com/office/powerpoint/2010/main" val="385278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B3E0A2DE-714C-E741-A4A3-2961D266B534}"/>
              </a:ext>
            </a:extLst>
          </p:cNvPr>
          <p:cNvSpPr>
            <a:spLocks noGrp="1"/>
          </p:cNvSpPr>
          <p:nvPr>
            <p:ph type="dt" sz="half" idx="10"/>
          </p:nvPr>
        </p:nvSpPr>
        <p:spPr/>
        <p:txBody>
          <a:bodyPr/>
          <a:lstStyle>
            <a:lvl1pPr>
              <a:defRPr/>
            </a:lvl1pPr>
          </a:lstStyle>
          <a:p>
            <a:pPr>
              <a:defRPr/>
            </a:pPr>
            <a:fld id="{E3A39CE0-1523-6743-B701-4CD073BA9190}" type="datetimeFigureOut">
              <a:rPr lang="es-CL"/>
              <a:pPr>
                <a:defRPr/>
              </a:pPr>
              <a:t>31-03-20</a:t>
            </a:fld>
            <a:endParaRPr lang="es-CL"/>
          </a:p>
        </p:txBody>
      </p:sp>
      <p:sp>
        <p:nvSpPr>
          <p:cNvPr id="3" name="Marcador de pie de página 4">
            <a:extLst>
              <a:ext uri="{FF2B5EF4-FFF2-40B4-BE49-F238E27FC236}">
                <a16:creationId xmlns:a16="http://schemas.microsoft.com/office/drawing/2014/main" id="{D23B6C29-3A80-AD46-9B9B-6DB9591C8ACF}"/>
              </a:ext>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16:creationId xmlns:a16="http://schemas.microsoft.com/office/drawing/2014/main" id="{B84548F9-FB30-9545-A310-E83BC9E86723}"/>
              </a:ext>
            </a:extLst>
          </p:cNvPr>
          <p:cNvSpPr>
            <a:spLocks noGrp="1"/>
          </p:cNvSpPr>
          <p:nvPr>
            <p:ph type="sldNum" sz="quarter" idx="12"/>
          </p:nvPr>
        </p:nvSpPr>
        <p:spPr/>
        <p:txBody>
          <a:bodyPr/>
          <a:lstStyle>
            <a:lvl1pPr>
              <a:defRPr/>
            </a:lvl1pPr>
          </a:lstStyle>
          <a:p>
            <a:fld id="{D656335C-DDBC-094C-B81D-2C6EC1EDE54E}" type="slidenum">
              <a:rPr lang="es-CL" altLang="es-CL"/>
              <a:pPr/>
              <a:t>‹Nº›</a:t>
            </a:fld>
            <a:endParaRPr lang="es-CL" altLang="es-CL"/>
          </a:p>
        </p:txBody>
      </p:sp>
    </p:spTree>
    <p:extLst>
      <p:ext uri="{BB962C8B-B14F-4D97-AF65-F5344CB8AC3E}">
        <p14:creationId xmlns:p14="http://schemas.microsoft.com/office/powerpoint/2010/main" val="90422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0B117C58-82F2-6C40-BBC7-D79EF0570798}"/>
              </a:ext>
            </a:extLst>
          </p:cNvPr>
          <p:cNvSpPr>
            <a:spLocks noGrp="1"/>
          </p:cNvSpPr>
          <p:nvPr>
            <p:ph type="dt" sz="half" idx="10"/>
          </p:nvPr>
        </p:nvSpPr>
        <p:spPr/>
        <p:txBody>
          <a:bodyPr/>
          <a:lstStyle>
            <a:lvl1pPr>
              <a:defRPr/>
            </a:lvl1pPr>
          </a:lstStyle>
          <a:p>
            <a:pPr>
              <a:defRPr/>
            </a:pPr>
            <a:fld id="{51B437CB-01A6-A34E-8C10-96E79BBF3466}"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3EEAC39E-43EF-EC4C-94B3-A71E06E46163}"/>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F81DE786-BE61-874C-8979-B786D4DBC7F1}"/>
              </a:ext>
            </a:extLst>
          </p:cNvPr>
          <p:cNvSpPr>
            <a:spLocks noGrp="1"/>
          </p:cNvSpPr>
          <p:nvPr>
            <p:ph type="sldNum" sz="quarter" idx="12"/>
          </p:nvPr>
        </p:nvSpPr>
        <p:spPr/>
        <p:txBody>
          <a:bodyPr/>
          <a:lstStyle>
            <a:lvl1pPr>
              <a:defRPr/>
            </a:lvl1pPr>
          </a:lstStyle>
          <a:p>
            <a:fld id="{96330637-2D5D-1A4B-B01A-7ED996742AF9}" type="slidenum">
              <a:rPr lang="es-CL" altLang="es-CL"/>
              <a:pPr/>
              <a:t>‹Nº›</a:t>
            </a:fld>
            <a:endParaRPr lang="es-CL" altLang="es-CL"/>
          </a:p>
        </p:txBody>
      </p:sp>
    </p:spTree>
    <p:extLst>
      <p:ext uri="{BB962C8B-B14F-4D97-AF65-F5344CB8AC3E}">
        <p14:creationId xmlns:p14="http://schemas.microsoft.com/office/powerpoint/2010/main" val="9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5430950D-D785-E043-808C-45AAF1467E48}"/>
              </a:ext>
            </a:extLst>
          </p:cNvPr>
          <p:cNvSpPr>
            <a:spLocks noGrp="1"/>
          </p:cNvSpPr>
          <p:nvPr>
            <p:ph type="dt" sz="half" idx="10"/>
          </p:nvPr>
        </p:nvSpPr>
        <p:spPr/>
        <p:txBody>
          <a:bodyPr/>
          <a:lstStyle>
            <a:lvl1pPr>
              <a:defRPr/>
            </a:lvl1pPr>
          </a:lstStyle>
          <a:p>
            <a:pPr>
              <a:defRPr/>
            </a:pPr>
            <a:fld id="{E08F954C-F496-C947-B2C2-53DE33D409C2}" type="datetimeFigureOut">
              <a:rPr lang="es-CL"/>
              <a:pPr>
                <a:defRPr/>
              </a:pPr>
              <a:t>31-03-20</a:t>
            </a:fld>
            <a:endParaRPr lang="es-CL"/>
          </a:p>
        </p:txBody>
      </p:sp>
      <p:sp>
        <p:nvSpPr>
          <p:cNvPr id="6" name="Marcador de pie de página 4">
            <a:extLst>
              <a:ext uri="{FF2B5EF4-FFF2-40B4-BE49-F238E27FC236}">
                <a16:creationId xmlns:a16="http://schemas.microsoft.com/office/drawing/2014/main" id="{E5719566-8EDB-DF49-B26B-E509E82ABA5A}"/>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7E987C9A-A1E9-124D-BE12-E031403D39FB}"/>
              </a:ext>
            </a:extLst>
          </p:cNvPr>
          <p:cNvSpPr>
            <a:spLocks noGrp="1"/>
          </p:cNvSpPr>
          <p:nvPr>
            <p:ph type="sldNum" sz="quarter" idx="12"/>
          </p:nvPr>
        </p:nvSpPr>
        <p:spPr/>
        <p:txBody>
          <a:bodyPr/>
          <a:lstStyle>
            <a:lvl1pPr>
              <a:defRPr/>
            </a:lvl1pPr>
          </a:lstStyle>
          <a:p>
            <a:fld id="{B26329CB-7CE0-F847-AB21-FA51EBD96A76}" type="slidenum">
              <a:rPr lang="es-CL" altLang="es-CL"/>
              <a:pPr/>
              <a:t>‹Nº›</a:t>
            </a:fld>
            <a:endParaRPr lang="es-CL" altLang="es-CL"/>
          </a:p>
        </p:txBody>
      </p:sp>
    </p:spTree>
    <p:extLst>
      <p:ext uri="{BB962C8B-B14F-4D97-AF65-F5344CB8AC3E}">
        <p14:creationId xmlns:p14="http://schemas.microsoft.com/office/powerpoint/2010/main" val="308163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56C8D3BE-A203-3D4B-ABC6-E44462AE337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9113E8C7-15AD-C24B-9016-5B28BB98731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FC431197-FC0A-5A4E-B562-908D1B2DD3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119F735-BF9C-1B4F-A1E5-80B69EF3A20C}" type="datetimeFigureOut">
              <a:rPr lang="es-CL"/>
              <a:pPr>
                <a:defRPr/>
              </a:pPr>
              <a:t>31-03-20</a:t>
            </a:fld>
            <a:endParaRPr lang="es-CL"/>
          </a:p>
        </p:txBody>
      </p:sp>
      <p:sp>
        <p:nvSpPr>
          <p:cNvPr id="5" name="Marcador de pie de página 4">
            <a:extLst>
              <a:ext uri="{FF2B5EF4-FFF2-40B4-BE49-F238E27FC236}">
                <a16:creationId xmlns:a16="http://schemas.microsoft.com/office/drawing/2014/main" id="{4DA5E78E-630E-1F40-88AC-4A4A3B548A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a:extLst>
              <a:ext uri="{FF2B5EF4-FFF2-40B4-BE49-F238E27FC236}">
                <a16:creationId xmlns:a16="http://schemas.microsoft.com/office/drawing/2014/main" id="{598F22AD-2D5F-0D40-A248-C592641F021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F204239-57C8-E14D-BA5B-4D07D4E07C4D}" type="slidenum">
              <a:rPr lang="es-CL" altLang="es-CL"/>
              <a:pPr/>
              <a:t>‹Nº›</a:t>
            </a:fld>
            <a:endParaRPr lang="es-CL" altLang="es-CL"/>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4">
            <a:extLst>
              <a:ext uri="{FF2B5EF4-FFF2-40B4-BE49-F238E27FC236}">
                <a16:creationId xmlns:a16="http://schemas.microsoft.com/office/drawing/2014/main" id="{53B5BD61-E715-CB4A-9385-20875B015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1">
            <a:extLst>
              <a:ext uri="{FF2B5EF4-FFF2-40B4-BE49-F238E27FC236}">
                <a16:creationId xmlns:a16="http://schemas.microsoft.com/office/drawing/2014/main" id="{341B1920-6D7B-9145-AEC6-70F1AD4B10A6}"/>
              </a:ext>
            </a:extLst>
          </p:cNvPr>
          <p:cNvSpPr>
            <a:spLocks noGrp="1" noChangeArrowheads="1"/>
          </p:cNvSpPr>
          <p:nvPr>
            <p:ph type="ctrTitle"/>
          </p:nvPr>
        </p:nvSpPr>
        <p:spPr>
          <a:xfrm>
            <a:off x="1898375" y="1361939"/>
            <a:ext cx="7802217" cy="1192212"/>
          </a:xfrm>
        </p:spPr>
        <p:txBody>
          <a:bodyPr/>
          <a:lstStyle/>
          <a:p>
            <a:pPr algn="l"/>
            <a:r>
              <a:rPr lang="es-CL" altLang="es-CL" sz="4000" dirty="0">
                <a:solidFill>
                  <a:schemeClr val="tx1">
                    <a:lumMod val="50000"/>
                    <a:lumOff val="50000"/>
                  </a:schemeClr>
                </a:solidFill>
                <a:latin typeface="Arial Narrow" panose="020B0604020202020204" pitchFamily="34" charset="0"/>
              </a:rPr>
              <a:t>HISTORIA Y CIENCIAS SOCIALES Nº3</a:t>
            </a:r>
            <a:br>
              <a:rPr lang="es-CL" altLang="es-CL" sz="4000" dirty="0">
                <a:solidFill>
                  <a:srgbClr val="FF0000"/>
                </a:solidFill>
                <a:latin typeface="Arial Narrow" panose="020B0604020202020204" pitchFamily="34" charset="0"/>
              </a:rPr>
            </a:br>
            <a:br>
              <a:rPr lang="es-CL" altLang="es-CL" sz="4000" dirty="0">
                <a:solidFill>
                  <a:srgbClr val="FF0000"/>
                </a:solidFill>
                <a:latin typeface="Arial Narrow" panose="020B0604020202020204" pitchFamily="34" charset="0"/>
              </a:rPr>
            </a:br>
            <a:br>
              <a:rPr lang="es-CL" altLang="es-CL" sz="4000" dirty="0">
                <a:solidFill>
                  <a:srgbClr val="FF0000"/>
                </a:solidFill>
                <a:latin typeface="Arial Narrow" panose="020B0604020202020204" pitchFamily="34" charset="0"/>
              </a:rPr>
            </a:br>
            <a:r>
              <a:rPr lang="es-CL" altLang="es-CL" sz="4000" dirty="0">
                <a:solidFill>
                  <a:srgbClr val="FF0000"/>
                </a:solidFill>
                <a:latin typeface="Arial Narrow" panose="020B0604020202020204" pitchFamily="34" charset="0"/>
              </a:rPr>
              <a:t>LA CONSTITUCIÓN POLÍTICA DE 1833.</a:t>
            </a:r>
          </a:p>
        </p:txBody>
      </p:sp>
      <p:sp>
        <p:nvSpPr>
          <p:cNvPr id="5124" name="Subtítulo 2">
            <a:extLst>
              <a:ext uri="{FF2B5EF4-FFF2-40B4-BE49-F238E27FC236}">
                <a16:creationId xmlns:a16="http://schemas.microsoft.com/office/drawing/2014/main" id="{7D1395CA-57E1-C44F-8C58-9A6DAE92CF0C}"/>
              </a:ext>
            </a:extLst>
          </p:cNvPr>
          <p:cNvSpPr>
            <a:spLocks noGrp="1" noChangeArrowheads="1"/>
          </p:cNvSpPr>
          <p:nvPr>
            <p:ph type="subTitle" idx="1"/>
          </p:nvPr>
        </p:nvSpPr>
        <p:spPr>
          <a:xfrm>
            <a:off x="-63500" y="2585900"/>
            <a:ext cx="12312650" cy="4010025"/>
          </a:xfrm>
        </p:spPr>
        <p:txBody>
          <a:bodyPr/>
          <a:lstStyle/>
          <a:p>
            <a:r>
              <a:rPr lang="es-CL" altLang="es-CL" sz="2800" dirty="0">
                <a:solidFill>
                  <a:srgbClr val="FF0000"/>
                </a:solidFill>
              </a:rPr>
              <a:t>Nivel:</a:t>
            </a:r>
            <a:r>
              <a:rPr lang="es-CL" altLang="es-CL" sz="2800" dirty="0"/>
              <a:t>1° medio.</a:t>
            </a:r>
          </a:p>
          <a:p>
            <a:r>
              <a:rPr lang="es-CL" altLang="es-CL" sz="2800" dirty="0">
                <a:solidFill>
                  <a:srgbClr val="FF0000"/>
                </a:solidFill>
              </a:rPr>
              <a:t>Unidad 1:</a:t>
            </a:r>
            <a:r>
              <a:rPr lang="es-CL" altLang="es-CL" sz="2800" dirty="0"/>
              <a:t> El Estado Nación en el siglo XIX </a:t>
            </a:r>
          </a:p>
          <a:p>
            <a:r>
              <a:rPr lang="es-CL" altLang="es-CL" sz="2800" dirty="0">
                <a:solidFill>
                  <a:srgbClr val="FF0000"/>
                </a:solidFill>
              </a:rPr>
              <a:t>Contenido: </a:t>
            </a:r>
            <a:r>
              <a:rPr lang="es-CL" altLang="es-CL" sz="2800" dirty="0"/>
              <a:t>La Constitución Política de Chile de 1833  </a:t>
            </a:r>
          </a:p>
          <a:p>
            <a:r>
              <a:rPr lang="es-CL" altLang="es-CL" sz="2800" dirty="0">
                <a:solidFill>
                  <a:srgbClr val="FF0000"/>
                </a:solidFill>
              </a:rPr>
              <a:t>Objetivos: </a:t>
            </a:r>
            <a:r>
              <a:rPr lang="es-CL" altLang="es-CL" sz="2800" dirty="0"/>
              <a:t>Analizar la información del libro de la asignatura, leer, comprender, investigar y analizar información </a:t>
            </a:r>
            <a:r>
              <a:rPr lang="es-CL" altLang="es-CL" sz="2800" dirty="0">
                <a:solidFill>
                  <a:srgbClr val="FF0000"/>
                </a:solidFill>
              </a:rPr>
              <a:t>sobre</a:t>
            </a:r>
            <a:r>
              <a:rPr lang="es-CL" altLang="es-CL" sz="2800" dirty="0"/>
              <a:t> la creación de la República de Chile durante la época de dominio conservador . </a:t>
            </a:r>
          </a:p>
          <a:p>
            <a:r>
              <a:rPr lang="es-CL" altLang="es-CL" sz="2800" dirty="0"/>
              <a:t>Profesor Raúl Jarpa Domínguez </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620EBE9A-C2A1-2B44-8E50-AEE1BE1CECEA}"/>
              </a:ext>
            </a:extLst>
          </p:cNvPr>
          <p:cNvSpPr>
            <a:spLocks noGrp="1"/>
          </p:cNvSpPr>
          <p:nvPr>
            <p:ph type="title"/>
          </p:nvPr>
        </p:nvSpPr>
        <p:spPr>
          <a:xfrm>
            <a:off x="838200" y="94592"/>
            <a:ext cx="10515600" cy="692807"/>
          </a:xfrm>
        </p:spPr>
        <p:txBody>
          <a:bodyPr/>
          <a:lstStyle/>
          <a:p>
            <a:pPr algn="ctr"/>
            <a:r>
              <a:rPr lang="es-CL" altLang="es-CL" dirty="0">
                <a:solidFill>
                  <a:srgbClr val="FF0000"/>
                </a:solidFill>
                <a:latin typeface="Arial Narrow" panose="020B0604020202020204" pitchFamily="34" charset="0"/>
              </a:rPr>
              <a:t>Bienvenida  </a:t>
            </a:r>
            <a:r>
              <a:rPr lang="es-CL" altLang="es-CL" dirty="0"/>
              <a:t> </a:t>
            </a:r>
          </a:p>
        </p:txBody>
      </p:sp>
      <p:sp>
        <p:nvSpPr>
          <p:cNvPr id="3" name="Marcador de contenido 2">
            <a:extLst>
              <a:ext uri="{FF2B5EF4-FFF2-40B4-BE49-F238E27FC236}">
                <a16:creationId xmlns:a16="http://schemas.microsoft.com/office/drawing/2014/main" id="{EC6433DB-6A19-8748-A620-47BE976A98A1}"/>
              </a:ext>
            </a:extLst>
          </p:cNvPr>
          <p:cNvSpPr>
            <a:spLocks noGrp="1"/>
          </p:cNvSpPr>
          <p:nvPr>
            <p:ph idx="1"/>
          </p:nvPr>
        </p:nvSpPr>
        <p:spPr>
          <a:xfrm>
            <a:off x="191293" y="704850"/>
            <a:ext cx="11809413" cy="5168900"/>
          </a:xfrm>
        </p:spPr>
        <p:txBody>
          <a:bodyPr/>
          <a:lstStyle/>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Junto con saludarles y esperar se encuentren bien, les quiero dejar la siguiente tarea para resolver. Espero de ustedes compromiso y dedicación para resolver las actividades recordándoles que gran parte de nuestros aprendizajes los podemos conseguir si somos perseverantes y nos proponemos investigar para aprender.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La actividad se trata de utilizar la información del libro de la asignatura de historia 1º medio editorial SM en la página 196 y 197 y de leer y comprender la información de internet para complementar los contenidos de tus respuestas.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La Constitución Política de Chile de 1833 fue redactada bajo el ideario político de Diego Portales quien resaltaba una forma autoritaria y conservadora de administrar el poder del Estado. Para lograr imponer este objetivo instauró un marco legal que le permitió organizar políticamente a Chile después de una etapa bastante compleja luego de la independencia. La instauración de la Constitución de 1833 dio estabilidad política a la naciente nación </a:t>
            </a:r>
          </a:p>
          <a:p>
            <a:pPr marL="0" indent="0" algn="just">
              <a:buFont typeface="Arial" panose="020B0604020202020204" pitchFamily="34" charset="0"/>
              <a:buNone/>
              <a:defRPr/>
            </a:pPr>
            <a:r>
              <a:rPr lang="es-CL" sz="1800" dirty="0">
                <a:solidFill>
                  <a:schemeClr val="accent1">
                    <a:lumMod val="75000"/>
                  </a:schemeClr>
                </a:solidFill>
                <a:latin typeface="Arial Narrow" panose="020B0606020202030204" pitchFamily="34" charset="0"/>
              </a:rPr>
              <a:t>En este módulo analizaremos las características más importantes de la Constitución y las ideas de Diego Portales para asignar importancia a este periodo de la historia nacional. Al finalizar recuerda completar de forma objetiva y responsable la autoevaluación que incluye esta actividad, considerando que es parte de la evaluación de proceso y calificación de la actividad. </a:t>
            </a:r>
          </a:p>
          <a:p>
            <a:pPr marL="0" indent="0" algn="just">
              <a:buFont typeface="Arial" panose="020B0604020202020204" pitchFamily="34" charset="0"/>
              <a:buNone/>
              <a:defRPr/>
            </a:pPr>
            <a:r>
              <a:rPr lang="es-CL" sz="1800" dirty="0">
                <a:solidFill>
                  <a:srgbClr val="C00000"/>
                </a:solidFill>
                <a:latin typeface="Arial Narrow" panose="020B0606020202030204" pitchFamily="34" charset="0"/>
              </a:rPr>
              <a:t>A continuación te invito a resolver el módulo de la forma más autónoma posible, pero si tienes dudas debes consultarme al correo y teléfono que se entrega más adelante, te invito a seguir fielmente las reglas para responder y así hacer más expedita tu evaluación</a:t>
            </a:r>
            <a:r>
              <a:rPr lang="es-CL" sz="1800" dirty="0">
                <a:solidFill>
                  <a:schemeClr val="accent1">
                    <a:lumMod val="75000"/>
                  </a:schemeClr>
                </a:solidFill>
                <a:latin typeface="Arial Narrow" panose="020B0606020202030204" pitchFamily="34" charset="0"/>
              </a:rPr>
              <a:t>.                        					</a:t>
            </a:r>
            <a:r>
              <a:rPr lang="es-CL" sz="3200" dirty="0">
                <a:solidFill>
                  <a:schemeClr val="accent1">
                    <a:lumMod val="75000"/>
                  </a:schemeClr>
                </a:solidFill>
                <a:latin typeface="Arial Narrow" panose="020B0606020202030204" pitchFamily="34" charset="0"/>
              </a:rPr>
              <a:t>Bienvenidos. </a:t>
            </a:r>
          </a:p>
        </p:txBody>
      </p:sp>
      <p:pic>
        <p:nvPicPr>
          <p:cNvPr id="6148" name="Imagen 1">
            <a:extLst>
              <a:ext uri="{FF2B5EF4-FFF2-40B4-BE49-F238E27FC236}">
                <a16:creationId xmlns:a16="http://schemas.microsoft.com/office/drawing/2014/main" id="{4FE82629-2644-A44C-8F9A-7EAECEAB3E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5638" y="5127625"/>
            <a:ext cx="11938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F8CDDDE7-6341-C945-925D-299C1A6E88C7}"/>
              </a:ext>
            </a:extLst>
          </p:cNvPr>
          <p:cNvSpPr>
            <a:spLocks noGrp="1"/>
          </p:cNvSpPr>
          <p:nvPr>
            <p:ph type="title"/>
          </p:nvPr>
        </p:nvSpPr>
        <p:spPr>
          <a:xfrm>
            <a:off x="0" y="-97248"/>
            <a:ext cx="10515600" cy="765996"/>
          </a:xfrm>
        </p:spPr>
        <p:txBody>
          <a:bodyPr/>
          <a:lstStyle/>
          <a:p>
            <a:r>
              <a:rPr lang="es-CL" altLang="es-CL" sz="4800" dirty="0">
                <a:solidFill>
                  <a:srgbClr val="FF0000"/>
                </a:solidFill>
                <a:latin typeface="Arial Narrow" panose="020B0604020202020204" pitchFamily="34" charset="0"/>
              </a:rPr>
              <a:t>Instrucciones de evaluación:    </a:t>
            </a:r>
          </a:p>
        </p:txBody>
      </p:sp>
      <p:sp>
        <p:nvSpPr>
          <p:cNvPr id="6147" name="Marcador de contenido 2">
            <a:extLst>
              <a:ext uri="{FF2B5EF4-FFF2-40B4-BE49-F238E27FC236}">
                <a16:creationId xmlns:a16="http://schemas.microsoft.com/office/drawing/2014/main" id="{14CAED25-50FF-9D4F-BBBD-7C487054A6CB}"/>
              </a:ext>
            </a:extLst>
          </p:cNvPr>
          <p:cNvSpPr>
            <a:spLocks noGrp="1"/>
          </p:cNvSpPr>
          <p:nvPr>
            <p:ph idx="1"/>
          </p:nvPr>
        </p:nvSpPr>
        <p:spPr>
          <a:xfrm>
            <a:off x="545224" y="543525"/>
            <a:ext cx="11101551" cy="5241925"/>
          </a:xfrm>
        </p:spPr>
        <p:txBody>
          <a:bodyPr/>
          <a:lstStyle/>
          <a:p>
            <a:pPr algn="just">
              <a:defRPr/>
            </a:pPr>
            <a:r>
              <a:rPr lang="es-CL" altLang="es-CL" sz="2000" dirty="0">
                <a:latin typeface="Arial Narrow" panose="020B0606020202030204" pitchFamily="34" charset="0"/>
              </a:rPr>
              <a:t>Lee y analiza la información del libro e internet. </a:t>
            </a:r>
          </a:p>
          <a:p>
            <a:pPr algn="just">
              <a:defRPr/>
            </a:pPr>
            <a:r>
              <a:rPr lang="es-CL" altLang="es-CL" sz="2000" dirty="0">
                <a:latin typeface="Arial Narrow" panose="020B0606020202030204" pitchFamily="34" charset="0"/>
              </a:rPr>
              <a:t>Luego resuelve las actividades de aprendizajes en este mismo documento utilizando letra Arial Narrow número 14, color verde. Ocupa todo el espacio que necesites sin importar que se alarguen o modifiquen los cuadros o espacios disponibles. </a:t>
            </a:r>
          </a:p>
          <a:p>
            <a:pPr algn="just">
              <a:defRPr/>
            </a:pPr>
            <a:r>
              <a:rPr lang="es-CL" altLang="es-CL" sz="2000" dirty="0">
                <a:latin typeface="Arial Narrow" panose="020B0606020202030204" pitchFamily="34" charset="0"/>
              </a:rPr>
              <a:t>Fecha de entrega: Jueves 09 de abril de 2020 </a:t>
            </a:r>
          </a:p>
          <a:p>
            <a:pPr algn="just">
              <a:defRPr/>
            </a:pPr>
            <a:r>
              <a:rPr lang="es-CL" altLang="es-CL" sz="2000" dirty="0">
                <a:latin typeface="Arial Narrow" panose="020B0606020202030204" pitchFamily="34" charset="0"/>
              </a:rPr>
              <a:t>Para la evaluación de la actividad se considerará que las respuestas sean originales y creadas por cada alumno de forman individual, cualquier semejanza con las respuestas de otro compañero o solo copiadas y pegadas de internet, serán sancionadas con descuento de puntos para la calificación final.</a:t>
            </a:r>
          </a:p>
          <a:p>
            <a:pPr algn="just">
              <a:defRPr/>
            </a:pPr>
            <a:r>
              <a:rPr lang="es-CL" altLang="es-CL" sz="2000" dirty="0">
                <a:latin typeface="Arial Narrow" panose="020B0606020202030204" pitchFamily="34" charset="0"/>
              </a:rPr>
              <a:t>Las notas de estas actividades de aprendizaje serán evaluadas y calificadas. Cada 4 actividades se sacará un promedio que contará como nota coeficiente 1.</a:t>
            </a:r>
          </a:p>
          <a:p>
            <a:pPr algn="just">
              <a:defRPr/>
            </a:pPr>
            <a:r>
              <a:rPr lang="es-CL" altLang="es-CL" sz="2000" dirty="0">
                <a:latin typeface="Arial Narrow" panose="020B0606020202030204" pitchFamily="34" charset="0"/>
              </a:rPr>
              <a:t> Debes especificar tu nombre y curso en el asunto del correo que enviarás para la revisión y evaluación. </a:t>
            </a:r>
          </a:p>
          <a:p>
            <a:pPr algn="just">
              <a:defRPr/>
            </a:pPr>
            <a:r>
              <a:rPr lang="es-CL" altLang="es-CL" sz="2000" dirty="0">
                <a:latin typeface="Arial Narrow" panose="020B0606020202030204" pitchFamily="34" charset="0"/>
              </a:rPr>
              <a:t>El método para conocer el contenido es leer, hacer resúmenes y  mapas conceptuales de la materia del libro de historia  1° medio en la página 196 y la información confiable que hay disponible. </a:t>
            </a:r>
          </a:p>
          <a:p>
            <a:pPr algn="just">
              <a:defRPr/>
            </a:pPr>
            <a:r>
              <a:rPr lang="es-CL" altLang="es-CL" sz="2000" dirty="0">
                <a:latin typeface="Arial Narrow" panose="020B0606020202030204" pitchFamily="34" charset="0"/>
              </a:rPr>
              <a:t>Las dudas y consultas al  correo rjarpa@cldv.cl   o al teléfono: +56993880069 en horario de </a:t>
            </a:r>
          </a:p>
          <a:p>
            <a:pPr marL="0" indent="0" algn="just">
              <a:buFont typeface="Arial" panose="020B0604020202020204" pitchFamily="34" charset="0"/>
              <a:buNone/>
              <a:defRPr/>
            </a:pPr>
            <a:r>
              <a:rPr lang="es-CL" altLang="es-CL" sz="2000" dirty="0">
                <a:latin typeface="Arial Narrow" panose="020B0606020202030204" pitchFamily="34" charset="0"/>
              </a:rPr>
              <a:t>     8:15 a 13:00 horas o entre las 15:00 y las 18:30 horas. </a:t>
            </a:r>
          </a:p>
          <a:p>
            <a:pPr algn="just">
              <a:defRPr/>
            </a:pPr>
            <a:endParaRPr lang="es-CL" altLang="es-CL" sz="2000" dirty="0">
              <a:latin typeface="Arial Narrow" panose="020B0606020202030204" pitchFamily="34" charset="0"/>
            </a:endParaRPr>
          </a:p>
        </p:txBody>
      </p:sp>
      <p:pic>
        <p:nvPicPr>
          <p:cNvPr id="7172" name="Imagen 1">
            <a:extLst>
              <a:ext uri="{FF2B5EF4-FFF2-40B4-BE49-F238E27FC236}">
                <a16:creationId xmlns:a16="http://schemas.microsoft.com/office/drawing/2014/main" id="{FF2BF10D-D0DE-4F4E-B3F9-1EE32D4546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96487" y="43628"/>
            <a:ext cx="10382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a:extLst>
              <a:ext uri="{FF2B5EF4-FFF2-40B4-BE49-F238E27FC236}">
                <a16:creationId xmlns:a16="http://schemas.microsoft.com/office/drawing/2014/main" id="{E4FF0783-BE33-464B-8A18-21FB7E4887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932488"/>
            <a:ext cx="58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Marcador de contenido 3">
            <a:extLst>
              <a:ext uri="{FF2B5EF4-FFF2-40B4-BE49-F238E27FC236}">
                <a16:creationId xmlns:a16="http://schemas.microsoft.com/office/drawing/2014/main" id="{76A7E27E-F451-0A4F-A61B-CA11F29CFBA1}"/>
              </a:ext>
            </a:extLst>
          </p:cNvPr>
          <p:cNvGraphicFramePr>
            <a:graphicFrameLocks noGrp="1"/>
          </p:cNvGraphicFramePr>
          <p:nvPr>
            <p:ph idx="1"/>
            <p:extLst>
              <p:ext uri="{D42A27DB-BD31-4B8C-83A1-F6EECF244321}">
                <p14:modId xmlns:p14="http://schemas.microsoft.com/office/powerpoint/2010/main" val="306363975"/>
              </p:ext>
            </p:extLst>
          </p:nvPr>
        </p:nvGraphicFramePr>
        <p:xfrm>
          <a:off x="387350" y="348598"/>
          <a:ext cx="11399605" cy="5932985"/>
        </p:xfrm>
        <a:graphic>
          <a:graphicData uri="http://schemas.openxmlformats.org/drawingml/2006/table">
            <a:tbl>
              <a:tblPr firstRow="1" bandRow="1">
                <a:tableStyleId>{69CF1AB2-1976-4502-BF36-3FF5EA218861}</a:tableStyleId>
              </a:tblPr>
              <a:tblGrid>
                <a:gridCol w="416179">
                  <a:extLst>
                    <a:ext uri="{9D8B030D-6E8A-4147-A177-3AD203B41FA5}">
                      <a16:colId xmlns:a16="http://schemas.microsoft.com/office/drawing/2014/main" val="20000"/>
                    </a:ext>
                  </a:extLst>
                </a:gridCol>
                <a:gridCol w="9499495">
                  <a:extLst>
                    <a:ext uri="{9D8B030D-6E8A-4147-A177-3AD203B41FA5}">
                      <a16:colId xmlns:a16="http://schemas.microsoft.com/office/drawing/2014/main" val="20001"/>
                    </a:ext>
                  </a:extLst>
                </a:gridCol>
                <a:gridCol w="759492">
                  <a:extLst>
                    <a:ext uri="{9D8B030D-6E8A-4147-A177-3AD203B41FA5}">
                      <a16:colId xmlns:a16="http://schemas.microsoft.com/office/drawing/2014/main" val="20002"/>
                    </a:ext>
                  </a:extLst>
                </a:gridCol>
                <a:gridCol w="724439">
                  <a:extLst>
                    <a:ext uri="{9D8B030D-6E8A-4147-A177-3AD203B41FA5}">
                      <a16:colId xmlns:a16="http://schemas.microsoft.com/office/drawing/2014/main" val="20003"/>
                    </a:ext>
                  </a:extLst>
                </a:gridCol>
              </a:tblGrid>
              <a:tr h="661783">
                <a:tc>
                  <a:txBody>
                    <a:bodyPr/>
                    <a:lstStyle/>
                    <a:p>
                      <a:pPr algn="ct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INDICADOR</a:t>
                      </a:r>
                    </a:p>
                    <a:p>
                      <a:pPr algn="l"/>
                      <a:r>
                        <a:rPr lang="es-ES" sz="1600" dirty="0">
                          <a:latin typeface="Arial Narrow" panose="020B0606020202030204" pitchFamily="34" charset="0"/>
                        </a:rPr>
                        <a:t>El alumno/a</a:t>
                      </a:r>
                    </a:p>
                  </a:txBody>
                  <a:tcPr marT="45709" marB="45709"/>
                </a:tc>
                <a:tc>
                  <a:txBody>
                    <a:bodyPr/>
                    <a:lstStyle/>
                    <a:p>
                      <a:pPr algn="ctr"/>
                      <a:r>
                        <a:rPr lang="es-ES" sz="1600" dirty="0">
                          <a:latin typeface="Arial Narrow" panose="020B0606020202030204" pitchFamily="34" charset="0"/>
                        </a:rPr>
                        <a:t>PTJE IDEAL</a:t>
                      </a:r>
                    </a:p>
                  </a:txBody>
                  <a:tcPr marT="45709" marB="45709"/>
                </a:tc>
                <a:tc>
                  <a:txBody>
                    <a:bodyPr/>
                    <a:lstStyle/>
                    <a:p>
                      <a:pPr algn="ctr"/>
                      <a:r>
                        <a:rPr lang="es-ES" sz="1600" dirty="0">
                          <a:solidFill>
                            <a:srgbClr val="FF0000"/>
                          </a:solidFill>
                          <a:latin typeface="Arial Narrow" panose="020B0606020202030204" pitchFamily="34" charset="0"/>
                        </a:rPr>
                        <a:t>PTJE REAL</a:t>
                      </a:r>
                    </a:p>
                  </a:txBody>
                  <a:tcPr marT="45709" marB="45709"/>
                </a:tc>
                <a:extLst>
                  <a:ext uri="{0D108BD9-81ED-4DB2-BD59-A6C34878D82A}">
                    <a16:rowId xmlns:a16="http://schemas.microsoft.com/office/drawing/2014/main" val="10000"/>
                  </a:ext>
                </a:extLst>
              </a:tr>
              <a:tr h="378152">
                <a:tc rowSpan="3">
                  <a:txBody>
                    <a:bodyPr/>
                    <a:lstStyle/>
                    <a:p>
                      <a:pPr algn="ctr"/>
                      <a:r>
                        <a:rPr lang="es-ES" sz="1200" dirty="0">
                          <a:latin typeface="Arial Narrow" panose="020B0606020202030204" pitchFamily="34" charset="0"/>
                        </a:rPr>
                        <a:t>ACTITUDINAL</a:t>
                      </a:r>
                    </a:p>
                  </a:txBody>
                  <a:tcPr marT="45709" marB="45709" vert="vert270"/>
                </a:tc>
                <a:tc>
                  <a:txBody>
                    <a:bodyPr/>
                    <a:lstStyle/>
                    <a:p>
                      <a:r>
                        <a:rPr lang="es-ES" sz="1600" dirty="0">
                          <a:latin typeface="Arial Narrow" panose="020B0606020202030204" pitchFamily="34" charset="0"/>
                        </a:rPr>
                        <a:t>1. Desarrolla</a:t>
                      </a:r>
                      <a:r>
                        <a:rPr lang="es-ES" sz="1600" baseline="0" dirty="0">
                          <a:latin typeface="Arial Narrow" panose="020B0606020202030204" pitchFamily="34" charset="0"/>
                        </a:rPr>
                        <a:t> su trabajo en forma individual, según indicaciones e instrucciones escritas para cada actividad.</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1"/>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2. Presenta</a:t>
                      </a:r>
                      <a:r>
                        <a:rPr lang="es-ES" sz="1600" baseline="0" dirty="0">
                          <a:latin typeface="Arial Narrow" panose="020B0606020202030204" pitchFamily="34" charset="0"/>
                        </a:rPr>
                        <a:t> un trabajo que evidencia originalidad. No se observa plagio total o parcial de ningún tipo.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2"/>
                  </a:ext>
                </a:extLst>
              </a:tr>
              <a:tr h="41369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3.</a:t>
                      </a:r>
                      <a:r>
                        <a:rPr lang="es-ES" sz="1600" baseline="0" dirty="0">
                          <a:latin typeface="Arial Narrow" panose="020B0606020202030204" pitchFamily="34" charset="0"/>
                        </a:rPr>
                        <a:t> </a:t>
                      </a:r>
                      <a:r>
                        <a:rPr lang="es-ES" sz="1600" dirty="0">
                          <a:latin typeface="Arial Narrow" panose="020B0606020202030204" pitchFamily="34" charset="0"/>
                        </a:rPr>
                        <a:t>Es puntual en</a:t>
                      </a:r>
                      <a:r>
                        <a:rPr lang="es-ES" sz="1600" baseline="0" dirty="0">
                          <a:latin typeface="Arial Narrow" panose="020B0606020202030204" pitchFamily="34" charset="0"/>
                        </a:rPr>
                        <a:t> el cumplimiento de plazos </a:t>
                      </a:r>
                      <a:r>
                        <a:rPr lang="es-ES" sz="1600" dirty="0">
                          <a:latin typeface="Arial Narrow" panose="020B0606020202030204" pitchFamily="34" charset="0"/>
                        </a:rPr>
                        <a:t>en el</a:t>
                      </a:r>
                      <a:r>
                        <a:rPr lang="es-ES" sz="1600" baseline="0" dirty="0">
                          <a:latin typeface="Arial Narrow" panose="020B0606020202030204" pitchFamily="34" charset="0"/>
                        </a:rPr>
                        <a:t> envío del Módulo: Jueves 09 de abril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3"/>
                  </a:ext>
                </a:extLst>
              </a:tr>
              <a:tr h="661783">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PROCEDIMENTAL</a:t>
                      </a:r>
                    </a:p>
                  </a:txBody>
                  <a:tcPr marT="45709" marB="45709"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4. Desarrolla el módulo demostrando originalidad en</a:t>
                      </a:r>
                      <a:r>
                        <a:rPr lang="es-CL" sz="1600" baseline="0" dirty="0">
                          <a:latin typeface="Arial Narrow" panose="020B0606020202030204" pitchFamily="34" charset="0"/>
                        </a:rPr>
                        <a:t> la </a:t>
                      </a:r>
                      <a:r>
                        <a:rPr lang="es-CL" sz="1600" dirty="0">
                          <a:latin typeface="Arial Narrow" panose="020B0606020202030204" pitchFamily="34" charset="0"/>
                        </a:rPr>
                        <a:t>redacción de sus respuestas  y </a:t>
                      </a:r>
                      <a:r>
                        <a:rPr lang="es-CL" sz="1600" baseline="0" dirty="0">
                          <a:latin typeface="Arial Narrow" panose="020B0606020202030204" pitchFamily="34" charset="0"/>
                        </a:rPr>
                        <a:t> utilizando un </a:t>
                      </a:r>
                      <a:r>
                        <a:rPr lang="es-CL" sz="1600" dirty="0">
                          <a:latin typeface="Arial Narrow" panose="020B0606020202030204" pitchFamily="34" charset="0"/>
                        </a:rPr>
                        <a:t>vocabulario </a:t>
                      </a:r>
                      <a:r>
                        <a:rPr lang="es-CL" sz="1600" baseline="0" dirty="0">
                          <a:latin typeface="Arial Narrow" panose="020B0606020202030204" pitchFamily="34" charset="0"/>
                        </a:rPr>
                        <a:t>adecuado</a:t>
                      </a:r>
                      <a:r>
                        <a:rPr lang="es-CL" sz="1600" dirty="0">
                          <a:latin typeface="Arial Narrow" panose="020B0606020202030204" pitchFamily="34" charset="0"/>
                        </a:rPr>
                        <a:t> para</a:t>
                      </a:r>
                      <a:r>
                        <a:rPr lang="es-CL" sz="1600" baseline="0" dirty="0">
                          <a:latin typeface="Arial Narrow" panose="020B0606020202030204" pitchFamily="34" charset="0"/>
                        </a:rPr>
                        <a:t> expresar sus ideas. </a:t>
                      </a:r>
                      <a:endParaRPr lang="es-CL"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4"/>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5. </a:t>
                      </a:r>
                      <a:r>
                        <a:rPr lang="es-CL" sz="1600" baseline="0" dirty="0">
                          <a:latin typeface="Arial Narrow" panose="020B0606020202030204" pitchFamily="34" charset="0"/>
                        </a:rPr>
                        <a:t>D</a:t>
                      </a:r>
                      <a:r>
                        <a:rPr lang="es-CL" sz="1600" dirty="0">
                          <a:latin typeface="Arial Narrow" panose="020B0606020202030204" pitchFamily="34" charset="0"/>
                        </a:rPr>
                        <a:t>esarrolla el módulo demostrando una excelente ortografía acentual, puntual y literal.</a:t>
                      </a:r>
                      <a:r>
                        <a:rPr lang="es-ES" sz="1600" dirty="0">
                          <a:latin typeface="Arial Narrow" panose="020B0606020202030204" pitchFamily="34" charset="0"/>
                        </a:rPr>
                        <a:t> </a:t>
                      </a: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5"/>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6. Desarrolla</a:t>
                      </a:r>
                      <a:r>
                        <a:rPr lang="es-ES" sz="1600" baseline="0" dirty="0">
                          <a:latin typeface="Arial Narrow" panose="020B0606020202030204" pitchFamily="34" charset="0"/>
                        </a:rPr>
                        <a:t> respuestas complejas que evidencian lectura y análisis del contenido del libro.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6"/>
                  </a:ext>
                </a:extLst>
              </a:tr>
              <a:tr h="41369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Narrow" panose="020B0606020202030204" pitchFamily="34" charset="0"/>
                      </a:endParaRPr>
                    </a:p>
                  </a:txBody>
                  <a:tcPr marT="45709" marB="45709" vert="vert270"/>
                </a:tc>
                <a:tc>
                  <a:txBody>
                    <a:bodyPr/>
                    <a:lstStyle/>
                    <a:p>
                      <a:r>
                        <a:rPr lang="es-ES" sz="1600" dirty="0">
                          <a:latin typeface="Arial Narrow" panose="020B0606020202030204" pitchFamily="34" charset="0"/>
                        </a:rPr>
                        <a:t>7. Completa de forma objetiva y responsable la autoevaluación propuesta</a:t>
                      </a:r>
                      <a:r>
                        <a:rPr lang="es-ES" sz="1600" baseline="0" dirty="0">
                          <a:latin typeface="Arial Narrow" panose="020B0606020202030204" pitchFamily="34" charset="0"/>
                        </a:rPr>
                        <a:t> por </a:t>
                      </a:r>
                      <a:r>
                        <a:rPr lang="es-ES" sz="1600" dirty="0">
                          <a:latin typeface="Arial Narrow" panose="020B0606020202030204" pitchFamily="34" charset="0"/>
                        </a:rPr>
                        <a:t>la actividad. </a:t>
                      </a:r>
                    </a:p>
                  </a:txBody>
                  <a:tcPr marT="45709" marB="45709"/>
                </a:tc>
                <a:tc>
                  <a:txBody>
                    <a:bodyPr/>
                    <a:lstStyle/>
                    <a:p>
                      <a:pPr algn="ctr"/>
                      <a:r>
                        <a:rPr lang="es-ES" sz="1600" dirty="0">
                          <a:latin typeface="Arial Narrow" panose="020B0606020202030204" pitchFamily="34" charset="0"/>
                        </a:rPr>
                        <a:t>5</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4189636569"/>
                  </a:ext>
                </a:extLst>
              </a:tr>
              <a:tr h="413695">
                <a:tc rowSpan="3">
                  <a:txBody>
                    <a:bodyPr/>
                    <a:lstStyle/>
                    <a:p>
                      <a:pPr algn="ctr"/>
                      <a:r>
                        <a:rPr lang="es-ES" sz="1200" dirty="0">
                          <a:latin typeface="Arial Narrow" panose="020B0606020202030204" pitchFamily="34" charset="0"/>
                        </a:rPr>
                        <a:t>CONCEPTUAL</a:t>
                      </a:r>
                    </a:p>
                  </a:txBody>
                  <a:tcPr marT="45709" marB="45709" vert="vert270"/>
                </a:tc>
                <a:tc>
                  <a:txBody>
                    <a:bodyPr/>
                    <a:lstStyle/>
                    <a:p>
                      <a:r>
                        <a:rPr lang="es-ES" sz="1600" dirty="0">
                          <a:latin typeface="Arial Narrow" panose="020B0606020202030204" pitchFamily="34" charset="0"/>
                        </a:rPr>
                        <a:t>8.</a:t>
                      </a:r>
                      <a:r>
                        <a:rPr lang="es-ES" sz="1600" baseline="0" dirty="0">
                          <a:latin typeface="Arial Narrow" panose="020B0606020202030204" pitchFamily="34" charset="0"/>
                        </a:rPr>
                        <a:t> Comprende la importancia de la Constitución de 1833, explica con sus palabras en redacción escrita de su respuesta.</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4</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7"/>
                  </a:ext>
                </a:extLst>
              </a:tr>
              <a:tr h="413695">
                <a:tc vMerge="1">
                  <a:txBody>
                    <a:bodyPr/>
                    <a:lstStyle/>
                    <a:p>
                      <a:endParaRPr lang="es-ES" sz="1800" dirty="0"/>
                    </a:p>
                  </a:txBody>
                  <a:tcPr marT="45709" marB="45709"/>
                </a:tc>
                <a:tc>
                  <a:txBody>
                    <a:bodyPr/>
                    <a:lstStyle/>
                    <a:p>
                      <a:r>
                        <a:rPr lang="es-ES" sz="1600" dirty="0">
                          <a:latin typeface="Arial Narrow" panose="020B0606020202030204" pitchFamily="34" charset="0"/>
                        </a:rPr>
                        <a:t>9. </a:t>
                      </a:r>
                      <a:r>
                        <a:rPr lang="es-ES" sz="1600" baseline="0" dirty="0">
                          <a:latin typeface="Arial Narrow" panose="020B0606020202030204" pitchFamily="34" charset="0"/>
                        </a:rPr>
                        <a:t>Analiza y comprende la información del libro logrando  redactar respuestas con opiniones que evidencian el análisis y  dominio de contenidos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4</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8"/>
                  </a:ext>
                </a:extLst>
              </a:tr>
              <a:tr h="413695">
                <a:tc vMerge="1">
                  <a:txBody>
                    <a:bodyPr/>
                    <a:lstStyle/>
                    <a:p>
                      <a:endParaRPr lang="es-ES" sz="1800" dirty="0"/>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10. </a:t>
                      </a:r>
                      <a:r>
                        <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Analiza las principales características ideológicas de </a:t>
                      </a:r>
                      <a:r>
                        <a:rPr lang="es-ES" sz="1600" baseline="0" dirty="0">
                          <a:latin typeface="Arial Narrow" panose="020B0606020202030204" pitchFamily="34" charset="0"/>
                        </a:rPr>
                        <a:t>Constitución de 1833</a:t>
                      </a:r>
                      <a:endPar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T="45709" marB="45709"/>
                </a:tc>
                <a:tc>
                  <a:txBody>
                    <a:bodyPr/>
                    <a:lstStyle/>
                    <a:p>
                      <a:pPr algn="ctr"/>
                      <a:r>
                        <a:rPr lang="es-ES" sz="1600" dirty="0">
                          <a:latin typeface="Arial Narrow" panose="020B0606020202030204" pitchFamily="34" charset="0"/>
                        </a:rPr>
                        <a:t>4</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09"/>
                  </a:ext>
                </a:extLst>
              </a:tr>
              <a:tr h="378152">
                <a:tc gridSpan="2">
                  <a:txBody>
                    <a:bodyPr/>
                    <a:lstStyle/>
                    <a:p>
                      <a:pPr algn="r"/>
                      <a:r>
                        <a:rPr lang="es-ES" sz="1600" b="1" dirty="0">
                          <a:latin typeface="Arial Narrow" panose="020B0606020202030204" pitchFamily="34" charset="0"/>
                        </a:rPr>
                        <a:t>TOTAL</a:t>
                      </a:r>
                    </a:p>
                  </a:txBody>
                  <a:tcPr marT="45709" marB="45709"/>
                </a:tc>
                <a:tc hMerge="1">
                  <a:txBody>
                    <a:bodyPr/>
                    <a:lstStyle/>
                    <a:p>
                      <a:endParaRPr lang="es-ES" sz="1800" dirty="0"/>
                    </a:p>
                  </a:txBody>
                  <a:tcPr marT="45709" marB="45709"/>
                </a:tc>
                <a:tc>
                  <a:txBody>
                    <a:bodyPr/>
                    <a:lstStyle/>
                    <a:p>
                      <a:pPr algn="ctr"/>
                      <a:r>
                        <a:rPr lang="es-ES" sz="1600" dirty="0">
                          <a:latin typeface="Arial Narrow" panose="020B0606020202030204" pitchFamily="34" charset="0"/>
                        </a:rPr>
                        <a:t>47</a:t>
                      </a:r>
                    </a:p>
                  </a:txBody>
                  <a:tcPr marT="45709" marB="45709"/>
                </a:tc>
                <a:tc>
                  <a:txBody>
                    <a:bodyPr/>
                    <a:lstStyle/>
                    <a:p>
                      <a:pPr algn="ctr"/>
                      <a:endParaRPr lang="es-ES" sz="1600" dirty="0">
                        <a:solidFill>
                          <a:srgbClr val="FF0000"/>
                        </a:solidFill>
                        <a:latin typeface="Arial Narrow" panose="020B0606020202030204" pitchFamily="34" charset="0"/>
                      </a:endParaRPr>
                    </a:p>
                  </a:txBody>
                  <a:tcPr marT="45709" marB="45709"/>
                </a:tc>
                <a:extLst>
                  <a:ext uri="{0D108BD9-81ED-4DB2-BD59-A6C34878D82A}">
                    <a16:rowId xmlns:a16="http://schemas.microsoft.com/office/drawing/2014/main" val="10010"/>
                  </a:ext>
                </a:extLst>
              </a:tr>
              <a:tr h="378152">
                <a:tc gridSpan="2">
                  <a:txBody>
                    <a:bodyPr/>
                    <a:lstStyle/>
                    <a:p>
                      <a:pPr algn="r"/>
                      <a:r>
                        <a:rPr lang="es-ES" sz="1600" b="1" dirty="0">
                          <a:latin typeface="Arial Narrow" panose="020B0606020202030204" pitchFamily="34" charset="0"/>
                        </a:rPr>
                        <a:t>NOTA </a:t>
                      </a:r>
                    </a:p>
                  </a:txBody>
                  <a:tcPr marT="45709" marB="45709"/>
                </a:tc>
                <a:tc hMerge="1">
                  <a:txBody>
                    <a:bodyPr/>
                    <a:lstStyle/>
                    <a:p>
                      <a:endParaRPr lang="es-CL"/>
                    </a:p>
                  </a:txBody>
                  <a:tcPr/>
                </a:tc>
                <a:tc gridSpan="2">
                  <a:txBody>
                    <a:bodyPr/>
                    <a:lstStyle/>
                    <a:p>
                      <a:pPr algn="ctr"/>
                      <a:endParaRPr lang="es-ES" sz="1600" dirty="0">
                        <a:latin typeface="Arial Narrow" panose="020B0606020202030204" pitchFamily="34" charset="0"/>
                      </a:endParaRPr>
                    </a:p>
                  </a:txBody>
                  <a:tcPr marT="45709" marB="45709"/>
                </a:tc>
                <a:tc hMerge="1">
                  <a:txBody>
                    <a:bodyPr/>
                    <a:lstStyle/>
                    <a:p>
                      <a:endParaRPr lang="es-ES" sz="1800" dirty="0">
                        <a:latin typeface="Arial Narrow" panose="020B0606020202030204" pitchFamily="34" charset="0"/>
                      </a:endParaRPr>
                    </a:p>
                  </a:txBody>
                  <a:tcPr marT="45709" marB="45709"/>
                </a:tc>
                <a:extLst>
                  <a:ext uri="{0D108BD9-81ED-4DB2-BD59-A6C34878D82A}">
                    <a16:rowId xmlns:a16="http://schemas.microsoft.com/office/drawing/2014/main" val="329530984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D62C3DD1-32AB-AB49-B6B0-9A613F6216B0}"/>
              </a:ext>
            </a:extLst>
          </p:cNvPr>
          <p:cNvSpPr>
            <a:spLocks noGrp="1"/>
          </p:cNvSpPr>
          <p:nvPr>
            <p:ph type="title"/>
          </p:nvPr>
        </p:nvSpPr>
        <p:spPr>
          <a:xfrm>
            <a:off x="0" y="12700"/>
            <a:ext cx="11058525" cy="1100138"/>
          </a:xfrm>
        </p:spPr>
        <p:txBody>
          <a:bodyPr/>
          <a:lstStyle/>
          <a:p>
            <a:pPr algn="just"/>
            <a:r>
              <a:rPr lang="es-CL" altLang="es-CL" sz="2400">
                <a:solidFill>
                  <a:srgbClr val="FF0000"/>
                </a:solidFill>
                <a:latin typeface="Arial Narrow" panose="020B0604020202020204" pitchFamily="34" charset="0"/>
              </a:rPr>
              <a:t>Actividad N° 1: </a:t>
            </a:r>
            <a:r>
              <a:rPr lang="es-CL" altLang="es-CL" sz="1800">
                <a:latin typeface="Arial Narrow" panose="020B0604020202020204" pitchFamily="34" charset="0"/>
              </a:rPr>
              <a:t>Completa el siguiente cuadro escribiendo lo que comprendas tras  la lectura y análisis  las páginas </a:t>
            </a:r>
            <a:r>
              <a:rPr lang="es-CL" altLang="es-CL" sz="1800" b="1">
                <a:solidFill>
                  <a:srgbClr val="FF0000"/>
                </a:solidFill>
                <a:latin typeface="Arial Narrow" panose="020B0604020202020204" pitchFamily="34" charset="0"/>
              </a:rPr>
              <a:t>196 y 197</a:t>
            </a:r>
            <a:r>
              <a:rPr lang="es-CL" altLang="es-CL" sz="1800">
                <a:latin typeface="Arial Narrow" panose="020B0604020202020204" pitchFamily="34" charset="0"/>
              </a:rPr>
              <a:t> del libro de la asignatura, más lo que puedas investigar en internet, recuerda redactar con tus palabras respuestas originales donde evidencies que comprendes el contenido.                                                 (4 puntos cada respuesta correcta, total 16 puntos)</a:t>
            </a:r>
          </a:p>
        </p:txBody>
      </p:sp>
      <p:graphicFrame>
        <p:nvGraphicFramePr>
          <p:cNvPr id="5" name="Marcador de contenido 4">
            <a:extLst>
              <a:ext uri="{FF2B5EF4-FFF2-40B4-BE49-F238E27FC236}">
                <a16:creationId xmlns:a16="http://schemas.microsoft.com/office/drawing/2014/main" id="{BD9AC8EF-8F8D-7643-B15E-81AE3D2B8CA4}"/>
              </a:ext>
            </a:extLst>
          </p:cNvPr>
          <p:cNvGraphicFramePr>
            <a:graphicFrameLocks noGrp="1"/>
          </p:cNvGraphicFramePr>
          <p:nvPr>
            <p:ph idx="1"/>
          </p:nvPr>
        </p:nvGraphicFramePr>
        <p:xfrm>
          <a:off x="333375" y="1100138"/>
          <a:ext cx="11468100" cy="4754690"/>
        </p:xfrm>
        <a:graphic>
          <a:graphicData uri="http://schemas.openxmlformats.org/drawingml/2006/table">
            <a:tbl>
              <a:tblPr firstRow="1" bandRow="1">
                <a:tableStyleId>{5C22544A-7EE6-4342-B048-85BDC9FD1C3A}</a:tableStyleId>
              </a:tblPr>
              <a:tblGrid>
                <a:gridCol w="4770138">
                  <a:extLst>
                    <a:ext uri="{9D8B030D-6E8A-4147-A177-3AD203B41FA5}">
                      <a16:colId xmlns:a16="http://schemas.microsoft.com/office/drawing/2014/main" val="3538811984"/>
                    </a:ext>
                  </a:extLst>
                </a:gridCol>
                <a:gridCol w="6697962">
                  <a:extLst>
                    <a:ext uri="{9D8B030D-6E8A-4147-A177-3AD203B41FA5}">
                      <a16:colId xmlns:a16="http://schemas.microsoft.com/office/drawing/2014/main" val="717023829"/>
                    </a:ext>
                  </a:extLst>
                </a:gridCol>
              </a:tblGrid>
              <a:tr h="82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Análisis de la Constitución de 1833</a:t>
                      </a:r>
                    </a:p>
                  </a:txBody>
                  <a:tcPr marL="91454" marR="91454" marT="45701" marB="4570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400" baseline="0" dirty="0">
                          <a:solidFill>
                            <a:srgbClr val="FF0000"/>
                          </a:solidFill>
                          <a:latin typeface="Arial Narrow" panose="020B0606020202030204" pitchFamily="34" charset="0"/>
                        </a:rPr>
                        <a:t>DESARROLLA TU RESPUESTA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2400" baseline="0" dirty="0">
                          <a:solidFill>
                            <a:srgbClr val="FF0000"/>
                          </a:solidFill>
                          <a:latin typeface="Arial Narrow" panose="020B0606020202030204" pitchFamily="34" charset="0"/>
                        </a:rPr>
                        <a:t>(Responde guiándote por el contenido del libro)</a:t>
                      </a:r>
                      <a:endParaRPr lang="es-CL" sz="2400" dirty="0">
                        <a:solidFill>
                          <a:srgbClr val="FF0000"/>
                        </a:solidFill>
                        <a:latin typeface="Arial Narrow" panose="020B0606020202030204" pitchFamily="34" charset="0"/>
                      </a:endParaRPr>
                    </a:p>
                  </a:txBody>
                  <a:tcPr marL="91454" marR="91454" marT="45701" marB="45701"/>
                </a:tc>
                <a:extLst>
                  <a:ext uri="{0D108BD9-81ED-4DB2-BD59-A6C34878D82A}">
                    <a16:rowId xmlns:a16="http://schemas.microsoft.com/office/drawing/2014/main" val="1972929775"/>
                  </a:ext>
                </a:extLst>
              </a:tr>
              <a:tr h="914337">
                <a:tc>
                  <a:txBody>
                    <a:bodyPr/>
                    <a:lstStyle/>
                    <a:p>
                      <a:pPr algn="ctr"/>
                      <a:r>
                        <a:rPr lang="es-CL" sz="1800" b="1" baseline="0" dirty="0">
                          <a:latin typeface="Arial Narrow" panose="020B0606020202030204" pitchFamily="34" charset="0"/>
                        </a:rPr>
                        <a:t>Objetivos de la Constitución de 1833 </a:t>
                      </a:r>
                    </a:p>
                    <a:p>
                      <a:pPr algn="ctr"/>
                      <a:r>
                        <a:rPr lang="es-CL" sz="1800" b="0" baseline="0" dirty="0">
                          <a:latin typeface="Arial Narrow" panose="020B0606020202030204" pitchFamily="34" charset="0"/>
                        </a:rPr>
                        <a:t>Explica  por qué era importante lograr estos dos objetivos centrales </a:t>
                      </a:r>
                    </a:p>
                  </a:txBody>
                  <a:tcPr marL="91454" marR="91454" marT="45701" marB="45701"/>
                </a:tc>
                <a:tc>
                  <a:txBody>
                    <a:bodyPr/>
                    <a:lstStyle/>
                    <a:p>
                      <a:r>
                        <a:rPr lang="es-CL" sz="1400" b="1" dirty="0">
                          <a:solidFill>
                            <a:schemeClr val="tx1"/>
                          </a:solidFill>
                          <a:latin typeface="Arial Narrow" panose="020B0606020202030204" pitchFamily="34" charset="0"/>
                        </a:rPr>
                        <a:t>Estabilidad política y orden social;</a:t>
                      </a:r>
                      <a:r>
                        <a:rPr lang="es-CL" sz="1400" b="1" baseline="0" dirty="0">
                          <a:solidFill>
                            <a:schemeClr val="tx1"/>
                          </a:solidFill>
                          <a:latin typeface="Arial Narrow" panose="020B0606020202030204" pitchFamily="34" charset="0"/>
                        </a:rPr>
                        <a:t> </a:t>
                      </a:r>
                      <a:endParaRPr lang="es-CL" sz="1400" b="1" dirty="0">
                        <a:solidFill>
                          <a:schemeClr val="tx1"/>
                        </a:solidFill>
                        <a:latin typeface="Arial Narrow" panose="020B0606020202030204" pitchFamily="34" charset="0"/>
                      </a:endParaRPr>
                    </a:p>
                  </a:txBody>
                  <a:tcPr marL="91454" marR="91454" marT="45701" marB="45701"/>
                </a:tc>
                <a:extLst>
                  <a:ext uri="{0D108BD9-81ED-4DB2-BD59-A6C34878D82A}">
                    <a16:rowId xmlns:a16="http://schemas.microsoft.com/office/drawing/2014/main" val="3925742546"/>
                  </a:ext>
                </a:extLst>
              </a:tr>
              <a:tr h="914337">
                <a:tc>
                  <a:txBody>
                    <a:bodyPr/>
                    <a:lstStyle/>
                    <a:p>
                      <a:pPr algn="ctr"/>
                      <a:r>
                        <a:rPr lang="es-CL" sz="1800" b="1" baseline="0" dirty="0">
                          <a:latin typeface="Arial Narrow" panose="020B0606020202030204" pitchFamily="34" charset="0"/>
                        </a:rPr>
                        <a:t>Ejecutivo fuerte  </a:t>
                      </a:r>
                    </a:p>
                    <a:p>
                      <a:pPr algn="ctr"/>
                      <a:r>
                        <a:rPr lang="es-CL" sz="1800" baseline="0" dirty="0">
                          <a:latin typeface="Arial Narrow" panose="020B0606020202030204" pitchFamily="34" charset="0"/>
                        </a:rPr>
                        <a:t>Explica qué proponía la Constitución en relación al presidente de la república </a:t>
                      </a:r>
                    </a:p>
                  </a:txBody>
                  <a:tcPr marL="91454" marR="91454" marT="45701" marB="45701"/>
                </a:tc>
                <a:tc>
                  <a:txBody>
                    <a:bodyPr/>
                    <a:lstStyle/>
                    <a:p>
                      <a:endParaRPr lang="es-CL" sz="1400" dirty="0">
                        <a:latin typeface="Arial Narrow" panose="020B0606020202030204" pitchFamily="34" charset="0"/>
                      </a:endParaRPr>
                    </a:p>
                  </a:txBody>
                  <a:tcPr marL="91454" marR="91454" marT="45701" marB="45701"/>
                </a:tc>
                <a:extLst>
                  <a:ext uri="{0D108BD9-81ED-4DB2-BD59-A6C34878D82A}">
                    <a16:rowId xmlns:a16="http://schemas.microsoft.com/office/drawing/2014/main" val="4156060814"/>
                  </a:ext>
                </a:extLst>
              </a:tr>
              <a:tr h="914337">
                <a:tc>
                  <a:txBody>
                    <a:bodyPr/>
                    <a:lstStyle/>
                    <a:p>
                      <a:pPr algn="ctr"/>
                      <a:r>
                        <a:rPr lang="es-CL" sz="1800" b="1" dirty="0">
                          <a:latin typeface="Arial Narrow" panose="020B0606020202030204" pitchFamily="34" charset="0"/>
                        </a:rPr>
                        <a:t>Exclusión</a:t>
                      </a:r>
                      <a:r>
                        <a:rPr lang="es-CL" sz="1800" b="1" baseline="0" dirty="0">
                          <a:latin typeface="Arial Narrow" panose="020B0606020202030204" pitchFamily="34" charset="0"/>
                        </a:rPr>
                        <a:t> política </a:t>
                      </a:r>
                      <a:endParaRPr lang="es-CL" sz="1800" b="1"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Explica en qué consiste este concepto refiriéndote al voto censitario y sus requisitos. </a:t>
                      </a:r>
                      <a:endParaRPr lang="es-CL" sz="1800" dirty="0">
                        <a:latin typeface="Arial Narrow" panose="020B0606020202030204" pitchFamily="34" charset="0"/>
                      </a:endParaRPr>
                    </a:p>
                  </a:txBody>
                  <a:tcPr marL="91454" marR="91454" marT="45701" marB="45701"/>
                </a:tc>
                <a:tc>
                  <a:txBody>
                    <a:bodyPr/>
                    <a:lstStyle/>
                    <a:p>
                      <a:endParaRPr lang="es-CL" sz="1400" dirty="0">
                        <a:latin typeface="Arial Narrow" panose="020B0606020202030204" pitchFamily="34" charset="0"/>
                      </a:endParaRPr>
                    </a:p>
                  </a:txBody>
                  <a:tcPr marL="91454" marR="91454" marT="45701" marB="45701"/>
                </a:tc>
                <a:extLst>
                  <a:ext uri="{0D108BD9-81ED-4DB2-BD59-A6C34878D82A}">
                    <a16:rowId xmlns:a16="http://schemas.microsoft.com/office/drawing/2014/main" val="3103466848"/>
                  </a:ext>
                </a:extLst>
              </a:tr>
              <a:tr h="1188649">
                <a:tc>
                  <a:txBody>
                    <a:bodyPr/>
                    <a:lstStyle/>
                    <a:p>
                      <a:pPr algn="ctr"/>
                      <a:r>
                        <a:rPr lang="es-CL" sz="1800" b="1" baseline="0" dirty="0">
                          <a:latin typeface="Arial Narrow" panose="020B0606020202030204" pitchFamily="34" charset="0"/>
                        </a:rPr>
                        <a:t>Fomento de las tradiciones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Explica la relación entre el Estado de Chile de la época y la Iglesia Católica refiriéndote al derecho a patronato   </a:t>
                      </a:r>
                    </a:p>
                  </a:txBody>
                  <a:tcPr marL="91454" marR="91454" marT="45701" marB="45701"/>
                </a:tc>
                <a:tc>
                  <a:txBody>
                    <a:bodyPr/>
                    <a:lstStyle/>
                    <a:p>
                      <a:endParaRPr lang="es-CL" sz="1400" dirty="0">
                        <a:latin typeface="Arial Narrow" panose="020B0606020202030204" pitchFamily="34" charset="0"/>
                      </a:endParaRPr>
                    </a:p>
                  </a:txBody>
                  <a:tcPr marL="91454" marR="91454" marT="45701" marB="45701"/>
                </a:tc>
                <a:extLst>
                  <a:ext uri="{0D108BD9-81ED-4DB2-BD59-A6C34878D82A}">
                    <a16:rowId xmlns:a16="http://schemas.microsoft.com/office/drawing/2014/main" val="1062083838"/>
                  </a:ext>
                </a:extLst>
              </a:tr>
            </a:tbl>
          </a:graphicData>
        </a:graphic>
      </p:graphicFrame>
      <p:pic>
        <p:nvPicPr>
          <p:cNvPr id="9239" name="Imagen 1">
            <a:extLst>
              <a:ext uri="{FF2B5EF4-FFF2-40B4-BE49-F238E27FC236}">
                <a16:creationId xmlns:a16="http://schemas.microsoft.com/office/drawing/2014/main" id="{BF6A870A-CD6C-F54C-AC99-1DF90E488E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44263" y="71438"/>
            <a:ext cx="8556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441E04BD-C991-A34F-835A-A66EC56F09F7}"/>
              </a:ext>
            </a:extLst>
          </p:cNvPr>
          <p:cNvSpPr>
            <a:spLocks noGrp="1"/>
          </p:cNvSpPr>
          <p:nvPr>
            <p:ph type="title"/>
          </p:nvPr>
        </p:nvSpPr>
        <p:spPr>
          <a:xfrm>
            <a:off x="579438" y="255588"/>
            <a:ext cx="10515600" cy="765175"/>
          </a:xfrm>
        </p:spPr>
        <p:txBody>
          <a:bodyPr/>
          <a:lstStyle/>
          <a:p>
            <a:r>
              <a:rPr lang="es-CL" altLang="es-CL">
                <a:solidFill>
                  <a:srgbClr val="FF0000"/>
                </a:solidFill>
                <a:latin typeface="Arial Narrow" panose="020B0604020202020204" pitchFamily="34" charset="0"/>
              </a:rPr>
              <a:t>Observaciones para la evaluación y calificación</a:t>
            </a:r>
            <a:br>
              <a:rPr lang="es-CL" altLang="es-CL">
                <a:solidFill>
                  <a:srgbClr val="FF0000"/>
                </a:solidFill>
                <a:latin typeface="Arial Narrow" panose="020B0604020202020204" pitchFamily="34" charset="0"/>
              </a:rPr>
            </a:br>
            <a:r>
              <a:rPr lang="es-CL" altLang="es-CL">
                <a:solidFill>
                  <a:srgbClr val="FF0000"/>
                </a:solidFill>
                <a:latin typeface="Arial Narrow" panose="020B0604020202020204" pitchFamily="34" charset="0"/>
              </a:rPr>
              <a:t>(completa el docente)  NOTA : </a:t>
            </a:r>
          </a:p>
        </p:txBody>
      </p:sp>
      <p:sp>
        <p:nvSpPr>
          <p:cNvPr id="10243" name="Marcador de contenido 2">
            <a:extLst>
              <a:ext uri="{FF2B5EF4-FFF2-40B4-BE49-F238E27FC236}">
                <a16:creationId xmlns:a16="http://schemas.microsoft.com/office/drawing/2014/main" id="{9323FD14-7D91-324E-A9D0-1597EDD58DE1}"/>
              </a:ext>
            </a:extLst>
          </p:cNvPr>
          <p:cNvSpPr>
            <a:spLocks noGrp="1"/>
          </p:cNvSpPr>
          <p:nvPr>
            <p:ph idx="1"/>
          </p:nvPr>
        </p:nvSpPr>
        <p:spPr>
          <a:xfrm>
            <a:off x="579438" y="1419225"/>
            <a:ext cx="11493500" cy="3659188"/>
          </a:xfrm>
        </p:spPr>
        <p:txBody>
          <a:bodyPr/>
          <a:lstStyle/>
          <a:p>
            <a:endParaRPr lang="es-CL" altLang="es-CL"/>
          </a:p>
        </p:txBody>
      </p:sp>
      <p:pic>
        <p:nvPicPr>
          <p:cNvPr id="10244" name="Imagen 1">
            <a:extLst>
              <a:ext uri="{FF2B5EF4-FFF2-40B4-BE49-F238E27FC236}">
                <a16:creationId xmlns:a16="http://schemas.microsoft.com/office/drawing/2014/main" id="{3B77A88D-EBF0-0642-98E9-05D1D2669B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95038" y="255588"/>
            <a:ext cx="9779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59990-61D4-534D-9F99-E87724271F9C}"/>
              </a:ext>
            </a:extLst>
          </p:cNvPr>
          <p:cNvSpPr>
            <a:spLocks noGrp="1"/>
          </p:cNvSpPr>
          <p:nvPr>
            <p:ph type="title"/>
          </p:nvPr>
        </p:nvSpPr>
        <p:spPr>
          <a:xfrm>
            <a:off x="1198563" y="88900"/>
            <a:ext cx="10993437" cy="800100"/>
          </a:xfrm>
        </p:spPr>
        <p:txBody>
          <a:bodyPr/>
          <a:lstStyle/>
          <a:p>
            <a:pPr>
              <a:defRPr/>
            </a:pPr>
            <a:r>
              <a:rPr lang="es-CL" sz="2800" dirty="0">
                <a:solidFill>
                  <a:srgbClr val="FF0000"/>
                </a:solidFill>
                <a:latin typeface="Arial Narrow" panose="020B0606020202030204" pitchFamily="34" charset="0"/>
              </a:rPr>
              <a:t>Pauta de autoevaluación. </a:t>
            </a:r>
            <a:r>
              <a:rPr lang="es-CL" sz="1800" dirty="0">
                <a:latin typeface="Arial Narrow" panose="020B0606020202030204" pitchFamily="34" charset="0"/>
              </a:rPr>
              <a:t>Completa marcando un ticket - Responde objetivamente. </a:t>
            </a:r>
            <a:br>
              <a:rPr lang="es-CL" sz="1800" dirty="0">
                <a:latin typeface="Arial Narrow" panose="020B0606020202030204" pitchFamily="34" charset="0"/>
              </a:rPr>
            </a:br>
            <a:r>
              <a:rPr lang="es-CL" sz="1600" dirty="0">
                <a:solidFill>
                  <a:schemeClr val="accent5">
                    <a:lumMod val="50000"/>
                  </a:schemeClr>
                </a:solidFill>
                <a:latin typeface="Arial Narrow" panose="020B0606020202030204" pitchFamily="34" charset="0"/>
              </a:rPr>
              <a:t>Indicaciones para poner ticket: realiza las siguientes acciones en este mismo orden; pinchar donde pondrás el ticket, barra de herramientas, viñetas , seleccionar ticket, dar espacio, guardar. </a:t>
            </a:r>
          </a:p>
        </p:txBody>
      </p:sp>
      <p:graphicFrame>
        <p:nvGraphicFramePr>
          <p:cNvPr id="4" name="Marcador de contenido 3">
            <a:extLst>
              <a:ext uri="{FF2B5EF4-FFF2-40B4-BE49-F238E27FC236}">
                <a16:creationId xmlns:a16="http://schemas.microsoft.com/office/drawing/2014/main" id="{AA63090A-73FA-0846-9D49-5C410AEA45D1}"/>
              </a:ext>
            </a:extLst>
          </p:cNvPr>
          <p:cNvGraphicFramePr>
            <a:graphicFrameLocks noGrp="1"/>
          </p:cNvGraphicFramePr>
          <p:nvPr>
            <p:ph idx="1"/>
            <p:extLst>
              <p:ext uri="{D42A27DB-BD31-4B8C-83A1-F6EECF244321}">
                <p14:modId xmlns:p14="http://schemas.microsoft.com/office/powerpoint/2010/main" val="625846531"/>
              </p:ext>
            </p:extLst>
          </p:nvPr>
        </p:nvGraphicFramePr>
        <p:xfrm>
          <a:off x="289346" y="1092810"/>
          <a:ext cx="11560784" cy="5327297"/>
        </p:xfrm>
        <a:graphic>
          <a:graphicData uri="http://schemas.openxmlformats.org/drawingml/2006/table">
            <a:tbl>
              <a:tblPr firstRow="1" bandRow="1">
                <a:tableStyleId>{69CF1AB2-1976-4502-BF36-3FF5EA218861}</a:tableStyleId>
              </a:tblPr>
              <a:tblGrid>
                <a:gridCol w="422064">
                  <a:extLst>
                    <a:ext uri="{9D8B030D-6E8A-4147-A177-3AD203B41FA5}">
                      <a16:colId xmlns:a16="http://schemas.microsoft.com/office/drawing/2014/main" val="20000"/>
                    </a:ext>
                  </a:extLst>
                </a:gridCol>
                <a:gridCol w="10162535">
                  <a:extLst>
                    <a:ext uri="{9D8B030D-6E8A-4147-A177-3AD203B41FA5}">
                      <a16:colId xmlns:a16="http://schemas.microsoft.com/office/drawing/2014/main" val="20001"/>
                    </a:ext>
                  </a:extLst>
                </a:gridCol>
                <a:gridCol w="518983">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tblGrid>
              <a:tr h="469204">
                <a:tc>
                  <a:txBody>
                    <a:bodyPr/>
                    <a:lstStyle/>
                    <a:p>
                      <a:pPr algn="ct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INDICADOR</a:t>
                      </a:r>
                      <a:r>
                        <a:rPr lang="es-ES" sz="1600" baseline="0" dirty="0">
                          <a:latin typeface="Arial Narrow" panose="020B0606020202030204" pitchFamily="34" charset="0"/>
                        </a:rPr>
                        <a:t> </a:t>
                      </a: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SÍ</a:t>
                      </a:r>
                    </a:p>
                  </a:txBody>
                  <a:tcPr marT="45709" marB="45709"/>
                </a:tc>
                <a:tc>
                  <a:txBody>
                    <a:bodyPr/>
                    <a:lstStyle/>
                    <a:p>
                      <a:pPr algn="ctr"/>
                      <a:r>
                        <a:rPr lang="es-ES" sz="1600" dirty="0">
                          <a:latin typeface="Arial Narrow" panose="020B0606020202030204" pitchFamily="34" charset="0"/>
                        </a:rPr>
                        <a:t>NO</a:t>
                      </a:r>
                    </a:p>
                  </a:txBody>
                  <a:tcPr marT="45709" marB="45709"/>
                </a:tc>
                <a:extLst>
                  <a:ext uri="{0D108BD9-81ED-4DB2-BD59-A6C34878D82A}">
                    <a16:rowId xmlns:a16="http://schemas.microsoft.com/office/drawing/2014/main" val="10000"/>
                  </a:ext>
                </a:extLst>
              </a:tr>
              <a:tr h="268109">
                <a:tc rowSpan="3">
                  <a:txBody>
                    <a:bodyPr/>
                    <a:lstStyle/>
                    <a:p>
                      <a:pPr algn="ctr"/>
                      <a:r>
                        <a:rPr lang="es-ES" sz="1200" dirty="0">
                          <a:latin typeface="Arial Narrow" panose="020B0606020202030204" pitchFamily="34" charset="0"/>
                        </a:rPr>
                        <a:t>ACTITUDINAL</a:t>
                      </a:r>
                    </a:p>
                  </a:txBody>
                  <a:tcPr marT="45709" marB="45709" vert="vert270"/>
                </a:tc>
                <a:tc>
                  <a:txBody>
                    <a:bodyPr/>
                    <a:lstStyle/>
                    <a:p>
                      <a:r>
                        <a:rPr lang="es-ES" sz="1600" dirty="0">
                          <a:latin typeface="Arial Narrow" panose="020B0606020202030204" pitchFamily="34" charset="0"/>
                        </a:rPr>
                        <a:t>1. Autónomamente</a:t>
                      </a:r>
                      <a:r>
                        <a:rPr lang="es-ES" sz="1600" baseline="0" dirty="0">
                          <a:latin typeface="Arial Narrow" panose="020B0606020202030204" pitchFamily="34" charset="0"/>
                        </a:rPr>
                        <a:t> me propongo plazos y metas para cumplir con lo solicitado por el colegio. </a:t>
                      </a:r>
                      <a:endParaRPr lang="es-ES" sz="1600" dirty="0">
                        <a:latin typeface="Arial Narrow" panose="020B0606020202030204" pitchFamily="34" charset="0"/>
                      </a:endParaRPr>
                    </a:p>
                  </a:txBody>
                  <a:tcPr marT="45709" marB="45709"/>
                </a:tc>
                <a:tc>
                  <a:txBody>
                    <a:bodyPr/>
                    <a:lstStyle/>
                    <a:p>
                      <a:pPr marL="0" indent="0" algn="ctr">
                        <a:buFont typeface="Wingdings" panose="05000000000000000000" pitchFamily="2" charset="2"/>
                        <a:buNone/>
                      </a:pPr>
                      <a:r>
                        <a:rPr lang="es-ES" sz="1600" dirty="0">
                          <a:latin typeface="Arial Narrow" panose="020B0606020202030204" pitchFamily="34" charset="0"/>
                        </a:rPr>
                        <a:t> </a:t>
                      </a:r>
                    </a:p>
                  </a:txBody>
                  <a:tcPr marT="45709" marB="45709"/>
                </a:tc>
                <a:tc>
                  <a:txBody>
                    <a:bodyPr/>
                    <a:lstStyle/>
                    <a:p>
                      <a:pPr algn="ctr"/>
                      <a:endParaRPr lang="es-ES" sz="1600">
                        <a:latin typeface="Arial Narrow" panose="020B0606020202030204" pitchFamily="34" charset="0"/>
                      </a:endParaRPr>
                    </a:p>
                  </a:txBody>
                  <a:tcPr marT="45709" marB="45709"/>
                </a:tc>
                <a:extLst>
                  <a:ext uri="{0D108BD9-81ED-4DB2-BD59-A6C34878D82A}">
                    <a16:rowId xmlns:a16="http://schemas.microsoft.com/office/drawing/2014/main" val="10001"/>
                  </a:ext>
                </a:extLst>
              </a:tr>
              <a:tr h="268109">
                <a:tc vMerge="1">
                  <a:txBody>
                    <a:bodyPr/>
                    <a:lstStyle/>
                    <a:p>
                      <a:endParaRPr lang="es-ES" sz="1800" dirty="0"/>
                    </a:p>
                  </a:txBody>
                  <a:tcPr marT="45709" marB="45709"/>
                </a:tc>
                <a:tc>
                  <a:txBody>
                    <a:bodyPr/>
                    <a:lstStyle/>
                    <a:p>
                      <a:r>
                        <a:rPr lang="es-ES" sz="1600" dirty="0">
                          <a:latin typeface="Arial Narrow" panose="020B0606020202030204" pitchFamily="34" charset="0"/>
                        </a:rPr>
                        <a:t>2. Cuando</a:t>
                      </a:r>
                      <a:r>
                        <a:rPr lang="es-ES" sz="1600" baseline="0" dirty="0">
                          <a:latin typeface="Arial Narrow" panose="020B0606020202030204" pitchFamily="34" charset="0"/>
                        </a:rPr>
                        <a:t> dispongo de tiempo, lo ocupo para resolver los módulos enviados por el colegio para redactar respuestas de óptima calidad.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marL="0" indent="0" algn="ctr">
                        <a:buFont typeface="Wingdings" panose="05000000000000000000" pitchFamily="2" charset="2"/>
                        <a:buNone/>
                      </a:pPr>
                      <a:r>
                        <a:rPr lang="es-ES" sz="1600" dirty="0">
                          <a:latin typeface="Arial Narrow" panose="020B0606020202030204" pitchFamily="34" charset="0"/>
                        </a:rPr>
                        <a:t> </a:t>
                      </a:r>
                    </a:p>
                  </a:txBody>
                  <a:tcPr marT="45709" marB="45709"/>
                </a:tc>
                <a:extLst>
                  <a:ext uri="{0D108BD9-81ED-4DB2-BD59-A6C34878D82A}">
                    <a16:rowId xmlns:a16="http://schemas.microsoft.com/office/drawing/2014/main" val="10002"/>
                  </a:ext>
                </a:extLst>
              </a:tr>
              <a:tr h="26810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3.</a:t>
                      </a:r>
                      <a:r>
                        <a:rPr lang="es-ES" sz="1600" baseline="0" dirty="0">
                          <a:latin typeface="Arial Narrow" panose="020B0606020202030204" pitchFamily="34" charset="0"/>
                        </a:rPr>
                        <a:t> Soy </a:t>
                      </a:r>
                      <a:r>
                        <a:rPr lang="es-ES" sz="1600" dirty="0">
                          <a:latin typeface="Arial Narrow" panose="020B0606020202030204" pitchFamily="34" charset="0"/>
                        </a:rPr>
                        <a:t>puntual en</a:t>
                      </a:r>
                      <a:r>
                        <a:rPr lang="es-ES" sz="1600" baseline="0" dirty="0">
                          <a:latin typeface="Arial Narrow" panose="020B0606020202030204" pitchFamily="34" charset="0"/>
                        </a:rPr>
                        <a:t> el cumplimiento de plazos </a:t>
                      </a:r>
                      <a:r>
                        <a:rPr lang="es-ES" sz="1600" dirty="0">
                          <a:latin typeface="Arial Narrow" panose="020B0606020202030204" pitchFamily="34" charset="0"/>
                        </a:rPr>
                        <a:t>en el</a:t>
                      </a:r>
                      <a:r>
                        <a:rPr lang="es-ES" sz="1600" baseline="0" dirty="0">
                          <a:latin typeface="Arial Narrow" panose="020B0606020202030204" pitchFamily="34" charset="0"/>
                        </a:rPr>
                        <a:t> envío del módulo: JUEVES 09 DE ABRIL 2020</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r>
                        <a:rPr lang="es-ES" sz="1600" dirty="0">
                          <a:latin typeface="Arial Narrow" panose="020B0606020202030204" pitchFamily="34" charset="0"/>
                        </a:rPr>
                        <a:t>  </a:t>
                      </a:r>
                    </a:p>
                  </a:txBody>
                  <a:tcPr marT="45709" marB="45709"/>
                </a:tc>
                <a:extLst>
                  <a:ext uri="{0D108BD9-81ED-4DB2-BD59-A6C34878D82A}">
                    <a16:rowId xmlns:a16="http://schemas.microsoft.com/office/drawing/2014/main" val="10003"/>
                  </a:ext>
                </a:extLst>
              </a:tr>
              <a:tr h="469204">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PROCEDIMENTAL</a:t>
                      </a:r>
                    </a:p>
                  </a:txBody>
                  <a:tcPr marT="45709" marB="45709"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4. Me ocupé en resolver</a:t>
                      </a:r>
                      <a:r>
                        <a:rPr lang="es-CL" sz="1600" baseline="0" dirty="0">
                          <a:latin typeface="Arial Narrow" panose="020B0606020202030204" pitchFamily="34" charset="0"/>
                        </a:rPr>
                        <a:t> </a:t>
                      </a:r>
                      <a:r>
                        <a:rPr lang="es-CL" sz="1600" dirty="0">
                          <a:latin typeface="Arial Narrow" panose="020B0606020202030204" pitchFamily="34" charset="0"/>
                        </a:rPr>
                        <a:t> el módulo demostrando una excelente redacción y uso</a:t>
                      </a:r>
                      <a:r>
                        <a:rPr lang="es-CL" sz="1600" baseline="0" dirty="0">
                          <a:latin typeface="Arial Narrow" panose="020B0606020202030204" pitchFamily="34" charset="0"/>
                        </a:rPr>
                        <a:t> de adecuado</a:t>
                      </a:r>
                      <a:r>
                        <a:rPr lang="es-CL" sz="1600" dirty="0">
                          <a:latin typeface="Arial Narrow" panose="020B0606020202030204" pitchFamily="34" charset="0"/>
                        </a:rPr>
                        <a:t> vocabulario para</a:t>
                      </a:r>
                      <a:r>
                        <a:rPr lang="es-CL" sz="1600" baseline="0" dirty="0">
                          <a:latin typeface="Arial Narrow" panose="020B0606020202030204" pitchFamily="34" charset="0"/>
                        </a:rPr>
                        <a:t> expresar mis ideas. .</a:t>
                      </a:r>
                      <a:r>
                        <a:rPr lang="es-CL" sz="1600" dirty="0">
                          <a:latin typeface="Arial Narrow" panose="020B0606020202030204" pitchFamily="34" charset="0"/>
                        </a:rPr>
                        <a:t> </a:t>
                      </a: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4"/>
                  </a:ext>
                </a:extLst>
              </a:tr>
              <a:tr h="268109">
                <a:tc vMerge="1">
                  <a:txBody>
                    <a:bodyPr/>
                    <a:lstStyle/>
                    <a:p>
                      <a:endParaRPr lang="es-ES" sz="1800" dirty="0"/>
                    </a:p>
                  </a:txBody>
                  <a:tcPr marT="45709" marB="45709"/>
                </a:tc>
                <a:tc>
                  <a:txBody>
                    <a:bodyPr/>
                    <a:lstStyle/>
                    <a:p>
                      <a:r>
                        <a:rPr lang="es-ES" sz="1600" dirty="0">
                          <a:latin typeface="Arial Narrow" panose="020B0606020202030204" pitchFamily="34" charset="0"/>
                        </a:rPr>
                        <a:t>5. </a:t>
                      </a:r>
                      <a:r>
                        <a:rPr lang="es-CL" sz="1600" baseline="0" dirty="0">
                          <a:latin typeface="Arial Narrow" panose="020B0606020202030204" pitchFamily="34" charset="0"/>
                        </a:rPr>
                        <a:t>Me ocupé investigando y consultando para lograr una óptima </a:t>
                      </a:r>
                      <a:r>
                        <a:rPr lang="es-CL" sz="1600" dirty="0">
                          <a:latin typeface="Arial Narrow" panose="020B0606020202030204" pitchFamily="34" charset="0"/>
                        </a:rPr>
                        <a:t>ortografía acentual, puntual y literal</a:t>
                      </a:r>
                      <a:r>
                        <a:rPr lang="es-CL" sz="1600" baseline="0" dirty="0">
                          <a:latin typeface="Arial Narrow" panose="020B0606020202030204" pitchFamily="34" charset="0"/>
                        </a:rPr>
                        <a:t> en la redacción de mis respuestas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5"/>
                  </a:ext>
                </a:extLst>
              </a:tr>
              <a:tr h="384203">
                <a:tc vMerge="1">
                  <a:txBody>
                    <a:bodyPr/>
                    <a:lstStyle/>
                    <a:p>
                      <a:endParaRPr lang="es-ES" sz="1800" dirty="0"/>
                    </a:p>
                  </a:txBody>
                  <a:tcPr marT="45709" marB="45709"/>
                </a:tc>
                <a:tc>
                  <a:txBody>
                    <a:bodyPr/>
                    <a:lstStyle/>
                    <a:p>
                      <a:r>
                        <a:rPr lang="es-ES" sz="1600" dirty="0">
                          <a:latin typeface="Arial Narrow" panose="020B0606020202030204" pitchFamily="34" charset="0"/>
                        </a:rPr>
                        <a:t>6. Resolví</a:t>
                      </a:r>
                      <a:r>
                        <a:rPr lang="es-ES" sz="1600" baseline="0" dirty="0">
                          <a:latin typeface="Arial Narrow" panose="020B0606020202030204" pitchFamily="34" charset="0"/>
                        </a:rPr>
                        <a:t> las actividades respetando instrucciones y recomendación del docente a cargo.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6"/>
                  </a:ext>
                </a:extLst>
              </a:tr>
              <a:tr h="268109">
                <a:tc rowSpan="4">
                  <a:txBody>
                    <a:bodyPr/>
                    <a:lstStyle/>
                    <a:p>
                      <a:pPr algn="ctr"/>
                      <a:r>
                        <a:rPr lang="es-ES" sz="1200" dirty="0">
                          <a:latin typeface="Arial Narrow" panose="020B0606020202030204" pitchFamily="34" charset="0"/>
                        </a:rPr>
                        <a:t>CONCEPTUAL</a:t>
                      </a:r>
                    </a:p>
                  </a:txBody>
                  <a:tcPr marT="45709" marB="45709" vert="vert270"/>
                </a:tc>
                <a:tc>
                  <a:txBody>
                    <a:bodyPr/>
                    <a:lstStyle/>
                    <a:p>
                      <a:r>
                        <a:rPr lang="es-ES" sz="1600" dirty="0">
                          <a:latin typeface="Arial Narrow" panose="020B0606020202030204" pitchFamily="34" charset="0"/>
                        </a:rPr>
                        <a:t>7.</a:t>
                      </a:r>
                      <a:r>
                        <a:rPr lang="es-ES" sz="1600" baseline="0" dirty="0">
                          <a:latin typeface="Arial Narrow" panose="020B0606020202030204" pitchFamily="34" charset="0"/>
                        </a:rPr>
                        <a:t> Realicé una lectura previa de los contenidos propuestos en el módulo; ya sea el libro de la asignatura o la información disponible en internet.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7"/>
                  </a:ext>
                </a:extLst>
              </a:tr>
              <a:tr h="469204">
                <a:tc vMerge="1">
                  <a:txBody>
                    <a:bodyPr/>
                    <a:lstStyle/>
                    <a:p>
                      <a:endParaRPr lang="es-ES" sz="1800" dirty="0"/>
                    </a:p>
                  </a:txBody>
                  <a:tcPr marT="45709" marB="45709"/>
                </a:tc>
                <a:tc>
                  <a:txBody>
                    <a:bodyPr/>
                    <a:lstStyle/>
                    <a:p>
                      <a:r>
                        <a:rPr lang="es-ES" sz="1600" dirty="0">
                          <a:latin typeface="Arial Narrow" panose="020B0606020202030204" pitchFamily="34" charset="0"/>
                        </a:rPr>
                        <a:t>8. </a:t>
                      </a:r>
                      <a:r>
                        <a:rPr lang="es-ES" sz="1600" baseline="0" dirty="0">
                          <a:latin typeface="Arial Narrow" panose="020B0606020202030204" pitchFamily="34" charset="0"/>
                        </a:rPr>
                        <a:t>Analicé la información disponible intentando conocer y comprender el contenido para luego redactar respuestas de calidad y con la mayor cantidad de datos posibles.  </a:t>
                      </a: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8"/>
                  </a:ext>
                </a:extLst>
              </a:tr>
              <a:tr h="469204">
                <a:tc vMerge="1">
                  <a:txBody>
                    <a:bodyPr/>
                    <a:lstStyle/>
                    <a:p>
                      <a:endParaRPr lang="es-ES" sz="1800" dirty="0"/>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latin typeface="Arial Narrow" panose="020B0606020202030204" pitchFamily="34" charset="0"/>
                        </a:rPr>
                        <a:t>9. </a:t>
                      </a:r>
                      <a:r>
                        <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Comprendo la información que he analizado para resolver esta actividad.</a:t>
                      </a:r>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pPr algn="ctr"/>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09"/>
                  </a:ext>
                </a:extLst>
              </a:tr>
              <a:tr h="0">
                <a:tc vMerge="1">
                  <a:txBody>
                    <a:bodyPr/>
                    <a:lstStyle/>
                    <a:p>
                      <a:pPr algn="ctr"/>
                      <a:endParaRPr lang="es-ES" sz="1400" dirty="0">
                        <a:latin typeface="Arial Narrow" panose="020B0606020202030204" pitchFamily="34" charset="0"/>
                      </a:endParaRPr>
                    </a:p>
                  </a:txBody>
                  <a:tcPr marT="45709" marB="45709" vert="vert270"/>
                </a:tc>
                <a:tc>
                  <a:txBody>
                    <a:bodyPr/>
                    <a:lstStyle/>
                    <a:p>
                      <a:r>
                        <a:rPr lang="es-CL" sz="1600" dirty="0">
                          <a:latin typeface="Arial Narrow" panose="020B0606020202030204" pitchFamily="34" charset="0"/>
                        </a:rPr>
                        <a:t>10.</a:t>
                      </a:r>
                      <a:r>
                        <a:rPr lang="es-CL" sz="1600" baseline="0" dirty="0">
                          <a:latin typeface="Arial Narrow" panose="020B0606020202030204" pitchFamily="34" charset="0"/>
                        </a:rPr>
                        <a:t> Conozco, comprendo y le asigno gran importancia el trabajo y resolución de este material didáctico.</a:t>
                      </a:r>
                      <a:endParaRPr lang="es-CL" sz="1600" dirty="0">
                        <a:latin typeface="Arial Narrow" panose="020B0606020202030204" pitchFamily="34" charset="0"/>
                      </a:endParaRPr>
                    </a:p>
                  </a:txBody>
                  <a:tcPr marT="45709" marB="45709"/>
                </a:tc>
                <a:tc>
                  <a:txBody>
                    <a:bodyPr/>
                    <a:lstStyle/>
                    <a:p>
                      <a:endParaRPr lang="es-CL" dirty="0"/>
                    </a:p>
                  </a:txBody>
                  <a:tcPr marT="45709" marB="45709"/>
                </a:tc>
                <a:tc>
                  <a:txBody>
                    <a:bodyPr/>
                    <a:lstStyle/>
                    <a:p>
                      <a:endParaRPr lang="es-CL" dirty="0"/>
                    </a:p>
                  </a:txBody>
                  <a:tcPr marT="45709" marB="45709"/>
                </a:tc>
                <a:extLst>
                  <a:ext uri="{0D108BD9-81ED-4DB2-BD59-A6C34878D82A}">
                    <a16:rowId xmlns:a16="http://schemas.microsoft.com/office/drawing/2014/main" val="1983741798"/>
                  </a:ext>
                </a:extLst>
              </a:tr>
              <a:tr h="268109">
                <a:tc gridSpan="2">
                  <a:txBody>
                    <a:bodyPr/>
                    <a:lstStyle/>
                    <a:p>
                      <a:pPr algn="r"/>
                      <a:r>
                        <a:rPr lang="es-ES" sz="1600" b="1" dirty="0">
                          <a:latin typeface="Arial Narrow" panose="020B0606020202030204" pitchFamily="34" charset="0"/>
                        </a:rPr>
                        <a:t>Total </a:t>
                      </a:r>
                    </a:p>
                  </a:txBody>
                  <a:tcPr marT="45709" marB="45709"/>
                </a:tc>
                <a:tc hMerge="1">
                  <a:txBody>
                    <a:bodyPr/>
                    <a:lstStyle/>
                    <a:p>
                      <a:endParaRPr lang="es-ES" sz="1800" dirty="0"/>
                    </a:p>
                  </a:txBody>
                  <a:tcPr marT="45709" marB="45709"/>
                </a:tc>
                <a:tc>
                  <a:txBody>
                    <a:bodyPr/>
                    <a:lstStyle/>
                    <a:p>
                      <a:pPr algn="ctr"/>
                      <a:endParaRPr lang="es-ES" sz="1600" dirty="0">
                        <a:latin typeface="Arial Narrow" panose="020B0606020202030204" pitchFamily="34" charset="0"/>
                      </a:endParaRPr>
                    </a:p>
                  </a:txBody>
                  <a:tcPr marT="45709" marB="45709"/>
                </a:tc>
                <a:tc>
                  <a:txBody>
                    <a:bodyPr/>
                    <a:lstStyle/>
                    <a:p>
                      <a:endParaRPr lang="es-ES" sz="1600" dirty="0">
                        <a:latin typeface="Arial Narrow" panose="020B0606020202030204" pitchFamily="34" charset="0"/>
                      </a:endParaRPr>
                    </a:p>
                  </a:txBody>
                  <a:tcPr marT="45709" marB="45709"/>
                </a:tc>
                <a:extLst>
                  <a:ext uri="{0D108BD9-81ED-4DB2-BD59-A6C34878D82A}">
                    <a16:rowId xmlns:a16="http://schemas.microsoft.com/office/drawing/2014/main" val="10010"/>
                  </a:ext>
                </a:extLst>
              </a:tr>
              <a:tr h="268109">
                <a:tc gridSpan="2">
                  <a:txBody>
                    <a:bodyPr/>
                    <a:lstStyle/>
                    <a:p>
                      <a:pPr algn="r"/>
                      <a:r>
                        <a:rPr lang="es-ES" sz="1600" b="1" dirty="0">
                          <a:latin typeface="Arial Narrow" panose="020B0606020202030204" pitchFamily="34" charset="0"/>
                        </a:rPr>
                        <a:t> </a:t>
                      </a:r>
                    </a:p>
                  </a:txBody>
                  <a:tcPr marT="45709" marB="45709"/>
                </a:tc>
                <a:tc hMerge="1">
                  <a:txBody>
                    <a:bodyPr/>
                    <a:lstStyle/>
                    <a:p>
                      <a:endParaRPr lang="es-CL"/>
                    </a:p>
                  </a:txBody>
                  <a:tcPr/>
                </a:tc>
                <a:tc gridSpan="2">
                  <a:txBody>
                    <a:bodyPr/>
                    <a:lstStyle/>
                    <a:p>
                      <a:pPr algn="ctr"/>
                      <a:endParaRPr lang="es-ES" sz="1600" dirty="0">
                        <a:latin typeface="Arial Narrow" panose="020B0606020202030204" pitchFamily="34" charset="0"/>
                      </a:endParaRPr>
                    </a:p>
                  </a:txBody>
                  <a:tcPr marT="45709" marB="45709"/>
                </a:tc>
                <a:tc hMerge="1">
                  <a:txBody>
                    <a:bodyPr/>
                    <a:lstStyle/>
                    <a:p>
                      <a:endParaRPr lang="es-ES" sz="1800" dirty="0">
                        <a:latin typeface="Arial Narrow" panose="020B0606020202030204" pitchFamily="34" charset="0"/>
                      </a:endParaRPr>
                    </a:p>
                  </a:txBody>
                  <a:tcPr marT="45709" marB="45709"/>
                </a:tc>
                <a:extLst>
                  <a:ext uri="{0D108BD9-81ED-4DB2-BD59-A6C34878D82A}">
                    <a16:rowId xmlns:a16="http://schemas.microsoft.com/office/drawing/2014/main" val="3295309847"/>
                  </a:ext>
                </a:extLst>
              </a:tr>
            </a:tbl>
          </a:graphicData>
        </a:graphic>
      </p:graphicFrame>
      <p:pic>
        <p:nvPicPr>
          <p:cNvPr id="11268" name="Imagen 4">
            <a:extLst>
              <a:ext uri="{FF2B5EF4-FFF2-40B4-BE49-F238E27FC236}">
                <a16:creationId xmlns:a16="http://schemas.microsoft.com/office/drawing/2014/main" id="{AE5AC848-1D25-AE44-930F-3CA53C8E64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88900"/>
            <a:ext cx="76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1222</Words>
  <Application>Microsoft Macintosh PowerPoint</Application>
  <PresentationFormat>Panorámica</PresentationFormat>
  <Paragraphs>88</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Arial Narrow</vt:lpstr>
      <vt:lpstr>Calibri</vt:lpstr>
      <vt:lpstr>Calibri Light</vt:lpstr>
      <vt:lpstr>Wingdings</vt:lpstr>
      <vt:lpstr>Tema de Office</vt:lpstr>
      <vt:lpstr>HISTORIA Y CIENCIAS SOCIALES Nº3   LA CONSTITUCIÓN POLÍTICA DE 1833.</vt:lpstr>
      <vt:lpstr>Bienvenida   </vt:lpstr>
      <vt:lpstr>Instrucciones de evaluación:    </vt:lpstr>
      <vt:lpstr>Presentación de PowerPoint</vt:lpstr>
      <vt:lpstr>Actividad N° 1: Completa el siguiente cuadro escribiendo lo que comprendas tras  la lectura y análisis  las páginas 196 y 197 del libro de la asignatura, más lo que puedas investigar en internet, recuerda redactar con tus palabras respuestas originales donde evidencies que comprendes el contenido.                                                 (4 puntos cada respuesta correcta, total 16 puntos)</vt:lpstr>
      <vt:lpstr>Observaciones para la evaluación y calificación (completa el docente)  NOTA : </vt:lpstr>
      <vt:lpstr>Pauta de autoevaluación. Completa marcando un ticket - Responde objetivamente.  Indicaciones para poner ticket: realiza las siguientes acciones en este mismo orden; pinchar donde pondrás el ticket, barra de herramientas, viñetas , seleccionar ticket, dar espacio, guardar.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felipe caglieri</cp:lastModifiedBy>
  <cp:revision>117</cp:revision>
  <dcterms:created xsi:type="dcterms:W3CDTF">2020-02-13T21:11:05Z</dcterms:created>
  <dcterms:modified xsi:type="dcterms:W3CDTF">2020-04-01T02:39:39Z</dcterms:modified>
</cp:coreProperties>
</file>