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49" r:id="rId2"/>
    <p:sldId id="432" r:id="rId3"/>
    <p:sldId id="436" r:id="rId4"/>
    <p:sldId id="439" r:id="rId5"/>
    <p:sldId id="440" r:id="rId6"/>
    <p:sldId id="441" r:id="rId7"/>
    <p:sldId id="442" r:id="rId8"/>
    <p:sldId id="437" r:id="rId9"/>
    <p:sldId id="445" r:id="rId10"/>
    <p:sldId id="438" r:id="rId11"/>
    <p:sldId id="443" r:id="rId12"/>
    <p:sldId id="444" r:id="rId13"/>
    <p:sldId id="448" r:id="rId14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966"/>
  </p:normalViewPr>
  <p:slideViewPr>
    <p:cSldViewPr snapToGrid="0" snapToObjects="1">
      <p:cViewPr varScale="1">
        <p:scale>
          <a:sx n="109" d="100"/>
          <a:sy n="109" d="100"/>
        </p:scale>
        <p:origin x="21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3B7AD-3CA7-4464-B8DC-DB43CB30DFC4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3910-6155-4CD4-A656-084D277DEF0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67783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58B41-A29F-4987-BC1F-35A1BA471757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17CB-6CC9-411C-BC4E-62CB5EDEC4B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90650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509C8-B979-4944-87E8-B12967147FCA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5C3F1-F72C-4957-87FF-E2D3FE55BBF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522481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753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D4D6-AA9D-4D69-A0B9-17E084541926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E8EE-64DE-4603-85E7-678D10F47F7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97087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1D20-944A-4578-B288-68862F358F68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1ED7-AE11-4407-BC67-314B675800D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00435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B356-96F9-4E95-AFA2-6A8167449394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70CB3-C8BE-462D-876B-25B6A963558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7337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AD66E-3435-4BD8-88DC-E58757763CA5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C48C-409E-4D49-8FFB-9248A8ADF523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88752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E4F4-DF5F-4B0F-BE78-4034E4A94671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E3B1-42D5-4574-9E2A-4587F8A7D5A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33960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BD9B-2A39-4C32-A318-DD6160489529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9358-FA9B-45B4-A195-296CC1BD4012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87054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B6A8F-E637-4761-A0A3-D10D621B4CFD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AABC1-C5B6-4988-84C3-D76ABCCC4103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75944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8855-9D55-485E-B0E8-F80014708CEB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9D58E-8E97-43B2-A74F-857A74871D0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57364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26F6A7-24E9-4A79-B2A1-C09804F62222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4E2CC2-56E7-4542-8045-006A957DFC21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ítulo 1"/>
          <p:cNvSpPr>
            <a:spLocks noGrp="1" noChangeArrowheads="1"/>
          </p:cNvSpPr>
          <p:nvPr>
            <p:ph type="ctrTitle"/>
          </p:nvPr>
        </p:nvSpPr>
        <p:spPr>
          <a:xfrm>
            <a:off x="1782762" y="1676400"/>
            <a:ext cx="8626475" cy="1889125"/>
          </a:xfrm>
        </p:spPr>
        <p:txBody>
          <a:bodyPr/>
          <a:lstStyle/>
          <a:p>
            <a:r>
              <a:rPr lang="es-CL" altLang="es-CL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Física Nº3</a:t>
            </a:r>
            <a:br>
              <a:rPr lang="es-CL" altLang="es-CL" sz="5400" dirty="0"/>
            </a:br>
            <a:br>
              <a:rPr lang="es-CL" altLang="es-CL" sz="5400" dirty="0"/>
            </a:br>
            <a:r>
              <a:rPr lang="es-CL" altLang="es-CL" sz="5400" dirty="0"/>
              <a:t>I Unidad: ONDAS</a:t>
            </a:r>
            <a:br>
              <a:rPr lang="es-CL" altLang="es-CL" sz="5400" dirty="0"/>
            </a:br>
            <a:r>
              <a:rPr lang="es-CL" altLang="es-CL" sz="4000" dirty="0"/>
              <a:t>Primero Medio</a:t>
            </a:r>
          </a:p>
        </p:txBody>
      </p:sp>
      <p:sp>
        <p:nvSpPr>
          <p:cNvPr id="5124" name="Subtítulo 2"/>
          <p:cNvSpPr>
            <a:spLocks noGrp="1" noChangeArrowheads="1"/>
          </p:cNvSpPr>
          <p:nvPr>
            <p:ph type="subTitle" idx="1"/>
          </p:nvPr>
        </p:nvSpPr>
        <p:spPr>
          <a:xfrm>
            <a:off x="1264442" y="3975832"/>
            <a:ext cx="9663113" cy="1860550"/>
          </a:xfrm>
        </p:spPr>
        <p:txBody>
          <a:bodyPr/>
          <a:lstStyle/>
          <a:p>
            <a:r>
              <a:rPr lang="es-ES" altLang="en-US" dirty="0"/>
              <a:t>PROFESOR: ÁNGEL BARRÍA CONTRERAS</a:t>
            </a:r>
          </a:p>
          <a:p>
            <a:r>
              <a:rPr lang="es-ES" altLang="en-US" dirty="0"/>
              <a:t>Nombre: ………………………………..….. </a:t>
            </a:r>
          </a:p>
          <a:p>
            <a:r>
              <a:rPr lang="es-ES" altLang="en-US" dirty="0"/>
              <a:t>Fecha :   /03/2020</a:t>
            </a:r>
            <a:endParaRPr lang="es-CL" altLang="en-US" dirty="0"/>
          </a:p>
          <a:p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2101701343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0363"/>
            <a:ext cx="8958263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838200" y="-788988"/>
            <a:ext cx="10515600" cy="269875"/>
          </a:xfrm>
        </p:spPr>
        <p:txBody>
          <a:bodyPr/>
          <a:lstStyle/>
          <a:p>
            <a:endParaRPr lang="en-US" alt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6063" y="195263"/>
            <a:ext cx="11641137" cy="62118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sz="2000" dirty="0"/>
              <a:t>4.  Una onda es una propagación de: </a:t>
            </a:r>
          </a:p>
          <a:p>
            <a:pPr>
              <a:buFont typeface="Arial" panose="020B0604020202020204" pitchFamily="34" charset="0"/>
              <a:buAutoNum type="alphaUcPeriod"/>
              <a:defRPr/>
            </a:pPr>
            <a:r>
              <a:rPr lang="es-ES" sz="2000" dirty="0"/>
              <a:t> velocidad          B. Energía        C. Materia      D. Fuerza      E. Ninguna de la anteriores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sz="2000" dirty="0"/>
          </a:p>
          <a:p>
            <a:pPr>
              <a:buFont typeface="Arial" panose="020B0604020202020204" pitchFamily="34" charset="0"/>
              <a:buAutoNum type="arabicPeriod" startAt="5"/>
              <a:defRPr/>
            </a:pPr>
            <a:r>
              <a:rPr lang="es-ES" sz="2000" dirty="0"/>
              <a:t>“… es la máxima distancia que alcanza una partícula del medio por el que se propaga una onda, respecto de la posición de equilibrio”. Este enunciado corresponde a la definición de </a:t>
            </a:r>
          </a:p>
          <a:p>
            <a:pPr marL="0" indent="0">
              <a:buNone/>
              <a:defRPr/>
            </a:pPr>
            <a:endParaRPr lang="es-ES" sz="2000" dirty="0"/>
          </a:p>
          <a:p>
            <a:pPr>
              <a:buFont typeface="Arial" panose="020B0604020202020204" pitchFamily="34" charset="0"/>
              <a:buAutoNum type="alphaUcPeriod"/>
              <a:defRPr/>
            </a:pPr>
            <a:r>
              <a:rPr lang="es-ES" sz="2000" dirty="0"/>
              <a:t> amplitud      B. período     C. velocidad de propagación   D. longitud de onda      E. Frecuencia </a:t>
            </a:r>
          </a:p>
          <a:p>
            <a:pPr marL="0" indent="0">
              <a:buNone/>
              <a:defRPr/>
            </a:pPr>
            <a:endParaRPr lang="es-ES" sz="2000" dirty="0"/>
          </a:p>
          <a:p>
            <a:pPr>
              <a:buFont typeface="Arial" panose="020B0604020202020204" pitchFamily="34" charset="0"/>
              <a:buAutoNum type="arabicPeriod" startAt="6"/>
              <a:defRPr/>
            </a:pPr>
            <a:r>
              <a:rPr lang="es-ES" sz="2000" dirty="0"/>
              <a:t>Una persona posee un instrumento que puede golpear el agua 4 veces en 2 segundos ¿Cuál es la frecuencia en Hertz? </a:t>
            </a:r>
          </a:p>
          <a:p>
            <a:pPr marL="0" indent="0">
              <a:buNone/>
              <a:defRPr/>
            </a:pPr>
            <a:endParaRPr lang="es-ES" sz="2000" dirty="0"/>
          </a:p>
          <a:p>
            <a:pPr marL="0" indent="0">
              <a:buNone/>
              <a:defRPr/>
            </a:pPr>
            <a:r>
              <a:rPr lang="es-ES" sz="2000" dirty="0"/>
              <a:t>A.   0,5  Hz        B.   0,4  Hz         C.  0. 3   Hz            D.   0 .2   Hz        E.   0.1  Hz</a:t>
            </a:r>
          </a:p>
          <a:p>
            <a:pPr>
              <a:buFont typeface="Arial" panose="020B0604020202020204" pitchFamily="34" charset="0"/>
              <a:buAutoNum type="alphaUcPeriod"/>
              <a:defRPr/>
            </a:pPr>
            <a:endParaRPr lang="es-E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sz="1200" dirty="0"/>
          </a:p>
          <a:p>
            <a:pPr>
              <a:buFont typeface="Arial" panose="020B0604020202020204" pitchFamily="34" charset="0"/>
              <a:buAutoNum type="alphaLcPeriod"/>
              <a:defRPr/>
            </a:pP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338" y="147638"/>
            <a:ext cx="11857037" cy="5927725"/>
          </a:xfrm>
        </p:spPr>
        <p:txBody>
          <a:bodyPr/>
          <a:lstStyle/>
          <a:p>
            <a:pPr>
              <a:buFont typeface="Arial" panose="020B0604020202020204" pitchFamily="34" charset="0"/>
              <a:buAutoNum type="arabicPeriod" startAt="7"/>
              <a:defRPr/>
            </a:pPr>
            <a:r>
              <a:rPr lang="es-ES" sz="2400" dirty="0"/>
              <a:t>¿Cuál es el valor de su periodo del instrumento del problema anterior? </a:t>
            </a:r>
          </a:p>
          <a:p>
            <a:pPr>
              <a:buFont typeface="Arial" panose="020B0604020202020204" pitchFamily="34" charset="0"/>
              <a:buAutoNum type="alphaUcPeriod"/>
              <a:defRPr/>
            </a:pPr>
            <a:r>
              <a:rPr lang="es-ES" sz="2400" dirty="0"/>
              <a:t>4 (s)       B.  2 (s)       C. 0,5 (s)      D. 5 (min)       E. 1|0 (min)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sz="2400" dirty="0"/>
          </a:p>
          <a:p>
            <a:pPr>
              <a:buFont typeface="Arial" panose="020B0604020202020204" pitchFamily="34" charset="0"/>
              <a:buAutoNum type="arabicPeriod" startAt="8"/>
              <a:defRPr/>
            </a:pPr>
            <a:r>
              <a:rPr lang="es-ES" sz="2400" dirty="0"/>
              <a:t>. En una fiesta los parlantes oscilaron 57600 veces en cuatro horas. ¿ Cuál fue su periodo en segundos?</a:t>
            </a:r>
          </a:p>
          <a:p>
            <a:pPr marL="0" indent="0">
              <a:buNone/>
              <a:defRPr/>
            </a:pPr>
            <a:endParaRPr lang="es-ES" sz="2400" dirty="0"/>
          </a:p>
          <a:p>
            <a:pPr>
              <a:buFont typeface="Arial" panose="020B0604020202020204" pitchFamily="34" charset="0"/>
              <a:buAutoNum type="alphaUcPeriod"/>
              <a:defRPr/>
            </a:pPr>
            <a:r>
              <a:rPr lang="es-ES" sz="2400" dirty="0"/>
              <a:t>0,0004 (S)        B. 40 (</a:t>
            </a:r>
            <a:r>
              <a:rPr lang="es-ES" sz="2400" dirty="0" err="1"/>
              <a:t>hr</a:t>
            </a:r>
            <a:r>
              <a:rPr lang="es-ES" sz="2400" dirty="0"/>
              <a:t>)       C. 0,25 (s)           D. 25 (s)         E. 40  (s)</a:t>
            </a:r>
          </a:p>
          <a:p>
            <a:pPr>
              <a:buFont typeface="Arial" panose="020B0604020202020204" pitchFamily="34" charset="0"/>
              <a:buAutoNum type="alphaUcPeriod"/>
              <a:defRPr/>
            </a:pPr>
            <a:endParaRPr lang="es-ES" sz="2400" dirty="0"/>
          </a:p>
          <a:p>
            <a:pPr>
              <a:buFont typeface="Arial" panose="020B0604020202020204" pitchFamily="34" charset="0"/>
              <a:buAutoNum type="arabicPeriod" startAt="9"/>
              <a:defRPr/>
            </a:pPr>
            <a:r>
              <a:rPr lang="es-ES" sz="2400" dirty="0"/>
              <a:t>. Considere un péndulo cuya frecuencia es de 2(</a:t>
            </a:r>
            <a:r>
              <a:rPr lang="es-ES" sz="2400" dirty="0" err="1"/>
              <a:t>hz</a:t>
            </a:r>
            <a:r>
              <a:rPr lang="es-ES" sz="2400" dirty="0"/>
              <a:t>) ¿Este péndulo es más largo o más corto que uno de periodo 5 (s)?</a:t>
            </a:r>
          </a:p>
          <a:p>
            <a:pPr marL="0" indent="0">
              <a:buNone/>
              <a:defRPr/>
            </a:pPr>
            <a:r>
              <a:rPr lang="es-ES" sz="2400" dirty="0"/>
              <a:t> </a:t>
            </a:r>
          </a:p>
          <a:p>
            <a:pPr>
              <a:buFont typeface="Arial" panose="020B0604020202020204" pitchFamily="34" charset="0"/>
              <a:buAutoNum type="alphaUcPeriod"/>
              <a:defRPr/>
            </a:pPr>
            <a:r>
              <a:rPr lang="es-ES" sz="2400" dirty="0"/>
              <a:t> más largo     B. iguales      C. más corto      D. No se puede saber    E. N.A.</a:t>
            </a:r>
          </a:p>
          <a:p>
            <a:pPr>
              <a:buFont typeface="Arial" panose="020B0604020202020204" pitchFamily="34" charset="0"/>
              <a:buAutoNum type="alphaUcPeriod"/>
              <a:defRPr/>
            </a:pPr>
            <a:endParaRPr lang="es-ES" sz="2400" dirty="0"/>
          </a:p>
          <a:p>
            <a:pPr>
              <a:buFont typeface="Arial" panose="020B0604020202020204" pitchFamily="34" charset="0"/>
              <a:buAutoNum type="alphaUcPeriod" startAt="5"/>
              <a:defRPr/>
            </a:pPr>
            <a:endParaRPr lang="es-ES" sz="1200" dirty="0"/>
          </a:p>
          <a:p>
            <a:pPr>
              <a:defRPr/>
            </a:pP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z="3200" dirty="0"/>
              <a:t>COMENTARIO</a:t>
            </a:r>
            <a:endParaRPr lang="en-US" altLang="es-CL" sz="3200" dirty="0"/>
          </a:p>
        </p:txBody>
      </p:sp>
      <p:sp>
        <p:nvSpPr>
          <p:cNvPr id="8195" name="Marcador de contenido 2"/>
          <p:cNvSpPr>
            <a:spLocks noGrp="1"/>
          </p:cNvSpPr>
          <p:nvPr>
            <p:ph idx="1"/>
          </p:nvPr>
        </p:nvSpPr>
        <p:spPr>
          <a:xfrm>
            <a:off x="246743" y="1825625"/>
            <a:ext cx="11742057" cy="4351338"/>
          </a:xfrm>
        </p:spPr>
        <p:txBody>
          <a:bodyPr/>
          <a:lstStyle/>
          <a:p>
            <a:r>
              <a:rPr lang="es-CL" altLang="es-CL" sz="2400" dirty="0"/>
              <a:t>Estimado estudiante, el trabajo propuesto en el siguiente </a:t>
            </a:r>
            <a:r>
              <a:rPr lang="es-CL" altLang="es-CL" sz="2400" dirty="0" err="1"/>
              <a:t>power</a:t>
            </a:r>
            <a:r>
              <a:rPr lang="es-CL" altLang="es-CL" sz="2400" dirty="0"/>
              <a:t> </a:t>
            </a:r>
            <a:r>
              <a:rPr lang="es-CL" altLang="es-CL" sz="2400" dirty="0" err="1"/>
              <a:t>point</a:t>
            </a:r>
            <a:r>
              <a:rPr lang="es-CL" altLang="es-CL" sz="2400" dirty="0"/>
              <a:t>, debe ser entregado de acuerdo a lo siguiente:</a:t>
            </a:r>
          </a:p>
          <a:p>
            <a:pPr marL="0" indent="0">
              <a:buNone/>
            </a:pPr>
            <a:endParaRPr lang="es-CL" altLang="es-CL" sz="2400" dirty="0"/>
          </a:p>
          <a:p>
            <a:r>
              <a:rPr lang="es-CL" altLang="es-CL" sz="2400" dirty="0"/>
              <a:t>Primera entrega: viernes 03 de abril, resolución de diapositivas 4, 5, 6, 7.</a:t>
            </a:r>
          </a:p>
          <a:p>
            <a:r>
              <a:rPr lang="es-CL" altLang="es-CL" sz="2400" dirty="0"/>
              <a:t>Segunda entrega: viernes 10 de abril, resolución de diapositivas  8, 9, 10, 11, 12</a:t>
            </a:r>
            <a:endParaRPr lang="en-US" altLang="es-CL" sz="2400" dirty="0"/>
          </a:p>
        </p:txBody>
      </p:sp>
    </p:spTree>
    <p:extLst>
      <p:ext uri="{BB962C8B-B14F-4D97-AF65-F5344CB8AC3E}">
        <p14:creationId xmlns:p14="http://schemas.microsoft.com/office/powerpoint/2010/main" val="35134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n-US"/>
              <a:t>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s-CL" dirty="0"/>
          </a:p>
          <a:p>
            <a:pPr>
              <a:defRPr/>
            </a:pPr>
            <a:r>
              <a:rPr lang="es-CL" dirty="0"/>
              <a:t>1. Comprender el concepto de onda. </a:t>
            </a:r>
          </a:p>
          <a:p>
            <a:pPr>
              <a:defRPr/>
            </a:pPr>
            <a:r>
              <a:rPr lang="es-CL" dirty="0"/>
              <a:t>2. Identificar los principales elementos de un tren de ondas. </a:t>
            </a:r>
          </a:p>
          <a:p>
            <a:pPr>
              <a:defRPr/>
            </a:pPr>
            <a:r>
              <a:rPr lang="es-CL" dirty="0"/>
              <a:t>3. Aplicar conceptos y relaciones matemáticas elementales para la resolución de problemas referidos a las ondas. 	</a:t>
            </a:r>
          </a:p>
          <a:p>
            <a:pPr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n-US"/>
              <a:t>Características de un tren de ondas</a:t>
            </a:r>
          </a:p>
        </p:txBody>
      </p:sp>
      <p:sp>
        <p:nvSpPr>
          <p:cNvPr id="7171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2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9" y="1559169"/>
            <a:ext cx="7548707" cy="397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720725" y="177556"/>
            <a:ext cx="11034712" cy="2211388"/>
          </a:xfrm>
        </p:spPr>
        <p:txBody>
          <a:bodyPr/>
          <a:lstStyle/>
          <a:p>
            <a:r>
              <a:rPr lang="es-ES" altLang="es-CL" sz="2000" dirty="0"/>
              <a:t>DESARROLLO:</a:t>
            </a:r>
            <a:br>
              <a:rPr lang="es-ES" altLang="es-CL" sz="2000" dirty="0"/>
            </a:br>
            <a:br>
              <a:rPr lang="es-ES" altLang="es-CL" sz="2000" dirty="0"/>
            </a:br>
            <a:r>
              <a:rPr lang="es-ES" altLang="es-CL" sz="2000" dirty="0"/>
              <a:t>1. investiga las siguientes definiciones:	</a:t>
            </a:r>
            <a:br>
              <a:rPr lang="es-ES" altLang="es-CL" sz="2000" dirty="0"/>
            </a:br>
            <a:br>
              <a:rPr lang="es-ES" altLang="es-CL" sz="2000" dirty="0"/>
            </a:br>
            <a:r>
              <a:rPr lang="es-ES" altLang="es-CL" sz="2000" dirty="0"/>
              <a:t>   a. pulso	</a:t>
            </a:r>
            <a:br>
              <a:rPr lang="es-ES" altLang="es-CL" sz="2000" dirty="0"/>
            </a:br>
            <a:r>
              <a:rPr lang="es-ES" altLang="es-CL" sz="2000" dirty="0"/>
              <a:t>   b. onda	</a:t>
            </a:r>
            <a:br>
              <a:rPr lang="es-ES" altLang="es-CL" sz="2000" dirty="0"/>
            </a:br>
            <a:r>
              <a:rPr lang="es-ES" altLang="es-CL" sz="2000" dirty="0"/>
              <a:t>   c. fuente de propagación	</a:t>
            </a:r>
            <a:br>
              <a:rPr lang="es-ES" altLang="es-CL" sz="2000" dirty="0"/>
            </a:br>
            <a:r>
              <a:rPr lang="es-ES" altLang="es-CL" sz="2000" dirty="0"/>
              <a:t>   d. medio de propagación</a:t>
            </a:r>
            <a:endParaRPr lang="en-US" altLang="es-CL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0725" y="2481263"/>
            <a:ext cx="10633075" cy="36004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AutoNum type="arabicPeriod" startAt="2"/>
              <a:defRPr/>
            </a:pPr>
            <a:r>
              <a:rPr lang="es-ES" sz="2000" dirty="0"/>
              <a:t>Calcula el periodo de oscilación de una partícula de aire ,sabiendo que la longitud de onda es de 2 m y su rapidez de propagación del movimiento vibratorio es de 340 m/s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sz="2000" dirty="0"/>
              <a:t>	</a:t>
            </a:r>
          </a:p>
          <a:p>
            <a:pPr>
              <a:buFont typeface="Arial" panose="020B0604020202020204" pitchFamily="34" charset="0"/>
              <a:buAutoNum type="arabicPeriod" startAt="3"/>
              <a:defRPr/>
            </a:pPr>
            <a:r>
              <a:rPr lang="es-ES" sz="2000" dirty="0"/>
              <a:t>Determina la longitud de onda de una onda si se sabe que su frecuencia es de 200Hz propagándose en el agua  con una rapidez de 1 450 m/s	</a:t>
            </a:r>
          </a:p>
          <a:p>
            <a:pPr>
              <a:buFont typeface="Arial" panose="020B0604020202020204" pitchFamily="34" charset="0"/>
              <a:buAutoNum type="arabicPeriod" startAt="3"/>
              <a:defRPr/>
            </a:pPr>
            <a:endParaRPr lang="es-ES" sz="2000" dirty="0"/>
          </a:p>
          <a:p>
            <a:pPr>
              <a:buFont typeface="Arial" panose="020B0604020202020204" pitchFamily="34" charset="0"/>
              <a:buAutoNum type="arabicPeriod" startAt="3"/>
              <a:defRPr/>
            </a:pPr>
            <a:r>
              <a:rPr lang="es-ES" sz="2000" dirty="0"/>
              <a:t>.  En una cuerda larga, unida por un extremo, se propaga  una onda  con velocidad v = 12 m / s  .Este movimiento se repite 40 veces  en un segundo. ¿cuál es la longitud de onda asociada a esta perturbación?</a:t>
            </a:r>
            <a:r>
              <a:rPr lang="es-ES" sz="1200" dirty="0"/>
              <a:t>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9600"/>
            <a:ext cx="9694863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8" y="420688"/>
            <a:ext cx="11277600" cy="57181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contenido 2"/>
          <p:cNvSpPr>
            <a:spLocks noGrp="1"/>
          </p:cNvSpPr>
          <p:nvPr>
            <p:ph idx="1"/>
          </p:nvPr>
        </p:nvSpPr>
        <p:spPr>
          <a:xfrm>
            <a:off x="246063" y="153988"/>
            <a:ext cx="11437937" cy="5326062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CL" sz="2000" dirty="0"/>
              <a:t>7. Una cuerda de 40 metros de longitud donde viaja una onda oscilando 125 veces en 50segundos.      Determina la rapidez de propagación de la onda	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CL" sz="2000" dirty="0"/>
              <a:t>  	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CL" sz="2000" dirty="0"/>
              <a:t>8.  Un objeto golpea una superficie líquida generando perturbaciones  cuya longitud de onda es de    5 cm propagándose con una rapidez de 30 cm/s .	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CL" sz="2000" dirty="0"/>
              <a:t>  ¿Cuál es la frecuencia de las ondas medida en Hz?	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altLang="es-CL" sz="20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CL" sz="2000" dirty="0"/>
              <a:t> 9. Del ejercicio anterior, considere : ¿qué   ocurrirá   con la rapidez de propagación ,la longitud  y la frecuencia de la onda si aumenta la amplitud de la vibración?	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CL" sz="2000" dirty="0"/>
              <a:t> 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CL" sz="2000" dirty="0"/>
              <a:t>10. Una onda periódica cuya frecuencia es de 5Hz se propaga en un  medio avanzando 80m en 4s. Determine:	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CL" sz="2000" dirty="0"/>
              <a:t>   a) La rapidez de propagación de la onda	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CL" sz="2000" dirty="0"/>
              <a:t>   b) Su período</a:t>
            </a:r>
            <a:r>
              <a:rPr lang="es-ES" altLang="es-CL" sz="1200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altLang="es-CL" sz="1200" dirty="0"/>
              <a:t>     </a:t>
            </a:r>
            <a:endParaRPr lang="en-US" altLang="es-CL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838200" y="2033588"/>
            <a:ext cx="10515600" cy="1533525"/>
          </a:xfrm>
        </p:spPr>
        <p:txBody>
          <a:bodyPr/>
          <a:lstStyle/>
          <a:p>
            <a:r>
              <a:rPr lang="es-ES" altLang="es-CL" sz="2400"/>
              <a:t>SELECCIÓN MULTIPLE.</a:t>
            </a:r>
            <a:br>
              <a:rPr lang="es-ES" altLang="es-CL" sz="2400"/>
            </a:br>
            <a:br>
              <a:rPr lang="es-ES" altLang="es-CL" sz="2400"/>
            </a:br>
            <a:r>
              <a:rPr lang="es-ES" altLang="es-CL" sz="2400"/>
              <a:t>1.  En ciertas ondas transversales la velocidad de propagación es inversamente proporcional a la densidad del medio elástico en que se propagan. Si en el fenómeno de refracción su frecuencia permanece constante, al pasar a un medio menos denso, se espera</a:t>
            </a:r>
            <a:br>
              <a:rPr lang="es-ES" altLang="es-CL" sz="2400"/>
            </a:br>
            <a:br>
              <a:rPr lang="es-ES" altLang="es-CL" sz="2400"/>
            </a:br>
            <a:r>
              <a:rPr lang="es-ES" altLang="es-CL" sz="2400"/>
              <a:t>A) la misma longitud de onda. </a:t>
            </a:r>
            <a:br>
              <a:rPr lang="es-ES" altLang="es-CL" sz="2400"/>
            </a:br>
            <a:r>
              <a:rPr lang="es-ES" altLang="es-CL" sz="2400"/>
              <a:t>B ) un periodo mayor. </a:t>
            </a:r>
            <a:br>
              <a:rPr lang="es-ES" altLang="es-CL" sz="2400"/>
            </a:br>
            <a:r>
              <a:rPr lang="es-ES" altLang="es-CL" sz="2400"/>
              <a:t>C) una longitud de onda menor. </a:t>
            </a:r>
            <a:br>
              <a:rPr lang="es-ES" altLang="es-CL" sz="2400"/>
            </a:br>
            <a:r>
              <a:rPr lang="es-ES" altLang="es-CL" sz="2400"/>
              <a:t>D) un periodo menor. </a:t>
            </a:r>
            <a:br>
              <a:rPr lang="es-ES" altLang="es-CL" sz="2400"/>
            </a:br>
            <a:r>
              <a:rPr lang="es-ES" altLang="es-CL" sz="2400"/>
              <a:t>E) una longitud de onda mayor.</a:t>
            </a:r>
            <a:br>
              <a:rPr lang="es-ES" altLang="es-CL" sz="2400"/>
            </a:br>
            <a:endParaRPr lang="en-US" altLang="es-CL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15888"/>
            <a:ext cx="10691813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794</Words>
  <Application>Microsoft Macintosh PowerPoint</Application>
  <PresentationFormat>Panorámica</PresentationFormat>
  <Paragraphs>55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Física Nº3  I Unidad: ONDAS Primero Medio</vt:lpstr>
      <vt:lpstr>OBJETIVOS</vt:lpstr>
      <vt:lpstr>Características de un tren de ondas</vt:lpstr>
      <vt:lpstr>DESARROLLO:  1. investiga las siguientes definiciones:      a. pulso     b. onda     c. fuente de propagación     d. medio de propagación</vt:lpstr>
      <vt:lpstr>Presentación de PowerPoint</vt:lpstr>
      <vt:lpstr>Presentación de PowerPoint</vt:lpstr>
      <vt:lpstr>Presentación de PowerPoint</vt:lpstr>
      <vt:lpstr>SELECCIÓN MULTIPLE.  1.  En ciertas ondas transversales la velocidad de propagación es inversamente proporcional a la densidad del medio elástico en que se propagan. Si en el fenómeno de refracción su frecuencia permanece constante, al pasar a un medio menos denso, se espera  A) la misma longitud de onda.  B ) un periodo mayor.  C) una longitud de onda menor.  D) un periodo menor.  E) una longitud de onda mayor. </vt:lpstr>
      <vt:lpstr>Presentación de PowerPoint</vt:lpstr>
      <vt:lpstr>Presentación de PowerPoint</vt:lpstr>
      <vt:lpstr>Presentación de PowerPoint</vt:lpstr>
      <vt:lpstr>Presentación de PowerPoint</vt:lpstr>
      <vt:lpstr>COMENTARIO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  PADRES Y APODERADOS MARZO 2020</dc:title>
  <dc:creator>Usuario de Microsoft Office</dc:creator>
  <cp:lastModifiedBy>felipe caglieri</cp:lastModifiedBy>
  <cp:revision>56</cp:revision>
  <dcterms:created xsi:type="dcterms:W3CDTF">2020-03-03T11:41:36Z</dcterms:created>
  <dcterms:modified xsi:type="dcterms:W3CDTF">2020-03-31T20:21:57Z</dcterms:modified>
</cp:coreProperties>
</file>