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347" r:id="rId2"/>
    <p:sldId id="386" r:id="rId3"/>
    <p:sldId id="380" r:id="rId4"/>
    <p:sldId id="348" r:id="rId5"/>
    <p:sldId id="349" r:id="rId6"/>
    <p:sldId id="350" r:id="rId7"/>
    <p:sldId id="351" r:id="rId8"/>
    <p:sldId id="381" r:id="rId9"/>
    <p:sldId id="382" r:id="rId10"/>
    <p:sldId id="383" r:id="rId11"/>
    <p:sldId id="385" r:id="rId12"/>
    <p:sldId id="384" r:id="rId13"/>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5701"/>
  </p:normalViewPr>
  <p:slideViewPr>
    <p:cSldViewPr snapToGrid="0" snapToObjects="1">
      <p:cViewPr varScale="1">
        <p:scale>
          <a:sx n="128" d="100"/>
          <a:sy n="128" d="100"/>
        </p:scale>
        <p:origin x="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9A6567A2-C248-F44F-9BBE-0674646C4A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7E90AE3A-3C3A-0F41-A780-C15312D9E558}"/>
              </a:ext>
            </a:extLst>
          </p:cNvPr>
          <p:cNvSpPr>
            <a:spLocks noGrp="1"/>
          </p:cNvSpPr>
          <p:nvPr>
            <p:ph type="dt" sz="half" idx="10"/>
          </p:nvPr>
        </p:nvSpPr>
        <p:spPr/>
        <p:txBody>
          <a:bodyPr/>
          <a:lstStyle>
            <a:lvl1pPr>
              <a:defRPr/>
            </a:lvl1pPr>
          </a:lstStyle>
          <a:p>
            <a:pPr>
              <a:defRPr/>
            </a:pPr>
            <a:fld id="{A152976C-2AD6-BB49-B893-547635DC82BD}"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3E0E31C6-CDC4-8F41-B0A2-08DA11110320}"/>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6A66E5A8-DFE6-9B4B-BCCC-59F76E385317}"/>
              </a:ext>
            </a:extLst>
          </p:cNvPr>
          <p:cNvSpPr>
            <a:spLocks noGrp="1"/>
          </p:cNvSpPr>
          <p:nvPr>
            <p:ph type="sldNum" sz="quarter" idx="12"/>
          </p:nvPr>
        </p:nvSpPr>
        <p:spPr/>
        <p:txBody>
          <a:bodyPr/>
          <a:lstStyle>
            <a:lvl1pPr>
              <a:defRPr/>
            </a:lvl1pPr>
          </a:lstStyle>
          <a:p>
            <a:pPr>
              <a:defRPr/>
            </a:pPr>
            <a:fld id="{BFDDD907-372B-0345-9E63-417315CC73D0}" type="slidenum">
              <a:rPr lang="es-CL" altLang="es-CL"/>
              <a:pPr>
                <a:defRPr/>
              </a:pPr>
              <a:t>‹Nº›</a:t>
            </a:fld>
            <a:endParaRPr lang="es-CL" altLang="es-CL"/>
          </a:p>
        </p:txBody>
      </p:sp>
    </p:spTree>
    <p:extLst>
      <p:ext uri="{BB962C8B-B14F-4D97-AF65-F5344CB8AC3E}">
        <p14:creationId xmlns:p14="http://schemas.microsoft.com/office/powerpoint/2010/main" val="104836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A63763D-8CAB-A049-8898-60021814CDAE}"/>
              </a:ext>
            </a:extLst>
          </p:cNvPr>
          <p:cNvSpPr>
            <a:spLocks noGrp="1"/>
          </p:cNvSpPr>
          <p:nvPr>
            <p:ph type="dt" sz="half" idx="10"/>
          </p:nvPr>
        </p:nvSpPr>
        <p:spPr/>
        <p:txBody>
          <a:bodyPr/>
          <a:lstStyle>
            <a:lvl1pPr>
              <a:defRPr/>
            </a:lvl1pPr>
          </a:lstStyle>
          <a:p>
            <a:pPr>
              <a:defRPr/>
            </a:pPr>
            <a:fld id="{4E0218FD-2F33-FF40-8557-AC3DA08E8574}"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CF9BB0FA-8EAA-6C4F-B3D6-BCB7BE621D61}"/>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FFB80862-2A61-0F43-A44F-CD8D1219ACC2}"/>
              </a:ext>
            </a:extLst>
          </p:cNvPr>
          <p:cNvSpPr>
            <a:spLocks noGrp="1"/>
          </p:cNvSpPr>
          <p:nvPr>
            <p:ph type="sldNum" sz="quarter" idx="12"/>
          </p:nvPr>
        </p:nvSpPr>
        <p:spPr/>
        <p:txBody>
          <a:bodyPr/>
          <a:lstStyle>
            <a:lvl1pPr>
              <a:defRPr/>
            </a:lvl1pPr>
          </a:lstStyle>
          <a:p>
            <a:pPr>
              <a:defRPr/>
            </a:pPr>
            <a:fld id="{61F217F7-9C80-3449-8B22-B2D443D272CB}" type="slidenum">
              <a:rPr lang="es-CL" altLang="es-CL"/>
              <a:pPr>
                <a:defRPr/>
              </a:pPr>
              <a:t>‹Nº›</a:t>
            </a:fld>
            <a:endParaRPr lang="es-CL" altLang="es-CL"/>
          </a:p>
        </p:txBody>
      </p:sp>
    </p:spTree>
    <p:extLst>
      <p:ext uri="{BB962C8B-B14F-4D97-AF65-F5344CB8AC3E}">
        <p14:creationId xmlns:p14="http://schemas.microsoft.com/office/powerpoint/2010/main" val="259368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327298B-4B2C-7847-B02C-6F5F8ECE96D4}"/>
              </a:ext>
            </a:extLst>
          </p:cNvPr>
          <p:cNvSpPr>
            <a:spLocks noGrp="1"/>
          </p:cNvSpPr>
          <p:nvPr>
            <p:ph type="dt" sz="half" idx="10"/>
          </p:nvPr>
        </p:nvSpPr>
        <p:spPr/>
        <p:txBody>
          <a:bodyPr/>
          <a:lstStyle>
            <a:lvl1pPr>
              <a:defRPr/>
            </a:lvl1pPr>
          </a:lstStyle>
          <a:p>
            <a:pPr>
              <a:defRPr/>
            </a:pPr>
            <a:fld id="{20E74071-F4DE-2F4E-BC56-1ABFA108EC27}"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E05459A7-74D0-D247-8732-C33456B0713C}"/>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278FEFF9-7A8E-2C4B-AEE1-435756837EC8}"/>
              </a:ext>
            </a:extLst>
          </p:cNvPr>
          <p:cNvSpPr>
            <a:spLocks noGrp="1"/>
          </p:cNvSpPr>
          <p:nvPr>
            <p:ph type="sldNum" sz="quarter" idx="12"/>
          </p:nvPr>
        </p:nvSpPr>
        <p:spPr/>
        <p:txBody>
          <a:bodyPr/>
          <a:lstStyle>
            <a:lvl1pPr>
              <a:defRPr/>
            </a:lvl1pPr>
          </a:lstStyle>
          <a:p>
            <a:pPr>
              <a:defRPr/>
            </a:pPr>
            <a:fld id="{F6A6B29E-31B4-8444-8719-CB1864F5D64E}" type="slidenum">
              <a:rPr lang="es-CL" altLang="es-CL"/>
              <a:pPr>
                <a:defRPr/>
              </a:pPr>
              <a:t>‹Nº›</a:t>
            </a:fld>
            <a:endParaRPr lang="es-CL" altLang="es-CL"/>
          </a:p>
        </p:txBody>
      </p:sp>
    </p:spTree>
    <p:extLst>
      <p:ext uri="{BB962C8B-B14F-4D97-AF65-F5344CB8AC3E}">
        <p14:creationId xmlns:p14="http://schemas.microsoft.com/office/powerpoint/2010/main" val="25745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411475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83DBBA51-F5A2-7A4C-A3A6-7F73311A0C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495B6416-A9D7-4542-946D-61226F896D62}"/>
              </a:ext>
            </a:extLst>
          </p:cNvPr>
          <p:cNvSpPr>
            <a:spLocks noGrp="1"/>
          </p:cNvSpPr>
          <p:nvPr>
            <p:ph type="dt" sz="half" idx="10"/>
          </p:nvPr>
        </p:nvSpPr>
        <p:spPr/>
        <p:txBody>
          <a:bodyPr/>
          <a:lstStyle>
            <a:lvl1pPr>
              <a:defRPr/>
            </a:lvl1pPr>
          </a:lstStyle>
          <a:p>
            <a:pPr>
              <a:defRPr/>
            </a:pPr>
            <a:fld id="{62ABE8D1-94D2-CD41-A170-A8B8113A792F}"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36F73872-402F-404A-B160-9BB226F41433}"/>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110DB1B4-3F2C-BF46-BA5A-1E39E9392C17}"/>
              </a:ext>
            </a:extLst>
          </p:cNvPr>
          <p:cNvSpPr>
            <a:spLocks noGrp="1"/>
          </p:cNvSpPr>
          <p:nvPr>
            <p:ph type="sldNum" sz="quarter" idx="12"/>
          </p:nvPr>
        </p:nvSpPr>
        <p:spPr/>
        <p:txBody>
          <a:bodyPr/>
          <a:lstStyle>
            <a:lvl1pPr>
              <a:defRPr/>
            </a:lvl1pPr>
          </a:lstStyle>
          <a:p>
            <a:pPr>
              <a:defRPr/>
            </a:pPr>
            <a:fld id="{94D20476-C59C-904F-B323-D8AC7DC3F463}" type="slidenum">
              <a:rPr lang="es-CL" altLang="es-CL"/>
              <a:pPr>
                <a:defRPr/>
              </a:pPr>
              <a:t>‹Nº›</a:t>
            </a:fld>
            <a:endParaRPr lang="es-CL" altLang="es-CL"/>
          </a:p>
        </p:txBody>
      </p:sp>
    </p:spTree>
    <p:extLst>
      <p:ext uri="{BB962C8B-B14F-4D97-AF65-F5344CB8AC3E}">
        <p14:creationId xmlns:p14="http://schemas.microsoft.com/office/powerpoint/2010/main" val="333488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973995-172E-2042-8357-ABCFE3B30B3D}"/>
              </a:ext>
            </a:extLst>
          </p:cNvPr>
          <p:cNvSpPr>
            <a:spLocks noGrp="1"/>
          </p:cNvSpPr>
          <p:nvPr>
            <p:ph type="dt" sz="half" idx="10"/>
          </p:nvPr>
        </p:nvSpPr>
        <p:spPr/>
        <p:txBody>
          <a:bodyPr/>
          <a:lstStyle>
            <a:lvl1pPr>
              <a:defRPr/>
            </a:lvl1pPr>
          </a:lstStyle>
          <a:p>
            <a:pPr>
              <a:defRPr/>
            </a:pPr>
            <a:fld id="{688C99E0-A9C1-724A-9840-7C49C70592AF}"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63C29C88-34E7-7E43-861D-87F35F3D652A}"/>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68C39FBB-DC7F-EF48-A33B-075AD2ED44D1}"/>
              </a:ext>
            </a:extLst>
          </p:cNvPr>
          <p:cNvSpPr>
            <a:spLocks noGrp="1"/>
          </p:cNvSpPr>
          <p:nvPr>
            <p:ph type="sldNum" sz="quarter" idx="12"/>
          </p:nvPr>
        </p:nvSpPr>
        <p:spPr/>
        <p:txBody>
          <a:bodyPr/>
          <a:lstStyle>
            <a:lvl1pPr>
              <a:defRPr/>
            </a:lvl1pPr>
          </a:lstStyle>
          <a:p>
            <a:pPr>
              <a:defRPr/>
            </a:pPr>
            <a:fld id="{438DDE61-1B41-AB42-BD3C-0456DF263406}" type="slidenum">
              <a:rPr lang="es-CL" altLang="es-CL"/>
              <a:pPr>
                <a:defRPr/>
              </a:pPr>
              <a:t>‹Nº›</a:t>
            </a:fld>
            <a:endParaRPr lang="es-CL" altLang="es-CL"/>
          </a:p>
        </p:txBody>
      </p:sp>
    </p:spTree>
    <p:extLst>
      <p:ext uri="{BB962C8B-B14F-4D97-AF65-F5344CB8AC3E}">
        <p14:creationId xmlns:p14="http://schemas.microsoft.com/office/powerpoint/2010/main" val="308743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C0478BA5-99F8-EA46-B659-BFC09F31EAF9}"/>
              </a:ext>
            </a:extLst>
          </p:cNvPr>
          <p:cNvSpPr>
            <a:spLocks noGrp="1"/>
          </p:cNvSpPr>
          <p:nvPr>
            <p:ph type="dt" sz="half" idx="10"/>
          </p:nvPr>
        </p:nvSpPr>
        <p:spPr/>
        <p:txBody>
          <a:bodyPr/>
          <a:lstStyle>
            <a:lvl1pPr>
              <a:defRPr/>
            </a:lvl1pPr>
          </a:lstStyle>
          <a:p>
            <a:pPr>
              <a:defRPr/>
            </a:pPr>
            <a:fld id="{3BCDFB40-CD80-5344-BF34-ED8A538642D1}"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651F79EC-04D0-AA43-A08C-5CFB7202F124}"/>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243DB2FD-F2CF-7E47-9AEB-66235F88F7B8}"/>
              </a:ext>
            </a:extLst>
          </p:cNvPr>
          <p:cNvSpPr>
            <a:spLocks noGrp="1"/>
          </p:cNvSpPr>
          <p:nvPr>
            <p:ph type="sldNum" sz="quarter" idx="12"/>
          </p:nvPr>
        </p:nvSpPr>
        <p:spPr/>
        <p:txBody>
          <a:bodyPr/>
          <a:lstStyle>
            <a:lvl1pPr>
              <a:defRPr/>
            </a:lvl1pPr>
          </a:lstStyle>
          <a:p>
            <a:pPr>
              <a:defRPr/>
            </a:pPr>
            <a:fld id="{54F5D6CD-F992-7C40-B414-C72761CBB04C}" type="slidenum">
              <a:rPr lang="es-CL" altLang="es-CL"/>
              <a:pPr>
                <a:defRPr/>
              </a:pPr>
              <a:t>‹Nº›</a:t>
            </a:fld>
            <a:endParaRPr lang="es-CL" altLang="es-CL"/>
          </a:p>
        </p:txBody>
      </p:sp>
    </p:spTree>
    <p:extLst>
      <p:ext uri="{BB962C8B-B14F-4D97-AF65-F5344CB8AC3E}">
        <p14:creationId xmlns:p14="http://schemas.microsoft.com/office/powerpoint/2010/main" val="163065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51FA236B-CAEE-8B4B-8E0B-AA162CF12421}"/>
              </a:ext>
            </a:extLst>
          </p:cNvPr>
          <p:cNvSpPr>
            <a:spLocks noGrp="1"/>
          </p:cNvSpPr>
          <p:nvPr>
            <p:ph type="dt" sz="half" idx="10"/>
          </p:nvPr>
        </p:nvSpPr>
        <p:spPr/>
        <p:txBody>
          <a:bodyPr/>
          <a:lstStyle>
            <a:lvl1pPr>
              <a:defRPr/>
            </a:lvl1pPr>
          </a:lstStyle>
          <a:p>
            <a:pPr>
              <a:defRPr/>
            </a:pPr>
            <a:fld id="{12B31F54-BE8F-4542-A0A5-E47E85A8D101}" type="datetimeFigureOut">
              <a:rPr lang="es-CL"/>
              <a:pPr>
                <a:defRPr/>
              </a:pPr>
              <a:t>01-04-20</a:t>
            </a:fld>
            <a:endParaRPr lang="es-CL"/>
          </a:p>
        </p:txBody>
      </p:sp>
      <p:sp>
        <p:nvSpPr>
          <p:cNvPr id="8" name="Marcador de pie de página 4">
            <a:extLst>
              <a:ext uri="{FF2B5EF4-FFF2-40B4-BE49-F238E27FC236}">
                <a16:creationId xmlns:a16="http://schemas.microsoft.com/office/drawing/2014/main" id="{B483D04F-B49C-3947-B7BE-0AF577C7D0B3}"/>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52625385-527C-0542-8543-8D3C47CD7AD1}"/>
              </a:ext>
            </a:extLst>
          </p:cNvPr>
          <p:cNvSpPr>
            <a:spLocks noGrp="1"/>
          </p:cNvSpPr>
          <p:nvPr>
            <p:ph type="sldNum" sz="quarter" idx="12"/>
          </p:nvPr>
        </p:nvSpPr>
        <p:spPr/>
        <p:txBody>
          <a:bodyPr/>
          <a:lstStyle>
            <a:lvl1pPr>
              <a:defRPr/>
            </a:lvl1pPr>
          </a:lstStyle>
          <a:p>
            <a:pPr>
              <a:defRPr/>
            </a:pPr>
            <a:fld id="{307B70A5-1C11-B04C-9889-4470C6EA08B4}" type="slidenum">
              <a:rPr lang="es-CL" altLang="es-CL"/>
              <a:pPr>
                <a:defRPr/>
              </a:pPr>
              <a:t>‹Nº›</a:t>
            </a:fld>
            <a:endParaRPr lang="es-CL" altLang="es-CL"/>
          </a:p>
        </p:txBody>
      </p:sp>
    </p:spTree>
    <p:extLst>
      <p:ext uri="{BB962C8B-B14F-4D97-AF65-F5344CB8AC3E}">
        <p14:creationId xmlns:p14="http://schemas.microsoft.com/office/powerpoint/2010/main" val="286619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4A0DE10B-9867-1E46-BFE3-8EFD3855F212}"/>
              </a:ext>
            </a:extLst>
          </p:cNvPr>
          <p:cNvSpPr>
            <a:spLocks noGrp="1"/>
          </p:cNvSpPr>
          <p:nvPr>
            <p:ph type="dt" sz="half" idx="10"/>
          </p:nvPr>
        </p:nvSpPr>
        <p:spPr/>
        <p:txBody>
          <a:bodyPr/>
          <a:lstStyle>
            <a:lvl1pPr>
              <a:defRPr/>
            </a:lvl1pPr>
          </a:lstStyle>
          <a:p>
            <a:pPr>
              <a:defRPr/>
            </a:pPr>
            <a:fld id="{4A435BB4-C4F5-9149-A74B-42B7C7347799}" type="datetimeFigureOut">
              <a:rPr lang="es-CL"/>
              <a:pPr>
                <a:defRPr/>
              </a:pPr>
              <a:t>01-04-20</a:t>
            </a:fld>
            <a:endParaRPr lang="es-CL"/>
          </a:p>
        </p:txBody>
      </p:sp>
      <p:sp>
        <p:nvSpPr>
          <p:cNvPr id="4" name="Marcador de pie de página 4">
            <a:extLst>
              <a:ext uri="{FF2B5EF4-FFF2-40B4-BE49-F238E27FC236}">
                <a16:creationId xmlns:a16="http://schemas.microsoft.com/office/drawing/2014/main" id="{C096A69A-7F53-924F-8FCA-0183EC1C2CAA}"/>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EBAF4CEA-39F0-204B-906E-E5A19882E604}"/>
              </a:ext>
            </a:extLst>
          </p:cNvPr>
          <p:cNvSpPr>
            <a:spLocks noGrp="1"/>
          </p:cNvSpPr>
          <p:nvPr>
            <p:ph type="sldNum" sz="quarter" idx="12"/>
          </p:nvPr>
        </p:nvSpPr>
        <p:spPr/>
        <p:txBody>
          <a:bodyPr/>
          <a:lstStyle>
            <a:lvl1pPr>
              <a:defRPr/>
            </a:lvl1pPr>
          </a:lstStyle>
          <a:p>
            <a:pPr>
              <a:defRPr/>
            </a:pPr>
            <a:fld id="{572233E9-A72A-BE48-8F03-A4CC7C168E3C}" type="slidenum">
              <a:rPr lang="es-CL" altLang="es-CL"/>
              <a:pPr>
                <a:defRPr/>
              </a:pPr>
              <a:t>‹Nº›</a:t>
            </a:fld>
            <a:endParaRPr lang="es-CL" altLang="es-CL"/>
          </a:p>
        </p:txBody>
      </p:sp>
    </p:spTree>
    <p:extLst>
      <p:ext uri="{BB962C8B-B14F-4D97-AF65-F5344CB8AC3E}">
        <p14:creationId xmlns:p14="http://schemas.microsoft.com/office/powerpoint/2010/main" val="21942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F76D359-0D55-AF49-B314-639D234EA339}"/>
              </a:ext>
            </a:extLst>
          </p:cNvPr>
          <p:cNvSpPr>
            <a:spLocks noGrp="1"/>
          </p:cNvSpPr>
          <p:nvPr>
            <p:ph type="dt" sz="half" idx="10"/>
          </p:nvPr>
        </p:nvSpPr>
        <p:spPr/>
        <p:txBody>
          <a:bodyPr/>
          <a:lstStyle>
            <a:lvl1pPr>
              <a:defRPr/>
            </a:lvl1pPr>
          </a:lstStyle>
          <a:p>
            <a:pPr>
              <a:defRPr/>
            </a:pPr>
            <a:fld id="{04C1DC52-C2B0-8643-8BD7-A838A7FF86D5}" type="datetimeFigureOut">
              <a:rPr lang="es-CL"/>
              <a:pPr>
                <a:defRPr/>
              </a:pPr>
              <a:t>01-04-20</a:t>
            </a:fld>
            <a:endParaRPr lang="es-CL"/>
          </a:p>
        </p:txBody>
      </p:sp>
      <p:sp>
        <p:nvSpPr>
          <p:cNvPr id="3" name="Marcador de pie de página 4">
            <a:extLst>
              <a:ext uri="{FF2B5EF4-FFF2-40B4-BE49-F238E27FC236}">
                <a16:creationId xmlns:a16="http://schemas.microsoft.com/office/drawing/2014/main" id="{17DD4C3A-A42B-2C4C-A29A-17919DB2ED46}"/>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AB81A97F-D939-0F48-AFDC-68E9EB64D666}"/>
              </a:ext>
            </a:extLst>
          </p:cNvPr>
          <p:cNvSpPr>
            <a:spLocks noGrp="1"/>
          </p:cNvSpPr>
          <p:nvPr>
            <p:ph type="sldNum" sz="quarter" idx="12"/>
          </p:nvPr>
        </p:nvSpPr>
        <p:spPr/>
        <p:txBody>
          <a:bodyPr/>
          <a:lstStyle>
            <a:lvl1pPr>
              <a:defRPr/>
            </a:lvl1pPr>
          </a:lstStyle>
          <a:p>
            <a:pPr>
              <a:defRPr/>
            </a:pPr>
            <a:fld id="{4E4FBC65-CAA1-4243-B5E3-509E3AA670A9}" type="slidenum">
              <a:rPr lang="es-CL" altLang="es-CL"/>
              <a:pPr>
                <a:defRPr/>
              </a:pPr>
              <a:t>‹Nº›</a:t>
            </a:fld>
            <a:endParaRPr lang="es-CL" altLang="es-CL"/>
          </a:p>
        </p:txBody>
      </p:sp>
    </p:spTree>
    <p:extLst>
      <p:ext uri="{BB962C8B-B14F-4D97-AF65-F5344CB8AC3E}">
        <p14:creationId xmlns:p14="http://schemas.microsoft.com/office/powerpoint/2010/main" val="350213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CC9ECC2C-C4F7-8A49-BE8A-11D0E9F4C66F}"/>
              </a:ext>
            </a:extLst>
          </p:cNvPr>
          <p:cNvSpPr>
            <a:spLocks noGrp="1"/>
          </p:cNvSpPr>
          <p:nvPr>
            <p:ph type="dt" sz="half" idx="10"/>
          </p:nvPr>
        </p:nvSpPr>
        <p:spPr/>
        <p:txBody>
          <a:bodyPr/>
          <a:lstStyle>
            <a:lvl1pPr>
              <a:defRPr/>
            </a:lvl1pPr>
          </a:lstStyle>
          <a:p>
            <a:pPr>
              <a:defRPr/>
            </a:pPr>
            <a:fld id="{D9A6072D-108C-3148-B456-A438484EEB1B}"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AB1324DF-8484-5D43-929A-271C842F4064}"/>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151F461D-DD16-9349-91DA-DD4849AB9C30}"/>
              </a:ext>
            </a:extLst>
          </p:cNvPr>
          <p:cNvSpPr>
            <a:spLocks noGrp="1"/>
          </p:cNvSpPr>
          <p:nvPr>
            <p:ph type="sldNum" sz="quarter" idx="12"/>
          </p:nvPr>
        </p:nvSpPr>
        <p:spPr/>
        <p:txBody>
          <a:bodyPr/>
          <a:lstStyle>
            <a:lvl1pPr>
              <a:defRPr/>
            </a:lvl1pPr>
          </a:lstStyle>
          <a:p>
            <a:pPr>
              <a:defRPr/>
            </a:pPr>
            <a:fld id="{B03896F1-6CBC-7C45-A33E-DDB5A701A923}" type="slidenum">
              <a:rPr lang="es-CL" altLang="es-CL"/>
              <a:pPr>
                <a:defRPr/>
              </a:pPr>
              <a:t>‹Nº›</a:t>
            </a:fld>
            <a:endParaRPr lang="es-CL" altLang="es-CL"/>
          </a:p>
        </p:txBody>
      </p:sp>
    </p:spTree>
    <p:extLst>
      <p:ext uri="{BB962C8B-B14F-4D97-AF65-F5344CB8AC3E}">
        <p14:creationId xmlns:p14="http://schemas.microsoft.com/office/powerpoint/2010/main" val="292986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B7E3B129-BC90-7B48-AD5E-F5AE612963CE}"/>
              </a:ext>
            </a:extLst>
          </p:cNvPr>
          <p:cNvSpPr>
            <a:spLocks noGrp="1"/>
          </p:cNvSpPr>
          <p:nvPr>
            <p:ph type="dt" sz="half" idx="10"/>
          </p:nvPr>
        </p:nvSpPr>
        <p:spPr/>
        <p:txBody>
          <a:bodyPr/>
          <a:lstStyle>
            <a:lvl1pPr>
              <a:defRPr/>
            </a:lvl1pPr>
          </a:lstStyle>
          <a:p>
            <a:pPr>
              <a:defRPr/>
            </a:pPr>
            <a:fld id="{71DC4B0A-2C29-4242-BB5C-2F401169C594}"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BCFBD1E9-8452-C04A-935C-566C658E4192}"/>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0F4AC51-D987-314F-AC16-0100CD0F57B4}"/>
              </a:ext>
            </a:extLst>
          </p:cNvPr>
          <p:cNvSpPr>
            <a:spLocks noGrp="1"/>
          </p:cNvSpPr>
          <p:nvPr>
            <p:ph type="sldNum" sz="quarter" idx="12"/>
          </p:nvPr>
        </p:nvSpPr>
        <p:spPr/>
        <p:txBody>
          <a:bodyPr/>
          <a:lstStyle>
            <a:lvl1pPr>
              <a:defRPr/>
            </a:lvl1pPr>
          </a:lstStyle>
          <a:p>
            <a:pPr>
              <a:defRPr/>
            </a:pPr>
            <a:fld id="{B9C5DD6A-2A9B-6E4C-A49D-A68D6FEDFA0F}" type="slidenum">
              <a:rPr lang="es-CL" altLang="es-CL"/>
              <a:pPr>
                <a:defRPr/>
              </a:pPr>
              <a:t>‹Nº›</a:t>
            </a:fld>
            <a:endParaRPr lang="es-CL" altLang="es-CL"/>
          </a:p>
        </p:txBody>
      </p:sp>
    </p:spTree>
    <p:extLst>
      <p:ext uri="{BB962C8B-B14F-4D97-AF65-F5344CB8AC3E}">
        <p14:creationId xmlns:p14="http://schemas.microsoft.com/office/powerpoint/2010/main" val="69789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4211F90-B6D6-284E-A77E-3641F927D56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67C16CD5-80CC-A944-A86F-52C7595534E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4D15E89F-661F-0245-92F6-881446835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01C31D5-4014-B041-B5CD-6693A2449802}"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8D42C517-C331-B049-AFBE-621D8A203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C1C03C4F-6C8B-6F4A-BE6D-B742685D1E6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B464295-049E-DE4F-AA7E-CCC86B1C9760}"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navarrete@cldv.c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7D1A5F9A-2D86-BF4A-AFC2-E82F037C2CD5}"/>
              </a:ext>
            </a:extLst>
          </p:cNvPr>
          <p:cNvSpPr>
            <a:spLocks noGrp="1" noChangeArrowheads="1"/>
          </p:cNvSpPr>
          <p:nvPr>
            <p:ph type="ctrTitle"/>
          </p:nvPr>
        </p:nvSpPr>
        <p:spPr>
          <a:xfrm>
            <a:off x="1524000" y="868362"/>
            <a:ext cx="9144000" cy="2387600"/>
          </a:xfrm>
        </p:spPr>
        <p:txBody>
          <a:bodyPr/>
          <a:lstStyle/>
          <a:p>
            <a:r>
              <a:rPr lang="es-CL" altLang="es-CL" dirty="0">
                <a:solidFill>
                  <a:schemeClr val="tx1">
                    <a:lumMod val="50000"/>
                    <a:lumOff val="50000"/>
                  </a:schemeClr>
                </a:solidFill>
                <a:latin typeface="+mn-lt"/>
              </a:rPr>
              <a:t>Lengua y Literatura Nº3</a:t>
            </a:r>
            <a:br>
              <a:rPr lang="es-CL" altLang="es-CL" dirty="0"/>
            </a:br>
            <a:br>
              <a:rPr lang="es-CL" altLang="es-CL" dirty="0"/>
            </a:br>
            <a:r>
              <a:rPr lang="es-CL" altLang="es-CL" dirty="0"/>
              <a:t>Crónicas Marcianas</a:t>
            </a:r>
            <a:br>
              <a:rPr lang="es-CL" altLang="es-CL" dirty="0"/>
            </a:br>
            <a:r>
              <a:rPr lang="es-CL" altLang="es-CL" sz="4400" dirty="0"/>
              <a:t>Ray Bradbury</a:t>
            </a:r>
          </a:p>
        </p:txBody>
      </p:sp>
      <p:sp>
        <p:nvSpPr>
          <p:cNvPr id="13315" name="Subtítulo 2">
            <a:extLst>
              <a:ext uri="{FF2B5EF4-FFF2-40B4-BE49-F238E27FC236}">
                <a16:creationId xmlns:a16="http://schemas.microsoft.com/office/drawing/2014/main" id="{8EF01376-DBA3-DC47-8D12-9D76798A6234}"/>
              </a:ext>
            </a:extLst>
          </p:cNvPr>
          <p:cNvSpPr>
            <a:spLocks noGrp="1" noChangeArrowheads="1"/>
          </p:cNvSpPr>
          <p:nvPr>
            <p:ph type="subTitle" idx="1"/>
          </p:nvPr>
        </p:nvSpPr>
        <p:spPr/>
        <p:txBody>
          <a:bodyPr/>
          <a:lstStyle/>
          <a:p>
            <a:r>
              <a:rPr lang="es-CL" altLang="es-CL"/>
              <a:t>Objetivo: Transformar el libro “Crónicas Marcianas” en una línea de tiempo.</a:t>
            </a:r>
          </a:p>
        </p:txBody>
      </p:sp>
      <p:sp>
        <p:nvSpPr>
          <p:cNvPr id="5" name="CuadroTexto 4">
            <a:extLst>
              <a:ext uri="{FF2B5EF4-FFF2-40B4-BE49-F238E27FC236}">
                <a16:creationId xmlns:a16="http://schemas.microsoft.com/office/drawing/2014/main" id="{BEC105F2-0BC7-C848-BA7C-81F2F4E6DB71}"/>
              </a:ext>
            </a:extLst>
          </p:cNvPr>
          <p:cNvSpPr txBox="1"/>
          <p:nvPr/>
        </p:nvSpPr>
        <p:spPr>
          <a:xfrm>
            <a:off x="4075113" y="4872038"/>
            <a:ext cx="4035425" cy="9556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L" sz="1400" b="1" u="sng">
                <a:solidFill>
                  <a:schemeClr val="tx1"/>
                </a:solidFill>
              </a:rPr>
              <a:t>ÁREA HUMANIDADES</a:t>
            </a:r>
          </a:p>
          <a:p>
            <a:pPr>
              <a:defRPr/>
            </a:pPr>
            <a:r>
              <a:rPr lang="es-CL" sz="1400" b="1">
                <a:solidFill>
                  <a:schemeClr val="tx1"/>
                </a:solidFill>
              </a:rPr>
              <a:t>8vo</a:t>
            </a:r>
          </a:p>
          <a:p>
            <a:pPr>
              <a:defRPr/>
            </a:pPr>
            <a:r>
              <a:rPr lang="es-CL" sz="1400" b="1">
                <a:solidFill>
                  <a:schemeClr val="tx1"/>
                </a:solidFill>
              </a:rPr>
              <a:t>Lengua y Literatura</a:t>
            </a:r>
          </a:p>
          <a:p>
            <a:pPr>
              <a:defRPr/>
            </a:pPr>
            <a:r>
              <a:rPr lang="es-CL" sz="1400" b="1">
                <a:solidFill>
                  <a:schemeClr val="tx1"/>
                </a:solidFill>
              </a:rPr>
              <a:t>P. Camila Navarrete</a:t>
            </a:r>
            <a:endParaRPr lang="es-CL" sz="1400" b="1" dirty="0">
              <a:solidFill>
                <a:schemeClr val="tx1"/>
              </a:solidFill>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a:extLst>
              <a:ext uri="{FF2B5EF4-FFF2-40B4-BE49-F238E27FC236}">
                <a16:creationId xmlns:a16="http://schemas.microsoft.com/office/drawing/2014/main" id="{A92ACA95-0918-6C48-A8AF-DE3C396BD1EC}"/>
              </a:ext>
            </a:extLst>
          </p:cNvPr>
          <p:cNvSpPr/>
          <p:nvPr/>
        </p:nvSpPr>
        <p:spPr>
          <a:xfrm>
            <a:off x="526472" y="2632364"/>
            <a:ext cx="11111345" cy="665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529" name="Marcador de contenido 2">
            <a:extLst>
              <a:ext uri="{FF2B5EF4-FFF2-40B4-BE49-F238E27FC236}">
                <a16:creationId xmlns:a16="http://schemas.microsoft.com/office/drawing/2014/main" id="{2A8ACCB7-7899-4E4F-A502-4BFB425B5B47}"/>
              </a:ext>
            </a:extLst>
          </p:cNvPr>
          <p:cNvSpPr>
            <a:spLocks noGrp="1" noChangeArrowheads="1"/>
          </p:cNvSpPr>
          <p:nvPr>
            <p:ph idx="1"/>
          </p:nvPr>
        </p:nvSpPr>
        <p:spPr>
          <a:xfrm>
            <a:off x="4976031" y="963877"/>
            <a:ext cx="6377769" cy="4930246"/>
          </a:xfrm>
        </p:spPr>
        <p:txBody>
          <a:bodyPr anchor="ctr">
            <a:normAutofit/>
          </a:bodyPr>
          <a:lstStyle/>
          <a:p>
            <a:endParaRPr lang="es-CL" altLang="es-CL" sz="2400" dirty="0"/>
          </a:p>
          <a:p>
            <a:endParaRPr lang="es-CL" altLang="es-CL" sz="2400" dirty="0"/>
          </a:p>
          <a:p>
            <a:endParaRPr lang="es-CL" altLang="es-CL" sz="2400" dirty="0"/>
          </a:p>
          <a:p>
            <a:pPr algn="just"/>
            <a:r>
              <a:rPr lang="es-CL" altLang="es-CL" sz="2400" dirty="0"/>
              <a:t>En la siguiente diapositiva encontrarás una pauta de autoevaluación, la que te ayudará a evaluar cómo estás haciendo tu trabajo, reponde con una X en el espacio asignado, este ítem no es calificado.</a:t>
            </a:r>
          </a:p>
          <a:p>
            <a:endParaRPr lang="es-CL" altLang="es-C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BB5FB23-2451-A34C-BE0A-639815347416}"/>
              </a:ext>
            </a:extLst>
          </p:cNvPr>
          <p:cNvGraphicFramePr>
            <a:graphicFrameLocks noGrp="1"/>
          </p:cNvGraphicFramePr>
          <p:nvPr>
            <p:extLst>
              <p:ext uri="{D42A27DB-BD31-4B8C-83A1-F6EECF244321}">
                <p14:modId xmlns:p14="http://schemas.microsoft.com/office/powerpoint/2010/main" val="4210985175"/>
              </p:ext>
            </p:extLst>
          </p:nvPr>
        </p:nvGraphicFramePr>
        <p:xfrm>
          <a:off x="85725" y="96631"/>
          <a:ext cx="12020550" cy="6478593"/>
        </p:xfrm>
        <a:graphic>
          <a:graphicData uri="http://schemas.openxmlformats.org/drawingml/2006/table">
            <a:tbl>
              <a:tblPr firstRow="1" bandRow="1">
                <a:tableStyleId>{5C22544A-7EE6-4342-B048-85BDC9FD1C3A}</a:tableStyleId>
              </a:tblPr>
              <a:tblGrid>
                <a:gridCol w="8825574">
                  <a:extLst>
                    <a:ext uri="{9D8B030D-6E8A-4147-A177-3AD203B41FA5}">
                      <a16:colId xmlns:a16="http://schemas.microsoft.com/office/drawing/2014/main" val="20000"/>
                    </a:ext>
                  </a:extLst>
                </a:gridCol>
                <a:gridCol w="778727">
                  <a:extLst>
                    <a:ext uri="{9D8B030D-6E8A-4147-A177-3AD203B41FA5}">
                      <a16:colId xmlns:a16="http://schemas.microsoft.com/office/drawing/2014/main" val="20001"/>
                    </a:ext>
                  </a:extLst>
                </a:gridCol>
                <a:gridCol w="832967">
                  <a:extLst>
                    <a:ext uri="{9D8B030D-6E8A-4147-A177-3AD203B41FA5}">
                      <a16:colId xmlns:a16="http://schemas.microsoft.com/office/drawing/2014/main" val="20002"/>
                    </a:ext>
                  </a:extLst>
                </a:gridCol>
                <a:gridCol w="805847">
                  <a:extLst>
                    <a:ext uri="{9D8B030D-6E8A-4147-A177-3AD203B41FA5}">
                      <a16:colId xmlns:a16="http://schemas.microsoft.com/office/drawing/2014/main" val="20003"/>
                    </a:ext>
                  </a:extLst>
                </a:gridCol>
                <a:gridCol w="777435">
                  <a:extLst>
                    <a:ext uri="{9D8B030D-6E8A-4147-A177-3AD203B41FA5}">
                      <a16:colId xmlns:a16="http://schemas.microsoft.com/office/drawing/2014/main" val="20004"/>
                    </a:ext>
                  </a:extLst>
                </a:gridCol>
              </a:tblGrid>
              <a:tr h="368213">
                <a:tc rowSpan="2">
                  <a:txBody>
                    <a:bodyPr/>
                    <a:lstStyle/>
                    <a:p>
                      <a:r>
                        <a:rPr lang="es-CL" sz="1600" dirty="0"/>
                        <a:t>Rúbrica de Evaluación Línea de tiempo: </a:t>
                      </a:r>
                      <a:r>
                        <a:rPr lang="es-CL" sz="1600" b="1" dirty="0"/>
                        <a:t>Parámetros</a:t>
                      </a:r>
                    </a:p>
                  </a:txBody>
                  <a:tcPr marL="91433" marR="91433"/>
                </a:tc>
                <a:tc gridSpan="2">
                  <a:txBody>
                    <a:bodyPr/>
                    <a:lstStyle/>
                    <a:p>
                      <a:pPr algn="ctr"/>
                      <a:r>
                        <a:rPr lang="es-CL" sz="1600" b="1" dirty="0"/>
                        <a:t>¿Cómo lo Hice?</a:t>
                      </a:r>
                    </a:p>
                  </a:txBody>
                  <a:tcPr marL="91433" marR="91433"/>
                </a:tc>
                <a:tc hMerge="1">
                  <a:txBody>
                    <a:bodyPr/>
                    <a:lstStyle/>
                    <a:p>
                      <a:endParaRPr lang="es-CL"/>
                    </a:p>
                  </a:txBody>
                  <a:tcPr/>
                </a:tc>
                <a:tc rowSpan="2">
                  <a:txBody>
                    <a:bodyPr/>
                    <a:lstStyle/>
                    <a:p>
                      <a:pPr algn="ctr"/>
                      <a:r>
                        <a:rPr lang="es-CL" sz="1600" b="1" dirty="0"/>
                        <a:t>P. IDEAL</a:t>
                      </a:r>
                    </a:p>
                  </a:txBody>
                  <a:tcPr marL="91433" marR="91433"/>
                </a:tc>
                <a:tc rowSpan="2">
                  <a:txBody>
                    <a:bodyPr/>
                    <a:lstStyle/>
                    <a:p>
                      <a:pPr algn="ctr"/>
                      <a:r>
                        <a:rPr lang="es-CL" sz="1600" b="1" dirty="0"/>
                        <a:t>P.OBTENIDO</a:t>
                      </a:r>
                    </a:p>
                  </a:txBody>
                  <a:tcPr marL="91433" marR="91433"/>
                </a:tc>
                <a:extLst>
                  <a:ext uri="{0D108BD9-81ED-4DB2-BD59-A6C34878D82A}">
                    <a16:rowId xmlns:a16="http://schemas.microsoft.com/office/drawing/2014/main" val="10000"/>
                  </a:ext>
                </a:extLst>
              </a:tr>
              <a:tr h="368213">
                <a:tc vMerge="1">
                  <a:txBody>
                    <a:bodyPr/>
                    <a:lstStyle/>
                    <a:p>
                      <a:endParaRPr lang="es-CL" sz="1600" b="1" dirty="0"/>
                    </a:p>
                  </a:txBody>
                  <a:tcPr/>
                </a:tc>
                <a:tc>
                  <a:txBody>
                    <a:bodyPr/>
                    <a:lstStyle/>
                    <a:p>
                      <a:pPr algn="ctr"/>
                      <a:r>
                        <a:rPr lang="es-CL" sz="1600" b="1" dirty="0">
                          <a:sym typeface="Wingdings" pitchFamily="2" charset="2"/>
                        </a:rPr>
                        <a:t></a:t>
                      </a:r>
                      <a:endParaRPr lang="es-CL" sz="1600" b="1" dirty="0"/>
                    </a:p>
                  </a:txBody>
                  <a:tcPr marL="91433" marR="91433"/>
                </a:tc>
                <a:tc>
                  <a:txBody>
                    <a:bodyPr/>
                    <a:lstStyle/>
                    <a:p>
                      <a:pPr algn="ctr"/>
                      <a:r>
                        <a:rPr lang="es-CL" sz="1600" b="1" dirty="0">
                          <a:sym typeface="Wingdings" pitchFamily="2" charset="2"/>
                        </a:rPr>
                        <a:t></a:t>
                      </a:r>
                      <a:endParaRPr lang="es-CL" sz="1600" b="1" dirty="0"/>
                    </a:p>
                  </a:txBody>
                  <a:tcPr marL="91433" marR="91433"/>
                </a:tc>
                <a:tc vMerge="1">
                  <a:txBody>
                    <a:bodyPr/>
                    <a:lstStyle/>
                    <a:p>
                      <a:endParaRPr lang="es-CL" sz="1600" b="1" dirty="0"/>
                    </a:p>
                  </a:txBody>
                  <a:tcPr/>
                </a:tc>
                <a:tc vMerge="1">
                  <a:txBody>
                    <a:bodyPr/>
                    <a:lstStyle/>
                    <a:p>
                      <a:endParaRPr lang="es-CL" sz="1600" b="1" dirty="0"/>
                    </a:p>
                  </a:txBody>
                  <a:tcPr/>
                </a:tc>
                <a:extLst>
                  <a:ext uri="{0D108BD9-81ED-4DB2-BD59-A6C34878D82A}">
                    <a16:rowId xmlns:a16="http://schemas.microsoft.com/office/drawing/2014/main" val="10001"/>
                  </a:ext>
                </a:extLst>
              </a:tr>
              <a:tr h="683568">
                <a:tc>
                  <a:txBody>
                    <a:bodyPr/>
                    <a:lstStyle/>
                    <a:p>
                      <a:pPr algn="just"/>
                      <a:r>
                        <a:rPr lang="es-CL" sz="1800" dirty="0"/>
                        <a:t>1. Entregué el trabajo en la fecha indicada y siguiendo las instrucciones de la profesora al pie de la letra.</a:t>
                      </a:r>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r>
                        <a:rPr lang="es-CL" sz="1800" dirty="0"/>
                        <a:t>2 pts.</a:t>
                      </a:r>
                    </a:p>
                  </a:txBody>
                  <a:tcPr marL="91433" marR="91433"/>
                </a:tc>
                <a:tc>
                  <a:txBody>
                    <a:bodyPr/>
                    <a:lstStyle/>
                    <a:p>
                      <a:endParaRPr lang="es-CL" sz="1800"/>
                    </a:p>
                  </a:txBody>
                  <a:tcPr marL="91433" marR="91433"/>
                </a:tc>
                <a:extLst>
                  <a:ext uri="{0D108BD9-81ED-4DB2-BD59-A6C34878D82A}">
                    <a16:rowId xmlns:a16="http://schemas.microsoft.com/office/drawing/2014/main" val="10002"/>
                  </a:ext>
                </a:extLst>
              </a:tr>
              <a:tr h="91439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2.  Realicé el trabajo con compromiso, responsabilidad y autonomía, demostrando haber invertido tiempo y dedicación en su desarrollo y no haber copiado/plagiado en ningún caso.</a:t>
                      </a:r>
                    </a:p>
                    <a:p>
                      <a:pPr algn="just"/>
                      <a:endParaRPr lang="es-CL" sz="1800" dirty="0"/>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endParaRPr lang="es-CL" sz="1800"/>
                    </a:p>
                    <a:p>
                      <a:r>
                        <a:rPr lang="es-CL" sz="1800"/>
                        <a:t>4 pts.</a:t>
                      </a:r>
                      <a:endParaRPr lang="es-CL" sz="1800" dirty="0"/>
                    </a:p>
                  </a:txBody>
                  <a:tcPr marL="91433" marR="91433"/>
                </a:tc>
                <a:tc>
                  <a:txBody>
                    <a:bodyPr/>
                    <a:lstStyle/>
                    <a:p>
                      <a:endParaRPr lang="es-CL" sz="1800"/>
                    </a:p>
                  </a:txBody>
                  <a:tcPr marL="91433" marR="91433"/>
                </a:tc>
                <a:extLst>
                  <a:ext uri="{0D108BD9-81ED-4DB2-BD59-A6C34878D82A}">
                    <a16:rowId xmlns:a16="http://schemas.microsoft.com/office/drawing/2014/main" val="10003"/>
                  </a:ext>
                </a:extLst>
              </a:tr>
              <a:tr h="7096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3. Desarrollé el módulo demostrando una excelente ortografía acentual, puntual y literal.</a:t>
                      </a:r>
                    </a:p>
                  </a:txBody>
                  <a:tcPr marL="91433" marR="91433"/>
                </a:tc>
                <a:tc>
                  <a:txBody>
                    <a:bodyPr/>
                    <a:lstStyle/>
                    <a:p>
                      <a:pPr algn="just"/>
                      <a:endParaRPr lang="es-CL" sz="1800" dirty="0"/>
                    </a:p>
                  </a:txBody>
                  <a:tcPr marL="91433" marR="91433"/>
                </a:tc>
                <a:tc>
                  <a:txBody>
                    <a:bodyPr/>
                    <a:lstStyle/>
                    <a:p>
                      <a:endParaRPr lang="es-CL" sz="1800" dirty="0"/>
                    </a:p>
                  </a:txBody>
                  <a:tcPr marL="91433" marR="91433"/>
                </a:tc>
                <a:tc>
                  <a:txBody>
                    <a:bodyPr/>
                    <a:lstStyle/>
                    <a:p>
                      <a:endParaRPr lang="es-CL" sz="1800"/>
                    </a:p>
                    <a:p>
                      <a:r>
                        <a:rPr lang="es-CL" sz="1800"/>
                        <a:t>4 pts. </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4"/>
                  </a:ext>
                </a:extLst>
              </a:tr>
              <a:tr h="91439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t>4. Desarrollé el módulo demostrando una excelente redacción y manejo de un amplio espectro de palabras, que enriquecen la lectura. </a:t>
                      </a:r>
                    </a:p>
                    <a:p>
                      <a:pPr algn="just"/>
                      <a:endParaRPr lang="es-CL" sz="1800" dirty="0"/>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r>
                        <a:rPr lang="es-CL" sz="1800" dirty="0"/>
                        <a:t>4 pts.</a:t>
                      </a:r>
                    </a:p>
                  </a:txBody>
                  <a:tcPr marL="91433" marR="91433"/>
                </a:tc>
                <a:tc>
                  <a:txBody>
                    <a:bodyPr/>
                    <a:lstStyle/>
                    <a:p>
                      <a:endParaRPr lang="es-CL" sz="1800" dirty="0"/>
                    </a:p>
                  </a:txBody>
                  <a:tcPr marL="91433" marR="91433"/>
                </a:tc>
                <a:extLst>
                  <a:ext uri="{0D108BD9-81ED-4DB2-BD59-A6C34878D82A}">
                    <a16:rowId xmlns:a16="http://schemas.microsoft.com/office/drawing/2014/main" val="10005"/>
                  </a:ext>
                </a:extLst>
              </a:tr>
              <a:tr h="640079">
                <a:tc>
                  <a:txBody>
                    <a:bodyPr/>
                    <a:lstStyle/>
                    <a:p>
                      <a:pPr algn="just"/>
                      <a:r>
                        <a:rPr lang="es-CL" sz="1800" dirty="0"/>
                        <a:t>5. Confeccioné la línea de tiempo con todas las fechas solicitadas</a:t>
                      </a:r>
                    </a:p>
                  </a:txBody>
                  <a:tcPr marL="91433" marR="91433"/>
                </a:tc>
                <a:tc>
                  <a:txBody>
                    <a:bodyPr/>
                    <a:lstStyle/>
                    <a:p>
                      <a:pPr algn="just"/>
                      <a:endParaRPr lang="es-CL" sz="1800" dirty="0"/>
                    </a:p>
                  </a:txBody>
                  <a:tcPr marL="91433" marR="91433"/>
                </a:tc>
                <a:tc>
                  <a:txBody>
                    <a:bodyPr/>
                    <a:lstStyle/>
                    <a:p>
                      <a:endParaRPr lang="es-CL" sz="1800"/>
                    </a:p>
                  </a:txBody>
                  <a:tcPr marL="91433" marR="91433"/>
                </a:tc>
                <a:tc>
                  <a:txBody>
                    <a:bodyPr/>
                    <a:lstStyle/>
                    <a:p>
                      <a:endParaRPr lang="es-CL" sz="1800"/>
                    </a:p>
                    <a:p>
                      <a:r>
                        <a:rPr lang="es-CL" sz="1800"/>
                        <a:t>5 pts.</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6"/>
                  </a:ext>
                </a:extLst>
              </a:tr>
              <a:tr h="387975">
                <a:tc>
                  <a:txBody>
                    <a:bodyPr/>
                    <a:lstStyle/>
                    <a:p>
                      <a:r>
                        <a:rPr lang="es-CL" sz="1800" dirty="0"/>
                        <a:t>6. Fui capaz de extraer los hechos importantes de cada capítulo</a:t>
                      </a:r>
                    </a:p>
                  </a:txBody>
                  <a:tcPr marL="91433" marR="91433"/>
                </a:tc>
                <a:tc>
                  <a:txBody>
                    <a:bodyPr/>
                    <a:lstStyle/>
                    <a:p>
                      <a:endParaRPr lang="es-CL" sz="1800" dirty="0"/>
                    </a:p>
                  </a:txBody>
                  <a:tcPr marL="91433" marR="91433"/>
                </a:tc>
                <a:tc>
                  <a:txBody>
                    <a:bodyPr/>
                    <a:lstStyle/>
                    <a:p>
                      <a:endParaRPr lang="es-CL" sz="1800"/>
                    </a:p>
                  </a:txBody>
                  <a:tcPr marL="91433" marR="91433"/>
                </a:tc>
                <a:tc>
                  <a:txBody>
                    <a:bodyPr/>
                    <a:lstStyle/>
                    <a:p>
                      <a:r>
                        <a:rPr lang="es-CL" sz="1800"/>
                        <a:t>5 pts. </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7"/>
                  </a:ext>
                </a:extLst>
              </a:tr>
              <a:tr h="464020">
                <a:tc>
                  <a:txBody>
                    <a:bodyPr/>
                    <a:lstStyle/>
                    <a:p>
                      <a:r>
                        <a:rPr lang="es-CL" sz="1800" dirty="0"/>
                        <a:t>7. Incorporé imágenes relacionadas con el hecho seleccionado.</a:t>
                      </a:r>
                    </a:p>
                  </a:txBody>
                  <a:tcPr marL="91433" marR="91433"/>
                </a:tc>
                <a:tc>
                  <a:txBody>
                    <a:bodyPr/>
                    <a:lstStyle/>
                    <a:p>
                      <a:endParaRPr lang="es-CL" sz="1800" dirty="0"/>
                    </a:p>
                  </a:txBody>
                  <a:tcPr marL="91433" marR="91433"/>
                </a:tc>
                <a:tc>
                  <a:txBody>
                    <a:bodyPr/>
                    <a:lstStyle/>
                    <a:p>
                      <a:endParaRPr lang="es-CL" sz="1800" dirty="0"/>
                    </a:p>
                  </a:txBody>
                  <a:tcPr marL="91433" marR="91433"/>
                </a:tc>
                <a:tc>
                  <a:txBody>
                    <a:bodyPr/>
                    <a:lstStyle/>
                    <a:p>
                      <a:r>
                        <a:rPr lang="es-CL" sz="1800"/>
                        <a:t>4 pts.</a:t>
                      </a:r>
                      <a:endParaRPr lang="es-CL" sz="1800" dirty="0"/>
                    </a:p>
                  </a:txBody>
                  <a:tcPr marL="91433" marR="91433"/>
                </a:tc>
                <a:tc>
                  <a:txBody>
                    <a:bodyPr/>
                    <a:lstStyle/>
                    <a:p>
                      <a:endParaRPr lang="es-CL" sz="1800" dirty="0"/>
                    </a:p>
                  </a:txBody>
                  <a:tcPr marL="91433" marR="91433"/>
                </a:tc>
                <a:extLst>
                  <a:ext uri="{0D108BD9-81ED-4DB2-BD59-A6C34878D82A}">
                    <a16:rowId xmlns:a16="http://schemas.microsoft.com/office/drawing/2014/main" val="10008"/>
                  </a:ext>
                </a:extLst>
              </a:tr>
              <a:tr h="640086">
                <a:tc>
                  <a:txBody>
                    <a:bodyPr/>
                    <a:lstStyle/>
                    <a:p>
                      <a:r>
                        <a:rPr lang="es-CL" sz="1800" dirty="0"/>
                        <a:t>8. Evidencia un alto nivel de compromiso y responsabilidad con su autoaprendizaje, completando de manera responsable la autoevaluación inserta en esta pauta de cotejo. </a:t>
                      </a:r>
                    </a:p>
                  </a:txBody>
                  <a:tcPr marL="91433" marR="91433"/>
                </a:tc>
                <a:tc>
                  <a:txBody>
                    <a:bodyPr/>
                    <a:lstStyle/>
                    <a:p>
                      <a:endParaRPr lang="es-CL" sz="1800" dirty="0"/>
                    </a:p>
                  </a:txBody>
                  <a:tcPr marL="91433" marR="91433"/>
                </a:tc>
                <a:tc>
                  <a:txBody>
                    <a:bodyPr/>
                    <a:lstStyle/>
                    <a:p>
                      <a:endParaRPr lang="es-CL" sz="1800"/>
                    </a:p>
                  </a:txBody>
                  <a:tcPr marL="91433" marR="91433"/>
                </a:tc>
                <a:tc>
                  <a:txBody>
                    <a:bodyPr/>
                    <a:lstStyle/>
                    <a:p>
                      <a:r>
                        <a:rPr lang="es-CL" sz="1800" dirty="0"/>
                        <a:t>2 pts</a:t>
                      </a:r>
                    </a:p>
                  </a:txBody>
                  <a:tcPr marL="91433" marR="91433"/>
                </a:tc>
                <a:tc>
                  <a:txBody>
                    <a:bodyPr/>
                    <a:lstStyle/>
                    <a:p>
                      <a:endParaRPr lang="es-CL" sz="1800" dirty="0"/>
                    </a:p>
                  </a:txBody>
                  <a:tcPr marL="91433" marR="91433"/>
                </a:tc>
                <a:extLst>
                  <a:ext uri="{0D108BD9-81ED-4DB2-BD59-A6C34878D82A}">
                    <a16:rowId xmlns:a16="http://schemas.microsoft.com/office/drawing/2014/main" val="10009"/>
                  </a:ext>
                </a:extLst>
              </a:tr>
              <a:tr h="387975">
                <a:tc>
                  <a:txBody>
                    <a:bodyPr/>
                    <a:lstStyle/>
                    <a:p>
                      <a:r>
                        <a:rPr lang="es-CL" sz="1800" dirty="0"/>
                        <a:t>PUNTAJE TOTAL</a:t>
                      </a:r>
                    </a:p>
                  </a:txBody>
                  <a:tcPr marL="91433" marR="91433"/>
                </a:tc>
                <a:tc>
                  <a:txBody>
                    <a:bodyPr/>
                    <a:lstStyle/>
                    <a:p>
                      <a:endParaRPr lang="es-CL" sz="1800" dirty="0"/>
                    </a:p>
                  </a:txBody>
                  <a:tcPr marL="91433" marR="91433"/>
                </a:tc>
                <a:tc>
                  <a:txBody>
                    <a:bodyPr/>
                    <a:lstStyle/>
                    <a:p>
                      <a:endParaRPr lang="es-CL" sz="1800" dirty="0"/>
                    </a:p>
                  </a:txBody>
                  <a:tcPr marL="91433" marR="91433"/>
                </a:tc>
                <a:tc>
                  <a:txBody>
                    <a:bodyPr/>
                    <a:lstStyle/>
                    <a:p>
                      <a:r>
                        <a:rPr lang="es-CL" sz="1800" dirty="0"/>
                        <a:t>30</a:t>
                      </a:r>
                    </a:p>
                  </a:txBody>
                  <a:tcPr marL="91433" marR="91433"/>
                </a:tc>
                <a:tc>
                  <a:txBody>
                    <a:bodyPr/>
                    <a:lstStyle/>
                    <a:p>
                      <a:endParaRPr lang="es-CL" sz="1800" dirty="0"/>
                    </a:p>
                  </a:txBody>
                  <a:tcPr marL="91433" marR="91433"/>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Título 1">
            <a:extLst>
              <a:ext uri="{FF2B5EF4-FFF2-40B4-BE49-F238E27FC236}">
                <a16:creationId xmlns:a16="http://schemas.microsoft.com/office/drawing/2014/main" id="{C2B601F8-4B40-DC4A-9F81-4ECB2C2A5A56}"/>
              </a:ext>
            </a:extLst>
          </p:cNvPr>
          <p:cNvSpPr>
            <a:spLocks noGrp="1" noChangeArrowheads="1"/>
          </p:cNvSpPr>
          <p:nvPr>
            <p:ph type="title"/>
          </p:nvPr>
        </p:nvSpPr>
        <p:spPr>
          <a:xfrm>
            <a:off x="1016805" y="1345958"/>
            <a:ext cx="4193196" cy="4166085"/>
          </a:xfrm>
        </p:spPr>
        <p:txBody>
          <a:bodyPr>
            <a:normAutofit/>
          </a:bodyPr>
          <a:lstStyle/>
          <a:p>
            <a:r>
              <a:rPr lang="es-CL" altLang="es-CL" sz="4600"/>
              <a:t>BIENVENIDA</a:t>
            </a:r>
          </a:p>
        </p:txBody>
      </p:sp>
      <p:grpSp>
        <p:nvGrpSpPr>
          <p:cNvPr id="77" name="Group 7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7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50" name="Marcador de contenido 2">
            <a:extLst>
              <a:ext uri="{FF2B5EF4-FFF2-40B4-BE49-F238E27FC236}">
                <a16:creationId xmlns:a16="http://schemas.microsoft.com/office/drawing/2014/main" id="{BD2A0F68-5B13-5C41-8242-935A74021C03}"/>
              </a:ext>
            </a:extLst>
          </p:cNvPr>
          <p:cNvSpPr>
            <a:spLocks noGrp="1" noChangeArrowheads="1"/>
          </p:cNvSpPr>
          <p:nvPr>
            <p:ph idx="1"/>
          </p:nvPr>
        </p:nvSpPr>
        <p:spPr>
          <a:xfrm>
            <a:off x="6229734" y="750307"/>
            <a:ext cx="5369326" cy="5357387"/>
          </a:xfrm>
        </p:spPr>
        <p:txBody>
          <a:bodyPr anchor="ctr">
            <a:normAutofit/>
          </a:bodyPr>
          <a:lstStyle/>
          <a:p>
            <a:pPr marL="0" indent="0" algn="just">
              <a:buFont typeface="Arial" panose="020B0604020202020204" pitchFamily="34" charset="0"/>
              <a:buNone/>
            </a:pPr>
            <a:r>
              <a:rPr lang="es-CL" altLang="es-CL" sz="1900" dirty="0"/>
              <a:t>Estimados alumnos (as), esperando que se encuentren bien, les envío este ppt para que puedan ir desarrollando las actividades solicitadas, con el objetivo de ir avanzando y fomentar hábitos de estudio.</a:t>
            </a:r>
          </a:p>
          <a:p>
            <a:pPr marL="0" indent="0" algn="just">
              <a:buFont typeface="Arial" panose="020B0604020202020204" pitchFamily="34" charset="0"/>
              <a:buNone/>
            </a:pPr>
            <a:r>
              <a:rPr lang="es-CL" altLang="es-CL" sz="1900" dirty="0"/>
              <a:t>Espero de ustedes un trabajo que denote compromiso, responsabilidad y autonomía, ya que todos tienen las habilidades y capacidades para desarrollarlo de esta forma.</a:t>
            </a:r>
          </a:p>
          <a:p>
            <a:pPr marL="0" indent="0" algn="just">
              <a:buFont typeface="Arial" panose="020B0604020202020204" pitchFamily="34" charset="0"/>
              <a:buNone/>
            </a:pPr>
            <a:r>
              <a:rPr lang="es-CL" altLang="es-CL" sz="1900" dirty="0"/>
              <a:t>La actividad nº3 tiene relación con el libro del mes de Abril “Crónicas Marcianas”</a:t>
            </a:r>
          </a:p>
          <a:p>
            <a:pPr marL="0" indent="0" algn="just">
              <a:buFont typeface="Arial" panose="020B0604020202020204" pitchFamily="34" charset="0"/>
              <a:buNone/>
            </a:pPr>
            <a:r>
              <a:rPr lang="es-CL" altLang="es-CL" sz="1900" dirty="0"/>
              <a:t>Te invito a desarrollar las actividades propuestas de la manera más autónoma posible, demostrando todas tus habilidades y destrezas. Solo necesitas las ganas de aprender.</a:t>
            </a:r>
          </a:p>
          <a:p>
            <a:pPr marL="0" indent="0" algn="just">
              <a:buFont typeface="Arial" panose="020B0604020202020204" pitchFamily="34" charset="0"/>
              <a:buNone/>
            </a:pPr>
            <a:r>
              <a:rPr lang="es-CL" altLang="es-CL" sz="1900" dirty="0"/>
              <a:t>Recuerda que si no entiendes algo, puedes preguntarme a través de mi correo institucional, que se detalla más adelante.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Título 1">
            <a:extLst>
              <a:ext uri="{FF2B5EF4-FFF2-40B4-BE49-F238E27FC236}">
                <a16:creationId xmlns:a16="http://schemas.microsoft.com/office/drawing/2014/main" id="{DBD9517D-2237-5C4F-9E0A-EFB3C92D9E6F}"/>
              </a:ext>
            </a:extLst>
          </p:cNvPr>
          <p:cNvSpPr>
            <a:spLocks noGrp="1" noChangeArrowheads="1"/>
          </p:cNvSpPr>
          <p:nvPr>
            <p:ph type="title"/>
          </p:nvPr>
        </p:nvSpPr>
        <p:spPr>
          <a:xfrm>
            <a:off x="1045028" y="1336329"/>
            <a:ext cx="3892732" cy="4382588"/>
          </a:xfrm>
        </p:spPr>
        <p:txBody>
          <a:bodyPr anchor="ctr">
            <a:normAutofit/>
          </a:bodyPr>
          <a:lstStyle/>
          <a:p>
            <a:r>
              <a:rPr lang="es-CL" altLang="es-CL" sz="4200"/>
              <a:t>INSTRUCCIONES</a:t>
            </a:r>
          </a:p>
        </p:txBody>
      </p:sp>
      <p:grpSp>
        <p:nvGrpSpPr>
          <p:cNvPr id="72" name="Group 7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73" name="Rectangle 7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3A58481-BE01-6D41-A636-07311868B3C9}"/>
              </a:ext>
            </a:extLst>
          </p:cNvPr>
          <p:cNvSpPr>
            <a:spLocks noGrp="1"/>
          </p:cNvSpPr>
          <p:nvPr>
            <p:ph idx="1"/>
          </p:nvPr>
        </p:nvSpPr>
        <p:spPr>
          <a:xfrm>
            <a:off x="6096001" y="1336329"/>
            <a:ext cx="5260848" cy="4382588"/>
          </a:xfrm>
        </p:spPr>
        <p:txBody>
          <a:bodyPr anchor="ctr">
            <a:normAutofit/>
          </a:bodyPr>
          <a:lstStyle/>
          <a:p>
            <a:pPr algn="just">
              <a:defRPr/>
            </a:pPr>
            <a:r>
              <a:rPr lang="es-CL" sz="2000" dirty="0"/>
              <a:t>El siguiente PPT está enmarcado en la Lectura Complementaria. En este material encontrarás todo el contenido conceptual correspondiente para que puedas realizar las actividades específicas, que encontrarás al final del PPT. Para el desarrollo de la actividad considera los siguientes ítems:</a:t>
            </a:r>
          </a:p>
          <a:p>
            <a:pPr algn="just">
              <a:defRPr/>
            </a:pPr>
            <a:r>
              <a:rPr lang="es-CL" sz="2000" dirty="0"/>
              <a:t>Este trabajo es INDIVIDUAL y debe ser retroalimentado a la profesora a cargo. Cualquier copia o plagio en su desarrollo será evaluado con nota mínima conforme al reglamento de evaluación.</a:t>
            </a:r>
          </a:p>
          <a:p>
            <a:pPr marL="0" indent="0">
              <a:buFont typeface="Arial" panose="020B0604020202020204" pitchFamily="34" charset="0"/>
              <a:buNone/>
              <a:defRPr/>
            </a:pPr>
            <a:endParaRPr lang="es-CL"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c 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61" name="Marcador de contenido 2">
            <a:extLst>
              <a:ext uri="{FF2B5EF4-FFF2-40B4-BE49-F238E27FC236}">
                <a16:creationId xmlns:a16="http://schemas.microsoft.com/office/drawing/2014/main" id="{CA634149-F389-8048-BE71-973F05B481CE}"/>
              </a:ext>
            </a:extLst>
          </p:cNvPr>
          <p:cNvSpPr>
            <a:spLocks noGrp="1" noChangeArrowheads="1"/>
          </p:cNvSpPr>
          <p:nvPr>
            <p:ph idx="1"/>
          </p:nvPr>
        </p:nvSpPr>
        <p:spPr>
          <a:xfrm>
            <a:off x="4447308" y="591344"/>
            <a:ext cx="6906491" cy="5585619"/>
          </a:xfrm>
        </p:spPr>
        <p:txBody>
          <a:bodyPr anchor="ctr">
            <a:normAutofit/>
          </a:bodyPr>
          <a:lstStyle/>
          <a:p>
            <a:pPr algn="just"/>
            <a:r>
              <a:rPr lang="es-CL" altLang="es-CL" dirty="0"/>
              <a:t>La fecha de entrega de este Módulo es el día Jueves 09/04 al correo institucional de la profesora a cargo, </a:t>
            </a:r>
            <a:r>
              <a:rPr lang="es-CL" altLang="es-CL" dirty="0">
                <a:hlinkClick r:id="rId2"/>
              </a:rPr>
              <a:t>cnavarrete@cldv.cl</a:t>
            </a:r>
            <a:endParaRPr lang="es-CL" altLang="es-CL" dirty="0"/>
          </a:p>
          <a:p>
            <a:pPr algn="just"/>
            <a:r>
              <a:rPr lang="es-CL" altLang="es-CL" dirty="0"/>
              <a:t>Cualquier consulta realizarla a través del correo antes mencionado.</a:t>
            </a:r>
          </a:p>
          <a:p>
            <a:pPr algn="just"/>
            <a:r>
              <a:rPr lang="es-CL" altLang="es-CL" dirty="0"/>
              <a:t>En el </a:t>
            </a:r>
            <a:r>
              <a:rPr lang="es-CL" altLang="es-CL" b="1" dirty="0"/>
              <a:t>asunto</a:t>
            </a:r>
            <a:r>
              <a:rPr lang="es-CL" altLang="es-CL" dirty="0"/>
              <a:t> del correo </a:t>
            </a:r>
            <a:r>
              <a:rPr lang="es-CL" altLang="es-CL" b="1" dirty="0"/>
              <a:t>indique</a:t>
            </a:r>
            <a:r>
              <a:rPr lang="es-CL" altLang="es-CL" dirty="0"/>
              <a:t> su nombre (</a:t>
            </a:r>
            <a:r>
              <a:rPr lang="es-CL" altLang="es-CL" b="1" dirty="0"/>
              <a:t>nombre y apellido</a:t>
            </a:r>
            <a:r>
              <a:rPr lang="es-CL" altLang="es-CL" dirty="0"/>
              <a:t>) y </a:t>
            </a:r>
            <a:r>
              <a:rPr lang="es-CL" altLang="es-CL" b="1" dirty="0"/>
              <a:t>curso</a:t>
            </a:r>
            <a:r>
              <a:rPr lang="es-CL" altLang="es-CL" dirty="0"/>
              <a:t>.</a:t>
            </a:r>
          </a:p>
          <a:p>
            <a:pPr algn="just"/>
            <a:r>
              <a:rPr lang="es-CL" altLang="es-CL" dirty="0"/>
              <a:t>Si es una consulta, en el asunto, escriba: </a:t>
            </a:r>
            <a:r>
              <a:rPr lang="es-CL" altLang="es-CL" b="1" dirty="0"/>
              <a:t>CONSULTA </a:t>
            </a:r>
            <a:r>
              <a:rPr lang="es-CL" altLang="es-CL" dirty="0"/>
              <a:t>con el objetivo de priorizar y responder a la brevedad.</a:t>
            </a:r>
          </a:p>
          <a:p>
            <a:pPr algn="just"/>
            <a:r>
              <a:rPr lang="es-CL" altLang="es-CL" dirty="0"/>
              <a:t>El desarrollo de las actividades debe realizarse en el mismo ppt.</a:t>
            </a:r>
          </a:p>
          <a:p>
            <a:endParaRPr lang="es-CL" alt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7BCD32F-777D-C64F-820E-79C3F4A31B73}"/>
              </a:ext>
            </a:extLst>
          </p:cNvPr>
          <p:cNvGraphicFramePr>
            <a:graphicFrameLocks noGrp="1"/>
          </p:cNvGraphicFramePr>
          <p:nvPr>
            <p:extLst>
              <p:ext uri="{D42A27DB-BD31-4B8C-83A1-F6EECF244321}">
                <p14:modId xmlns:p14="http://schemas.microsoft.com/office/powerpoint/2010/main" val="4236776699"/>
              </p:ext>
            </p:extLst>
          </p:nvPr>
        </p:nvGraphicFramePr>
        <p:xfrm>
          <a:off x="720725" y="157231"/>
          <a:ext cx="10750550" cy="6070602"/>
        </p:xfrm>
        <a:graphic>
          <a:graphicData uri="http://schemas.openxmlformats.org/drawingml/2006/table">
            <a:tbl>
              <a:tblPr firstRow="1" bandRow="1">
                <a:tableStyleId>{5C22544A-7EE6-4342-B048-85BDC9FD1C3A}</a:tableStyleId>
              </a:tblPr>
              <a:tblGrid>
                <a:gridCol w="8395402">
                  <a:extLst>
                    <a:ext uri="{9D8B030D-6E8A-4147-A177-3AD203B41FA5}">
                      <a16:colId xmlns:a16="http://schemas.microsoft.com/office/drawing/2014/main" val="20000"/>
                    </a:ext>
                  </a:extLst>
                </a:gridCol>
                <a:gridCol w="1163720">
                  <a:extLst>
                    <a:ext uri="{9D8B030D-6E8A-4147-A177-3AD203B41FA5}">
                      <a16:colId xmlns:a16="http://schemas.microsoft.com/office/drawing/2014/main" val="20001"/>
                    </a:ext>
                  </a:extLst>
                </a:gridCol>
                <a:gridCol w="1191428">
                  <a:extLst>
                    <a:ext uri="{9D8B030D-6E8A-4147-A177-3AD203B41FA5}">
                      <a16:colId xmlns:a16="http://schemas.microsoft.com/office/drawing/2014/main" val="20002"/>
                    </a:ext>
                  </a:extLst>
                </a:gridCol>
              </a:tblGrid>
              <a:tr h="579178">
                <a:tc>
                  <a:txBody>
                    <a:bodyPr/>
                    <a:lstStyle/>
                    <a:p>
                      <a:r>
                        <a:rPr lang="es-CL" sz="1800" dirty="0"/>
                        <a:t>INDICADOR</a:t>
                      </a:r>
                    </a:p>
                  </a:txBody>
                  <a:tcPr marL="91435" marR="91435" marT="45721" marB="45721"/>
                </a:tc>
                <a:tc>
                  <a:txBody>
                    <a:bodyPr/>
                    <a:lstStyle/>
                    <a:p>
                      <a:r>
                        <a:rPr lang="es-CL" sz="1600" dirty="0"/>
                        <a:t>PUNTAJE OBTENIDO</a:t>
                      </a:r>
                    </a:p>
                  </a:txBody>
                  <a:tcPr marL="91435" marR="91435" marT="45721" marB="45721"/>
                </a:tc>
                <a:tc>
                  <a:txBody>
                    <a:bodyPr/>
                    <a:lstStyle/>
                    <a:p>
                      <a:r>
                        <a:rPr lang="es-CL" sz="1600" dirty="0"/>
                        <a:t>PUNTAJE TOTAL</a:t>
                      </a:r>
                    </a:p>
                  </a:txBody>
                  <a:tcPr marL="91435" marR="91435" marT="45721" marB="45721"/>
                </a:tc>
                <a:extLst>
                  <a:ext uri="{0D108BD9-81ED-4DB2-BD59-A6C34878D82A}">
                    <a16:rowId xmlns:a16="http://schemas.microsoft.com/office/drawing/2014/main" val="10000"/>
                  </a:ext>
                </a:extLst>
              </a:tr>
              <a:tr h="640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Estudiante entrega su trabajo al correo indicado en la fecha establecida y siguiendo las instrucciones de la profesora. 09/04.</a:t>
                      </a:r>
                    </a:p>
                  </a:txBody>
                  <a:tcPr marL="91435" marR="91435" marT="45721" marB="45721"/>
                </a:tc>
                <a:tc>
                  <a:txBody>
                    <a:bodyPr/>
                    <a:lstStyle/>
                    <a:p>
                      <a:endParaRPr lang="es-CL" sz="1800"/>
                    </a:p>
                  </a:txBody>
                  <a:tcPr marL="91435" marR="91435" marT="45721" marB="45721"/>
                </a:tc>
                <a:tc>
                  <a:txBody>
                    <a:bodyPr/>
                    <a:lstStyle/>
                    <a:p>
                      <a:r>
                        <a:rPr lang="es-CL" sz="1800" b="1" dirty="0"/>
                        <a:t>4</a:t>
                      </a:r>
                    </a:p>
                  </a:txBody>
                  <a:tcPr marL="91435" marR="91435" marT="45721" marB="45721"/>
                </a:tc>
                <a:extLst>
                  <a:ext uri="{0D108BD9-81ED-4DB2-BD59-A6C34878D82A}">
                    <a16:rowId xmlns:a16="http://schemas.microsoft.com/office/drawing/2014/main" val="10001"/>
                  </a:ext>
                </a:extLst>
              </a:tr>
              <a:tr h="914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trabajo entregado denota compromiso, responsabilidad y autonomía, demostrando el estudiante haber invertido tiempo y dedicación en su desarrollo y no haber copiado/plagiado en ningún caso.</a:t>
                      </a:r>
                    </a:p>
                  </a:txBody>
                  <a:tcPr marL="91435" marR="91435" marT="45721" marB="45721"/>
                </a:tc>
                <a:tc>
                  <a:txBody>
                    <a:bodyPr/>
                    <a:lstStyle/>
                    <a:p>
                      <a:endParaRPr lang="es-CL" sz="1800"/>
                    </a:p>
                  </a:txBody>
                  <a:tcPr marL="91435" marR="91435" marT="45721" marB="45721"/>
                </a:tc>
                <a:tc>
                  <a:txBody>
                    <a:bodyPr/>
                    <a:lstStyle/>
                    <a:p>
                      <a:r>
                        <a:rPr lang="es-CL" sz="1800" b="1" dirty="0"/>
                        <a:t>6</a:t>
                      </a:r>
                    </a:p>
                  </a:txBody>
                  <a:tcPr marL="91435" marR="91435" marT="45721" marB="45721"/>
                </a:tc>
                <a:extLst>
                  <a:ext uri="{0D108BD9-81ED-4DB2-BD59-A6C34878D82A}">
                    <a16:rowId xmlns:a16="http://schemas.microsoft.com/office/drawing/2014/main" val="10002"/>
                  </a:ext>
                </a:extLst>
              </a:tr>
              <a:tr h="914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estudiante desarrolla el módulo demostrando una excelente ortografía acentual, puntual y literal.</a:t>
                      </a:r>
                    </a:p>
                    <a:p>
                      <a:endParaRPr lang="es-CL" sz="1800" dirty="0"/>
                    </a:p>
                  </a:txBody>
                  <a:tcPr marL="91435" marR="91435" marT="45721" marB="45721"/>
                </a:tc>
                <a:tc>
                  <a:txBody>
                    <a:bodyPr/>
                    <a:lstStyle/>
                    <a:p>
                      <a:endParaRPr lang="es-CL" sz="1800"/>
                    </a:p>
                  </a:txBody>
                  <a:tcPr marL="91435" marR="91435" marT="45721" marB="45721"/>
                </a:tc>
                <a:tc>
                  <a:txBody>
                    <a:bodyPr/>
                    <a:lstStyle/>
                    <a:p>
                      <a:r>
                        <a:rPr lang="es-CL" sz="1800" b="1" dirty="0"/>
                        <a:t>2</a:t>
                      </a:r>
                    </a:p>
                  </a:txBody>
                  <a:tcPr marL="91435" marR="91435" marT="45721" marB="45721"/>
                </a:tc>
                <a:extLst>
                  <a:ext uri="{0D108BD9-81ED-4DB2-BD59-A6C34878D82A}">
                    <a16:rowId xmlns:a16="http://schemas.microsoft.com/office/drawing/2014/main" val="10003"/>
                  </a:ext>
                </a:extLst>
              </a:tr>
              <a:tr h="914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dirty="0"/>
                        <a:t>El estudiante desarrolla el módulo demostrando una excelente redacción y manejo de un amplio espectro de palabras, que enriquecen la lectura. </a:t>
                      </a:r>
                    </a:p>
                    <a:p>
                      <a:endParaRPr lang="es-CL" sz="1800" dirty="0"/>
                    </a:p>
                  </a:txBody>
                  <a:tcPr marL="91435" marR="91435" marT="45721" marB="45721"/>
                </a:tc>
                <a:tc>
                  <a:txBody>
                    <a:bodyPr/>
                    <a:lstStyle/>
                    <a:p>
                      <a:endParaRPr lang="es-CL" sz="1800"/>
                    </a:p>
                  </a:txBody>
                  <a:tcPr marL="91435" marR="91435" marT="45721" marB="45721"/>
                </a:tc>
                <a:tc>
                  <a:txBody>
                    <a:bodyPr/>
                    <a:lstStyle/>
                    <a:p>
                      <a:r>
                        <a:rPr lang="es-CL" sz="1800" b="1" dirty="0"/>
                        <a:t>2</a:t>
                      </a:r>
                    </a:p>
                  </a:txBody>
                  <a:tcPr marL="91435" marR="91435" marT="45721" marB="45721"/>
                </a:tc>
                <a:extLst>
                  <a:ext uri="{0D108BD9-81ED-4DB2-BD59-A6C34878D82A}">
                    <a16:rowId xmlns:a16="http://schemas.microsoft.com/office/drawing/2014/main" val="10004"/>
                  </a:ext>
                </a:extLst>
              </a:tr>
              <a:tr h="597276">
                <a:tc>
                  <a:txBody>
                    <a:bodyPr/>
                    <a:lstStyle/>
                    <a:p>
                      <a:r>
                        <a:rPr lang="es-CL" sz="1800" dirty="0"/>
                        <a:t>El estudiante confecciona la línea de tiempo con todas las fechas solicitadas</a:t>
                      </a:r>
                    </a:p>
                  </a:txBody>
                  <a:tcPr marL="91435" marR="91435" marT="45721" marB="45721"/>
                </a:tc>
                <a:tc>
                  <a:txBody>
                    <a:bodyPr/>
                    <a:lstStyle/>
                    <a:p>
                      <a:endParaRPr lang="es-CL" sz="1800"/>
                    </a:p>
                  </a:txBody>
                  <a:tcPr marL="91435" marR="91435" marT="45721" marB="45721"/>
                </a:tc>
                <a:tc>
                  <a:txBody>
                    <a:bodyPr/>
                    <a:lstStyle/>
                    <a:p>
                      <a:r>
                        <a:rPr lang="es-CL" sz="1800" b="1" dirty="0"/>
                        <a:t>12</a:t>
                      </a:r>
                    </a:p>
                  </a:txBody>
                  <a:tcPr marL="91435" marR="91435" marT="45721" marB="45721"/>
                </a:tc>
                <a:extLst>
                  <a:ext uri="{0D108BD9-81ED-4DB2-BD59-A6C34878D82A}">
                    <a16:rowId xmlns:a16="http://schemas.microsoft.com/office/drawing/2014/main" val="10005"/>
                  </a:ext>
                </a:extLst>
              </a:tr>
              <a:tr h="503505">
                <a:tc>
                  <a:txBody>
                    <a:bodyPr/>
                    <a:lstStyle/>
                    <a:p>
                      <a:r>
                        <a:rPr lang="es-CL" sz="1800" dirty="0"/>
                        <a:t>El estudiante es capaz de extraer los hechos más importantes de cada capítulo</a:t>
                      </a:r>
                    </a:p>
                  </a:txBody>
                  <a:tcPr marL="91435" marR="91435" marT="45721" marB="45721"/>
                </a:tc>
                <a:tc>
                  <a:txBody>
                    <a:bodyPr/>
                    <a:lstStyle/>
                    <a:p>
                      <a:endParaRPr lang="es-CL" sz="1800"/>
                    </a:p>
                  </a:txBody>
                  <a:tcPr marL="91435" marR="91435" marT="45721" marB="45721"/>
                </a:tc>
                <a:tc>
                  <a:txBody>
                    <a:bodyPr/>
                    <a:lstStyle/>
                    <a:p>
                      <a:r>
                        <a:rPr lang="es-CL" sz="1800" b="1" dirty="0"/>
                        <a:t>24</a:t>
                      </a:r>
                    </a:p>
                  </a:txBody>
                  <a:tcPr marL="91435" marR="91435" marT="45721" marB="45721"/>
                </a:tc>
                <a:extLst>
                  <a:ext uri="{0D108BD9-81ED-4DB2-BD59-A6C34878D82A}">
                    <a16:rowId xmlns:a16="http://schemas.microsoft.com/office/drawing/2014/main" val="10006"/>
                  </a:ext>
                </a:extLst>
              </a:tr>
              <a:tr h="503505">
                <a:tc>
                  <a:txBody>
                    <a:bodyPr/>
                    <a:lstStyle/>
                    <a:p>
                      <a:r>
                        <a:rPr lang="es-CL" sz="1800" dirty="0"/>
                        <a:t>El estudiante incorpora imágenes relacionadas con el hecho que seleccionó</a:t>
                      </a:r>
                    </a:p>
                  </a:txBody>
                  <a:tcPr marL="91435" marR="91435" marT="45721" marB="45721"/>
                </a:tc>
                <a:tc>
                  <a:txBody>
                    <a:bodyPr/>
                    <a:lstStyle/>
                    <a:p>
                      <a:endParaRPr lang="es-CL" sz="1800"/>
                    </a:p>
                  </a:txBody>
                  <a:tcPr marL="91435" marR="91435" marT="45721" marB="45721"/>
                </a:tc>
                <a:tc>
                  <a:txBody>
                    <a:bodyPr/>
                    <a:lstStyle/>
                    <a:p>
                      <a:r>
                        <a:rPr lang="es-CL" sz="1800" b="1" dirty="0"/>
                        <a:t>12</a:t>
                      </a:r>
                    </a:p>
                  </a:txBody>
                  <a:tcPr marL="91435" marR="91435" marT="45721" marB="45721"/>
                </a:tc>
                <a:extLst>
                  <a:ext uri="{0D108BD9-81ED-4DB2-BD59-A6C34878D82A}">
                    <a16:rowId xmlns:a16="http://schemas.microsoft.com/office/drawing/2014/main" val="10007"/>
                  </a:ext>
                </a:extLst>
              </a:tr>
              <a:tr h="503505">
                <a:tc>
                  <a:txBody>
                    <a:bodyPr/>
                    <a:lstStyle/>
                    <a:p>
                      <a:r>
                        <a:rPr lang="es-CL" sz="1800" b="1" dirty="0"/>
                        <a:t>TOTAL</a:t>
                      </a:r>
                    </a:p>
                  </a:txBody>
                  <a:tcPr marL="91435" marR="91435" marT="45721" marB="45721"/>
                </a:tc>
                <a:tc>
                  <a:txBody>
                    <a:bodyPr/>
                    <a:lstStyle/>
                    <a:p>
                      <a:endParaRPr lang="es-CL" sz="1800"/>
                    </a:p>
                  </a:txBody>
                  <a:tcPr marL="91435" marR="91435" marT="45721" marB="45721"/>
                </a:tc>
                <a:tc>
                  <a:txBody>
                    <a:bodyPr/>
                    <a:lstStyle/>
                    <a:p>
                      <a:r>
                        <a:rPr lang="es-CL" sz="1800" b="1" dirty="0"/>
                        <a:t>62</a:t>
                      </a:r>
                    </a:p>
                  </a:txBody>
                  <a:tcPr marL="91435" marR="91435" marT="45721" marB="45721"/>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ítulo 1">
            <a:extLst>
              <a:ext uri="{FF2B5EF4-FFF2-40B4-BE49-F238E27FC236}">
                <a16:creationId xmlns:a16="http://schemas.microsoft.com/office/drawing/2014/main" id="{A9DDFF3D-2368-2748-9A25-9BD8F85E1586}"/>
              </a:ext>
            </a:extLst>
          </p:cNvPr>
          <p:cNvSpPr>
            <a:spLocks noGrp="1" noChangeArrowheads="1"/>
          </p:cNvSpPr>
          <p:nvPr>
            <p:ph type="title"/>
          </p:nvPr>
        </p:nvSpPr>
        <p:spPr>
          <a:xfrm>
            <a:off x="589560" y="856180"/>
            <a:ext cx="4560584" cy="1128068"/>
          </a:xfrm>
        </p:spPr>
        <p:txBody>
          <a:bodyPr anchor="ctr">
            <a:normAutofit/>
          </a:bodyPr>
          <a:lstStyle/>
          <a:p>
            <a:r>
              <a:rPr lang="es-CL" altLang="es-CL" sz="3700"/>
              <a:t>Biografía del autor Ray Bradbury</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Marcador de contenido 2">
            <a:extLst>
              <a:ext uri="{FF2B5EF4-FFF2-40B4-BE49-F238E27FC236}">
                <a16:creationId xmlns:a16="http://schemas.microsoft.com/office/drawing/2014/main" id="{314CB969-39EF-4448-9CEF-0CCB94646814}"/>
              </a:ext>
            </a:extLst>
          </p:cNvPr>
          <p:cNvSpPr>
            <a:spLocks noGrp="1" noChangeArrowheads="1"/>
          </p:cNvSpPr>
          <p:nvPr>
            <p:ph idx="1"/>
          </p:nvPr>
        </p:nvSpPr>
        <p:spPr>
          <a:xfrm>
            <a:off x="590719" y="2330505"/>
            <a:ext cx="4559425" cy="3979585"/>
          </a:xfrm>
        </p:spPr>
        <p:txBody>
          <a:bodyPr anchor="ctr">
            <a:normAutofit/>
          </a:bodyPr>
          <a:lstStyle/>
          <a:p>
            <a:pPr algn="just"/>
            <a:r>
              <a:rPr lang="es-CL" altLang="es-CL" sz="1400" dirty="0"/>
              <a:t>(Ray Douglas Bradbury; Waukenaun, Illinois, 1920 - Los Ángeles, California, 2012) Novelista y cuentista estadounidense conocido principalmente por sus libros de ciencia ficción.</a:t>
            </a:r>
          </a:p>
          <a:p>
            <a:pPr algn="just"/>
            <a:r>
              <a:rPr lang="es-CL" altLang="es-CL" sz="1400" dirty="0"/>
              <a:t>Alcanzó la fama con la recopilación de sus mejores relatos en el volumen </a:t>
            </a:r>
            <a:r>
              <a:rPr lang="es-CL" altLang="es-CL" sz="1400" i="1" dirty="0"/>
              <a:t>Crónicas marcianas</a:t>
            </a:r>
            <a:r>
              <a:rPr lang="es-CL" altLang="es-CL" sz="1400" dirty="0"/>
              <a:t> (1950), que obtuvieron un gran éxito y le abrieron las puertas de prestigiosas revistas. Se trata de narraciones que podrían calificarse de poéticas más que de científicas, en las que lleva a cabo una crítica de la sociedad y la cultura actual, amenazadas por un futuro tecnocratizado. En 1953 publicó su primera novela, </a:t>
            </a:r>
            <a:r>
              <a:rPr lang="es-CL" altLang="es-CL" sz="1400" i="1" dirty="0"/>
              <a:t>Fahrenheit 451</a:t>
            </a:r>
            <a:r>
              <a:rPr lang="es-CL" altLang="es-CL" sz="1400" dirty="0"/>
              <a:t>, que obtuvo también un éxito importante y fue llevada al cine por François Truffaut. En ella puso de manifiesto el poder de los medios de comunicación y el excesivo conformismo que domina la sociedad.</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Foto blanco y negro de un hombre con un perro&#10;&#10;Descripción generada automáticamente">
            <a:extLst>
              <a:ext uri="{FF2B5EF4-FFF2-40B4-BE49-F238E27FC236}">
                <a16:creationId xmlns:a16="http://schemas.microsoft.com/office/drawing/2014/main" id="{25382DBC-B2CE-6B4D-9456-73A76179E6D2}"/>
              </a:ext>
            </a:extLst>
          </p:cNvPr>
          <p:cNvPicPr>
            <a:picLocks noChangeAspect="1"/>
          </p:cNvPicPr>
          <p:nvPr/>
        </p:nvPicPr>
        <p:blipFill rotWithShape="1">
          <a:blip r:embed="rId2"/>
          <a:srcRect l="2910" r="-2" b="-2"/>
          <a:stretch/>
        </p:blipFill>
        <p:spPr>
          <a:xfrm>
            <a:off x="5977788" y="799352"/>
            <a:ext cx="5425410" cy="52592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a:extLst>
              <a:ext uri="{FF2B5EF4-FFF2-40B4-BE49-F238E27FC236}">
                <a16:creationId xmlns:a16="http://schemas.microsoft.com/office/drawing/2014/main" id="{5C963202-8418-914E-8F90-9759B943A5B7}"/>
              </a:ext>
            </a:extLst>
          </p:cNvPr>
          <p:cNvSpPr>
            <a:spLocks noGrp="1" noChangeArrowheads="1"/>
          </p:cNvSpPr>
          <p:nvPr>
            <p:ph type="title"/>
          </p:nvPr>
        </p:nvSpPr>
        <p:spPr/>
        <p:txBody>
          <a:bodyPr/>
          <a:lstStyle/>
          <a:p>
            <a:r>
              <a:rPr lang="es-CL" altLang="es-CL"/>
              <a:t>Actividad</a:t>
            </a:r>
          </a:p>
        </p:txBody>
      </p:sp>
      <p:sp>
        <p:nvSpPr>
          <p:cNvPr id="18434" name="Marcador de contenido 2">
            <a:extLst>
              <a:ext uri="{FF2B5EF4-FFF2-40B4-BE49-F238E27FC236}">
                <a16:creationId xmlns:a16="http://schemas.microsoft.com/office/drawing/2014/main" id="{F45CC2E5-45F1-F64E-B9D1-87778AA0D423}"/>
              </a:ext>
            </a:extLst>
          </p:cNvPr>
          <p:cNvSpPr>
            <a:spLocks noGrp="1" noChangeArrowheads="1"/>
          </p:cNvSpPr>
          <p:nvPr>
            <p:ph idx="1"/>
          </p:nvPr>
        </p:nvSpPr>
        <p:spPr/>
        <p:txBody>
          <a:bodyPr/>
          <a:lstStyle/>
          <a:p>
            <a:r>
              <a:rPr lang="es-CL" altLang="es-CL"/>
              <a:t>Lee el libro desde enero de 1999 (El verano del cohete) hasta febrero de 2003 (Intermedio)</a:t>
            </a:r>
          </a:p>
          <a:p>
            <a:r>
              <a:rPr lang="es-CL" altLang="es-CL"/>
              <a:t>Confecciona una línea de tiempo, la que  debe contener la </a:t>
            </a:r>
            <a:r>
              <a:rPr lang="es-CL" altLang="es-CL" b="1"/>
              <a:t>fecha</a:t>
            </a:r>
            <a:r>
              <a:rPr lang="es-CL" altLang="es-CL"/>
              <a:t> y el </a:t>
            </a:r>
            <a:r>
              <a:rPr lang="es-CL" altLang="es-CL" b="1"/>
              <a:t>hecho</a:t>
            </a:r>
            <a:r>
              <a:rPr lang="es-CL" altLang="es-CL"/>
              <a:t> importante que marcó ese día y una </a:t>
            </a:r>
            <a:r>
              <a:rPr lang="es-CL" altLang="es-CL" b="1"/>
              <a:t>imagen</a:t>
            </a:r>
            <a:r>
              <a:rPr lang="es-CL" altLang="es-CL"/>
              <a:t> alusiva al hecho.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CB115B-38D3-CF4C-8039-4AA2AED1327C}"/>
              </a:ext>
            </a:extLst>
          </p:cNvPr>
          <p:cNvSpPr txBox="1"/>
          <p:nvPr/>
        </p:nvSpPr>
        <p:spPr>
          <a:xfrm>
            <a:off x="526473" y="180109"/>
            <a:ext cx="3020291" cy="369332"/>
          </a:xfrm>
          <a:prstGeom prst="rect">
            <a:avLst/>
          </a:prstGeom>
          <a:noFill/>
        </p:spPr>
        <p:txBody>
          <a:bodyPr wrap="square" rtlCol="0">
            <a:spAutoFit/>
          </a:bodyPr>
          <a:lstStyle/>
          <a:p>
            <a:r>
              <a:rPr lang="es-CL" dirty="0"/>
              <a:t>Haz tu línea de tiempo aquí</a:t>
            </a:r>
          </a:p>
        </p:txBody>
      </p:sp>
      <p:sp>
        <p:nvSpPr>
          <p:cNvPr id="3" name="Flecha izquierda 2">
            <a:extLst>
              <a:ext uri="{FF2B5EF4-FFF2-40B4-BE49-F238E27FC236}">
                <a16:creationId xmlns:a16="http://schemas.microsoft.com/office/drawing/2014/main" id="{6EFF6FFE-72EA-D140-A6A7-81912FA4D9E1}"/>
              </a:ext>
            </a:extLst>
          </p:cNvPr>
          <p:cNvSpPr/>
          <p:nvPr/>
        </p:nvSpPr>
        <p:spPr>
          <a:xfrm>
            <a:off x="429491" y="2549236"/>
            <a:ext cx="11333018" cy="7342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a:extLst>
              <a:ext uri="{FF2B5EF4-FFF2-40B4-BE49-F238E27FC236}">
                <a16:creationId xmlns:a16="http://schemas.microsoft.com/office/drawing/2014/main" id="{9DBE94FF-4913-7446-92AE-C6EC331E5B0C}"/>
              </a:ext>
            </a:extLst>
          </p:cNvPr>
          <p:cNvSpPr/>
          <p:nvPr/>
        </p:nvSpPr>
        <p:spPr>
          <a:xfrm>
            <a:off x="304800" y="2521527"/>
            <a:ext cx="11471564"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910</Words>
  <Application>Microsoft Macintosh PowerPoint</Application>
  <PresentationFormat>Panorámica</PresentationFormat>
  <Paragraphs>77</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Lengua y Literatura Nº3  Crónicas Marcianas Ray Bradbury</vt:lpstr>
      <vt:lpstr>BIENVENIDA</vt:lpstr>
      <vt:lpstr>INSTRUCCIONES</vt:lpstr>
      <vt:lpstr>Presentación de PowerPoint</vt:lpstr>
      <vt:lpstr>Presentación de PowerPoint</vt:lpstr>
      <vt:lpstr>Biografía del autor Ray Bradbury</vt:lpstr>
      <vt:lpstr>Actividad</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Crónicas Marcianas Ray Bradbury</dc:title>
  <dc:creator>Camila Navarrete</dc:creator>
  <cp:lastModifiedBy>felipe caglieri</cp:lastModifiedBy>
  <cp:revision>4</cp:revision>
  <dcterms:created xsi:type="dcterms:W3CDTF">2020-03-30T19:41:13Z</dcterms:created>
  <dcterms:modified xsi:type="dcterms:W3CDTF">2020-04-01T03:04:14Z</dcterms:modified>
</cp:coreProperties>
</file>