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notesMasterIdLst>
    <p:notesMasterId r:id="rId11"/>
  </p:notesMasterIdLst>
  <p:sldIdLst>
    <p:sldId id="347" r:id="rId2"/>
    <p:sldId id="354" r:id="rId3"/>
    <p:sldId id="348" r:id="rId4"/>
    <p:sldId id="355" r:id="rId5"/>
    <p:sldId id="349" r:id="rId6"/>
    <p:sldId id="350" r:id="rId7"/>
    <p:sldId id="351" r:id="rId8"/>
    <p:sldId id="352" r:id="rId9"/>
    <p:sldId id="353" r:id="rId10"/>
  </p:sldIdLst>
  <p:sldSz cx="12192000" cy="6858000"/>
  <p:notesSz cx="6858000" cy="9144000"/>
  <p:defaultTextStyle>
    <a:defPPr>
      <a:defRPr lang="es-C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0748" autoAdjust="0"/>
  </p:normalViewPr>
  <p:slideViewPr>
    <p:cSldViewPr snapToGrid="0" snapToObjects="1">
      <p:cViewPr varScale="1">
        <p:scale>
          <a:sx n="116" d="100"/>
          <a:sy n="116" d="100"/>
        </p:scale>
        <p:origin x="9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FDC33F33-1760-ED43-86EE-B9B523205E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35CDF4F-8A93-3D44-AB60-5DAF6071B38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2255D4E-1A0C-9643-959F-3B36A53EB785}" type="datetimeFigureOut">
              <a:rPr lang="en-US"/>
              <a:pPr>
                <a:defRPr/>
              </a:pPr>
              <a:t>4/1/20</a:t>
            </a:fld>
            <a:endParaRPr lang="en-US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3D9C2E6D-FDE0-D946-9325-FB9E0C3847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5CD7ECB0-CB9E-2841-AA4A-25377EF12E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US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08F34B-92DD-DE47-BEAA-CCE7628FCF8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F8B76B7-B5DF-4246-AC20-4896C21AB6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501278-0116-444D-9FF3-3E11C5AE29F0}" type="slidenum">
              <a:rPr lang="en-US" altLang="es-CL"/>
              <a:pPr/>
              <a:t>‹Nº›</a:t>
            </a:fld>
            <a:endParaRPr lang="en-U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Marcador de imagen de diapositiva 1">
            <a:extLst>
              <a:ext uri="{FF2B5EF4-FFF2-40B4-BE49-F238E27FC236}">
                <a16:creationId xmlns:a16="http://schemas.microsoft.com/office/drawing/2014/main" id="{24C6A593-8D10-8F42-A5F5-74AC3FED64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Marcador de notas 2">
            <a:extLst>
              <a:ext uri="{FF2B5EF4-FFF2-40B4-BE49-F238E27FC236}">
                <a16:creationId xmlns:a16="http://schemas.microsoft.com/office/drawing/2014/main" id="{A07B79F6-4B34-EC48-9A7D-7959F56615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s-CL"/>
          </a:p>
        </p:txBody>
      </p:sp>
      <p:sp>
        <p:nvSpPr>
          <p:cNvPr id="10244" name="Marcador de número de diapositiva 3">
            <a:extLst>
              <a:ext uri="{FF2B5EF4-FFF2-40B4-BE49-F238E27FC236}">
                <a16:creationId xmlns:a16="http://schemas.microsoft.com/office/drawing/2014/main" id="{57CD8465-D488-EE42-AD4B-9F825F47D6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DFE9B9F-AEFC-A64A-92CA-41AC4107038D}" type="slidenum">
              <a:rPr lang="en-US" altLang="es-CL"/>
              <a:pPr/>
              <a:t>4</a:t>
            </a:fld>
            <a:endParaRPr lang="en-US" alt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>
            <a:extLst>
              <a:ext uri="{FF2B5EF4-FFF2-40B4-BE49-F238E27FC236}">
                <a16:creationId xmlns:a16="http://schemas.microsoft.com/office/drawing/2014/main" id="{633A9A8D-5698-3348-B2D7-5652CAD609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A05B2D38-E0C0-824D-BCF8-DE2A1290A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105ED-66B2-9142-B70A-FBC7FF068514}" type="datetimeFigureOut">
              <a:rPr lang="es-CL"/>
              <a:pPr>
                <a:defRPr/>
              </a:pPr>
              <a:t>01-04-20</a:t>
            </a:fld>
            <a:endParaRPr 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7DCDF2A1-965D-BD40-860B-AB9D8DAB3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34CAE76E-A185-2B43-906E-03DA4922C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764EB-085F-D34B-9730-07434EAD5F49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27077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8AA349-3B01-0E4F-B2E5-EF3965F79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2AE08-43CA-0644-AF12-224220313576}" type="datetimeFigureOut">
              <a:rPr lang="es-CL"/>
              <a:pPr>
                <a:defRPr/>
              </a:pPr>
              <a:t>01-04-20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4498FF-BE73-EC48-9FE8-9827602C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B1487D-FF1E-444D-A1AB-C3788E02D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4C4A8-CB91-6644-A699-D539E70617A1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65050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131691-DA08-4344-A68E-DC8B745A8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05D6-9530-9341-A8F9-DD4CEF90C825}" type="datetimeFigureOut">
              <a:rPr lang="es-CL"/>
              <a:pPr>
                <a:defRPr/>
              </a:pPr>
              <a:t>01-04-20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BC72BC-75E2-554C-B3A8-EA632A393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396E4C-6DFD-0446-93E2-F7BFC2D71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89771-DDE9-B249-AA12-727D3A367D22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176695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D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66556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>
            <a:extLst>
              <a:ext uri="{FF2B5EF4-FFF2-40B4-BE49-F238E27FC236}">
                <a16:creationId xmlns:a16="http://schemas.microsoft.com/office/drawing/2014/main" id="{F3411B0F-D716-4643-937A-06A391C2B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97425"/>
            <a:ext cx="121888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7AC5000B-2F60-A44E-BEBF-4C24A2066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3458F-4AB5-124D-B875-862B902B4022}" type="datetimeFigureOut">
              <a:rPr lang="es-CL"/>
              <a:pPr>
                <a:defRPr/>
              </a:pPr>
              <a:t>01-04-20</a:t>
            </a:fld>
            <a:endParaRPr 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0348119F-88A4-044A-BB85-0339D5F4D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EAD3210E-C903-4A4A-93D5-CD5B458B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A9F30-4AC6-6A4E-8632-63A964886846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562715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ECF66C-99C5-C04C-92A1-570B1B5EA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4F2DD-E26F-694B-8AC6-AB5A6AE01D7F}" type="datetimeFigureOut">
              <a:rPr lang="es-CL"/>
              <a:pPr>
                <a:defRPr/>
              </a:pPr>
              <a:t>01-04-20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28CB99-6366-624F-B53E-CAB4F87A2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A6517-5F16-954A-A881-CEE1FA51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2E758-8B1B-9C4B-87D3-EEBA511D8581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59163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70DB3F0C-164C-5745-A9BD-58E10CB52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9E1D8-A991-E543-9505-7A7AE94272BC}" type="datetimeFigureOut">
              <a:rPr lang="es-CL"/>
              <a:pPr>
                <a:defRPr/>
              </a:pPr>
              <a:t>01-04-20</a:t>
            </a:fld>
            <a:endParaRPr 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F7866A05-34F8-2F49-AF66-A8C1EC4A2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DCAAC4E0-C251-C048-B505-D6E09DE93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7385E-9C99-CD46-8E93-ED9A47929E93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89962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54270219-8A7D-2941-B29D-6789A837B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424C0-A703-BF4C-97EE-64C585BF660C}" type="datetimeFigureOut">
              <a:rPr lang="es-CL"/>
              <a:pPr>
                <a:defRPr/>
              </a:pPr>
              <a:t>01-04-20</a:t>
            </a:fld>
            <a:endParaRPr lang="es-CL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874EC441-0997-3F46-9355-FDCF940D4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60822FB1-7E39-B84A-9FE6-E3DEF1D34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46100-6EA7-B44B-8082-66862236A74D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299775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5F556DD0-EC13-FF47-8118-668EB9BD7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CC505-8E61-724B-88C6-4DDC3117D7A4}" type="datetimeFigureOut">
              <a:rPr lang="es-CL"/>
              <a:pPr>
                <a:defRPr/>
              </a:pPr>
              <a:t>01-04-20</a:t>
            </a:fld>
            <a:endParaRPr lang="es-CL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88227FE6-06B2-CE47-9406-210498BE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8C296A04-B55E-574B-B72A-939BED4DC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21181-BBE8-C24C-B93E-2B5B6BB63ED3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82285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FA6051FF-F453-2643-8D06-7E39A528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7CD3F-B97E-BE49-8511-BC0EF8F2703F}" type="datetimeFigureOut">
              <a:rPr lang="es-CL"/>
              <a:pPr>
                <a:defRPr/>
              </a:pPr>
              <a:t>01-04-20</a:t>
            </a:fld>
            <a:endParaRPr lang="es-CL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7AB7A3C4-4518-AF4D-B281-5E768D975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8CBD5299-212D-424B-8948-D6E35B1F8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E502C-CCA2-7544-A7F1-4448F91082EB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795014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0EEF8F4D-8D6A-C64B-8901-BBE4164A6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A2A85-D13E-FC4E-800A-0A7E3980EF81}" type="datetimeFigureOut">
              <a:rPr lang="es-CL"/>
              <a:pPr>
                <a:defRPr/>
              </a:pPr>
              <a:t>01-04-20</a:t>
            </a:fld>
            <a:endParaRPr 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6F18F087-3A33-5949-B4C8-A9855E0FD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B4948150-AD2D-4F42-B214-981E13212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4610E-F1BB-A646-8938-B29F000032E2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266222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177D3021-2F97-AE45-A7EF-5583A9CA0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216A7-799B-6D4B-86AF-173E345664F5}" type="datetimeFigureOut">
              <a:rPr lang="es-CL"/>
              <a:pPr>
                <a:defRPr/>
              </a:pPr>
              <a:t>01-04-20</a:t>
            </a:fld>
            <a:endParaRPr 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5C6F05CB-204F-FD42-8501-F05BAE8EA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5BE4D6F5-C484-DE45-A733-C4CC3E757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9168A-A845-094B-921D-BD42F8F7CDCF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9768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6EAF0763-D3DE-5543-9E96-7DD7BEB777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título del patrón</a:t>
            </a:r>
            <a:endParaRPr lang="es-CL" altLang="es-CL"/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0BD88417-29C5-2E49-B21A-DD50C358B6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los estilos de texto del patrón</a:t>
            </a:r>
          </a:p>
          <a:p>
            <a:pPr lvl="1"/>
            <a:r>
              <a:rPr lang="es-ES" altLang="es-CL"/>
              <a:t>Segundo nivel</a:t>
            </a:r>
          </a:p>
          <a:p>
            <a:pPr lvl="2"/>
            <a:r>
              <a:rPr lang="es-ES" altLang="es-CL"/>
              <a:t>Tercer nivel</a:t>
            </a:r>
          </a:p>
          <a:p>
            <a:pPr lvl="3"/>
            <a:r>
              <a:rPr lang="es-ES" altLang="es-CL"/>
              <a:t>Cuarto nivel</a:t>
            </a:r>
          </a:p>
          <a:p>
            <a:pPr lvl="4"/>
            <a:r>
              <a:rPr lang="es-ES" altLang="es-CL"/>
              <a:t>Quinto nivel</a:t>
            </a:r>
            <a:endParaRPr lang="es-CL" alt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4FD501-8B49-5242-9673-85D036C2E3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004CC7-5DFB-A444-8E31-6596BBB2E5E2}" type="datetimeFigureOut">
              <a:rPr lang="es-CL"/>
              <a:pPr>
                <a:defRPr/>
              </a:pPr>
              <a:t>01-04-20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44D03E-F665-B244-9437-6F879AD453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AB5A8A-BF2C-754D-825A-B734C548E0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E07C685-93DE-C04B-99EC-E0320A4561A5}" type="slidenum">
              <a:rPr lang="es-CL" altLang="es-CL"/>
              <a:pPr/>
              <a:t>‹Nº›</a:t>
            </a:fld>
            <a:endParaRPr lang="es-CL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8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nsuarez@cldv.c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4">
            <a:extLst>
              <a:ext uri="{FF2B5EF4-FFF2-40B4-BE49-F238E27FC236}">
                <a16:creationId xmlns:a16="http://schemas.microsoft.com/office/drawing/2014/main" id="{14C888A5-49EE-6C49-847A-F27AD718B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Subtítulo 2">
            <a:extLst>
              <a:ext uri="{FF2B5EF4-FFF2-40B4-BE49-F238E27FC236}">
                <a16:creationId xmlns:a16="http://schemas.microsoft.com/office/drawing/2014/main" id="{E6F2D80C-AB31-E043-A90B-5C41F37A77D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0825" y="354452"/>
            <a:ext cx="9144000" cy="4121150"/>
          </a:xfrm>
        </p:spPr>
        <p:txBody>
          <a:bodyPr/>
          <a:lstStyle/>
          <a:p>
            <a:r>
              <a:rPr lang="es-ES" altLang="en-US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Lenguaje Nº3</a:t>
            </a:r>
          </a:p>
          <a:p>
            <a:endParaRPr lang="es-ES" altLang="en-US" sz="4400" dirty="0"/>
          </a:p>
          <a:p>
            <a:r>
              <a:rPr lang="es-ES" altLang="en-US" sz="4400" dirty="0"/>
              <a:t>Vanguardias Literarias II</a:t>
            </a:r>
          </a:p>
          <a:p>
            <a:endParaRPr lang="es-ES" altLang="en-US" sz="4400" dirty="0"/>
          </a:p>
          <a:p>
            <a:endParaRPr lang="es-ES" altLang="en-US" sz="4400" dirty="0"/>
          </a:p>
          <a:p>
            <a:r>
              <a:rPr lang="es-ES" altLang="en-US" sz="2800" dirty="0"/>
              <a:t>Objetivos: Reconocer las principales características de los movimientos vanguardistas.</a:t>
            </a:r>
          </a:p>
          <a:p>
            <a:r>
              <a:rPr lang="es-ES" altLang="en-US" sz="1800" dirty="0"/>
              <a:t>Profesor: Nelson Suárez</a:t>
            </a:r>
            <a:endParaRPr lang="en-US" altLang="en-US" sz="1800" dirty="0"/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>
            <a:extLst>
              <a:ext uri="{FF2B5EF4-FFF2-40B4-BE49-F238E27FC236}">
                <a16:creationId xmlns:a16="http://schemas.microsoft.com/office/drawing/2014/main" id="{A6BC4464-8330-9544-A7BA-84FF8CF99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88" y="0"/>
            <a:ext cx="10515600" cy="831850"/>
          </a:xfrm>
        </p:spPr>
        <p:txBody>
          <a:bodyPr/>
          <a:lstStyle/>
          <a:p>
            <a:r>
              <a:rPr lang="es-ES" altLang="es-CL" b="1"/>
              <a:t>¡¡BIENVENIDOS!!</a:t>
            </a:r>
            <a:endParaRPr lang="en-US" altLang="es-CL" b="1"/>
          </a:p>
        </p:txBody>
      </p:sp>
      <p:sp>
        <p:nvSpPr>
          <p:cNvPr id="7171" name="Marcador de contenido 2">
            <a:extLst>
              <a:ext uri="{FF2B5EF4-FFF2-40B4-BE49-F238E27FC236}">
                <a16:creationId xmlns:a16="http://schemas.microsoft.com/office/drawing/2014/main" id="{2D2A4502-6DE8-844B-9963-E1AC5F8F0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688" y="979488"/>
            <a:ext cx="10515600" cy="4902200"/>
          </a:xfrm>
        </p:spPr>
        <p:txBody>
          <a:bodyPr/>
          <a:lstStyle/>
          <a:p>
            <a:pPr algn="just"/>
            <a:r>
              <a:rPr lang="es-ES" altLang="es-CL" sz="3200" b="1" dirty="0"/>
              <a:t>Junto con saludar y esperar se encuentren bien, les quiero dejar la siguiente tarea para resolver. Espero de ustedes compromiso y dedicación para resolver las actividades,  recordándoles que gran parte de nuestros aprendizajes los podemos conseguir si somos perseverantes y nos proponemos investigar para aprender. </a:t>
            </a:r>
          </a:p>
          <a:p>
            <a:pPr algn="just"/>
            <a:r>
              <a:rPr lang="es-ES" altLang="es-CL" sz="3200" b="1" dirty="0"/>
              <a:t>La siguiente presentación entrega las características principales de los Movimientos Vanguardistas trabajando en esta ocasión con el Futurismo </a:t>
            </a:r>
            <a:endParaRPr lang="en-US" altLang="es-CL" sz="3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contenido 2">
            <a:extLst>
              <a:ext uri="{FF2B5EF4-FFF2-40B4-BE49-F238E27FC236}">
                <a16:creationId xmlns:a16="http://schemas.microsoft.com/office/drawing/2014/main" id="{6BAA4E1F-5897-E843-8B76-00C4E18CA7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963613"/>
            <a:ext cx="10515600" cy="4351337"/>
          </a:xfrm>
        </p:spPr>
        <p:txBody>
          <a:bodyPr/>
          <a:lstStyle/>
          <a:p>
            <a:r>
              <a:rPr lang="es-ES" altLang="en-US" dirty="0"/>
              <a:t>Instrucciones</a:t>
            </a:r>
          </a:p>
          <a:p>
            <a:r>
              <a:rPr lang="es-CL" altLang="es-CL" sz="1800" dirty="0"/>
              <a:t>A continuación se recordarán las características básicas de algunos movimientos vanguardistas.</a:t>
            </a:r>
          </a:p>
          <a:p>
            <a:r>
              <a:rPr lang="es-CL" altLang="es-CL" sz="1800" dirty="0"/>
              <a:t>Se entregarán algunas actividades que debes desarrollar de manera clara y precisa.</a:t>
            </a:r>
          </a:p>
          <a:p>
            <a:r>
              <a:rPr lang="es-CL" altLang="es-CL" sz="1800" dirty="0"/>
              <a:t>El plazo máximo de entrega es el  día jueves 9 de abril, al siguiente correo: </a:t>
            </a:r>
            <a:r>
              <a:rPr lang="es-CL" altLang="es-CL" sz="1800" b="1" dirty="0">
                <a:hlinkClick r:id="rId2"/>
              </a:rPr>
              <a:t>nsuarez@cldv.cl</a:t>
            </a:r>
            <a:r>
              <a:rPr lang="es-CL" altLang="es-CL" sz="1800" dirty="0"/>
              <a:t> hasta las 18:10, de enviarlo después de este horario se descontará puntaje.</a:t>
            </a:r>
          </a:p>
          <a:p>
            <a:r>
              <a:rPr lang="es-CL" altLang="es-CL" sz="1800" dirty="0"/>
              <a:t>El puntaje obtenido será considerado con un 25% de una calificación sumativa.</a:t>
            </a:r>
          </a:p>
          <a:p>
            <a:r>
              <a:rPr lang="es-CL" altLang="es-CL" sz="1800" dirty="0"/>
              <a:t>Cuide su redacción y ortografía, ya que ésta se considerara en la evaluación.</a:t>
            </a:r>
            <a:endParaRPr lang="en-US" altLang="en-US" sz="1800" dirty="0"/>
          </a:p>
          <a:p>
            <a:endParaRPr lang="en-US" alt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>
            <a:extLst>
              <a:ext uri="{FF2B5EF4-FFF2-40B4-BE49-F238E27FC236}">
                <a16:creationId xmlns:a16="http://schemas.microsoft.com/office/drawing/2014/main" id="{8D241B46-E14E-3940-B42C-5E093755D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8" y="0"/>
            <a:ext cx="10515600" cy="234950"/>
          </a:xfrm>
        </p:spPr>
        <p:txBody>
          <a:bodyPr/>
          <a:lstStyle/>
          <a:p>
            <a:r>
              <a:rPr lang="es-ES" altLang="es-CL" sz="2000" b="1"/>
              <a:t>INDICADORES DE PUNTAJE </a:t>
            </a:r>
            <a:endParaRPr lang="en-US" altLang="es-CL" sz="2000" b="1"/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C14765FA-A547-674B-B306-02635279CF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9333392"/>
              </p:ext>
            </p:extLst>
          </p:nvPr>
        </p:nvGraphicFramePr>
        <p:xfrm>
          <a:off x="95250" y="365125"/>
          <a:ext cx="11969750" cy="6518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1689">
                  <a:extLst>
                    <a:ext uri="{9D8B030D-6E8A-4147-A177-3AD203B41FA5}">
                      <a16:colId xmlns:a16="http://schemas.microsoft.com/office/drawing/2014/main" val="3176244039"/>
                    </a:ext>
                  </a:extLst>
                </a:gridCol>
                <a:gridCol w="1144573">
                  <a:extLst>
                    <a:ext uri="{9D8B030D-6E8A-4147-A177-3AD203B41FA5}">
                      <a16:colId xmlns:a16="http://schemas.microsoft.com/office/drawing/2014/main" val="1851488998"/>
                    </a:ext>
                  </a:extLst>
                </a:gridCol>
                <a:gridCol w="979092">
                  <a:extLst>
                    <a:ext uri="{9D8B030D-6E8A-4147-A177-3AD203B41FA5}">
                      <a16:colId xmlns:a16="http://schemas.microsoft.com/office/drawing/2014/main" val="2301698125"/>
                    </a:ext>
                  </a:extLst>
                </a:gridCol>
                <a:gridCol w="989000">
                  <a:extLst>
                    <a:ext uri="{9D8B030D-6E8A-4147-A177-3AD203B41FA5}">
                      <a16:colId xmlns:a16="http://schemas.microsoft.com/office/drawing/2014/main" val="1748042105"/>
                    </a:ext>
                  </a:extLst>
                </a:gridCol>
                <a:gridCol w="955396">
                  <a:extLst>
                    <a:ext uri="{9D8B030D-6E8A-4147-A177-3AD203B41FA5}">
                      <a16:colId xmlns:a16="http://schemas.microsoft.com/office/drawing/2014/main" val="3371669779"/>
                    </a:ext>
                  </a:extLst>
                </a:gridCol>
              </a:tblGrid>
              <a:tr h="805924">
                <a:tc>
                  <a:txBody>
                    <a:bodyPr/>
                    <a:lstStyle/>
                    <a:p>
                      <a:r>
                        <a:rPr lang="es-ES" sz="1400" dirty="0"/>
                        <a:t>INDICADORES </a:t>
                      </a:r>
                      <a:endParaRPr lang="en-US" sz="1400" dirty="0"/>
                    </a:p>
                  </a:txBody>
                  <a:tcPr marL="91445" marR="91445" marT="45729" marB="45729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¿Cómo</a:t>
                      </a:r>
                      <a:r>
                        <a:rPr lang="es-ES" sz="1400" baseline="0" dirty="0"/>
                        <a:t> lo hice?</a:t>
                      </a:r>
                    </a:p>
                    <a:p>
                      <a:endParaRPr lang="es-ES" sz="1400" baseline="0" dirty="0"/>
                    </a:p>
                    <a:p>
                      <a:r>
                        <a:rPr lang="es-ES" sz="1400" baseline="0" dirty="0"/>
                        <a:t>         Sí                       </a:t>
                      </a:r>
                      <a:r>
                        <a:rPr lang="es-ES" sz="1400" dirty="0"/>
                        <a:t>NO</a:t>
                      </a:r>
                    </a:p>
                  </a:txBody>
                  <a:tcPr marL="91445" marR="91445" marT="45729" marB="45729"/>
                </a:tc>
                <a:tc h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Ptj. ideal</a:t>
                      </a:r>
                      <a:endParaRPr lang="en-US" sz="1400" dirty="0"/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Ptj. Real </a:t>
                      </a:r>
                      <a:endParaRPr lang="en-US" sz="1400" dirty="0"/>
                    </a:p>
                  </a:txBody>
                  <a:tcPr marL="91445" marR="91445" marT="45729" marB="45729"/>
                </a:tc>
                <a:extLst>
                  <a:ext uri="{0D108BD9-81ED-4DB2-BD59-A6C34878D82A}">
                    <a16:rowId xmlns:a16="http://schemas.microsoft.com/office/drawing/2014/main" val="2244410401"/>
                  </a:ext>
                </a:extLst>
              </a:tr>
              <a:tr h="579232">
                <a:tc>
                  <a:txBody>
                    <a:bodyPr/>
                    <a:lstStyle/>
                    <a:p>
                      <a:r>
                        <a:rPr lang="es-ES" sz="1600" dirty="0"/>
                        <a:t>1. Desarrolla su trabajo de forma individual, según indicaciones dadas. </a:t>
                      </a:r>
                    </a:p>
                    <a:p>
                      <a:endParaRPr lang="en-US" sz="1600" dirty="0"/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5</a:t>
                      </a:r>
                      <a:endParaRPr lang="en-US" sz="1800" dirty="0"/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5" marR="91445" marT="45729" marB="45729"/>
                </a:tc>
                <a:extLst>
                  <a:ext uri="{0D108BD9-81ED-4DB2-BD59-A6C34878D82A}">
                    <a16:rowId xmlns:a16="http://schemas.microsoft.com/office/drawing/2014/main" val="373952221"/>
                  </a:ext>
                </a:extLst>
              </a:tr>
              <a:tr h="579232">
                <a:tc>
                  <a:txBody>
                    <a:bodyPr/>
                    <a:lstStyle/>
                    <a:p>
                      <a:r>
                        <a:rPr lang="es-ES" sz="1600" dirty="0"/>
                        <a:t>2. Presenta un trabajo que evidencia originalidad. No se observa plagio total o parcial de ningún tipo.</a:t>
                      </a:r>
                      <a:endParaRPr lang="en-US" sz="1600" dirty="0"/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8</a:t>
                      </a:r>
                      <a:endParaRPr lang="en-US" sz="1800" dirty="0"/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5" marR="91445" marT="45729" marB="45729"/>
                </a:tc>
                <a:extLst>
                  <a:ext uri="{0D108BD9-81ED-4DB2-BD59-A6C34878D82A}">
                    <a16:rowId xmlns:a16="http://schemas.microsoft.com/office/drawing/2014/main" val="3036892979"/>
                  </a:ext>
                </a:extLst>
              </a:tr>
              <a:tr h="579232">
                <a:tc>
                  <a:txBody>
                    <a:bodyPr/>
                    <a:lstStyle/>
                    <a:p>
                      <a:r>
                        <a:rPr lang="es-ES" sz="1600" dirty="0"/>
                        <a:t>3. Es puntual en el cumpliendo de plazos en el envió del modulo: Jueves 09 de abril. </a:t>
                      </a:r>
                    </a:p>
                    <a:p>
                      <a:endParaRPr lang="en-US" sz="1600" dirty="0"/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5</a:t>
                      </a:r>
                      <a:endParaRPr lang="en-US" sz="1800" dirty="0"/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5" marR="91445" marT="45729" marB="45729"/>
                </a:tc>
                <a:extLst>
                  <a:ext uri="{0D108BD9-81ED-4DB2-BD59-A6C34878D82A}">
                    <a16:rowId xmlns:a16="http://schemas.microsoft.com/office/drawing/2014/main" val="4204415702"/>
                  </a:ext>
                </a:extLst>
              </a:tr>
              <a:tr h="823119">
                <a:tc>
                  <a:txBody>
                    <a:bodyPr/>
                    <a:lstStyle/>
                    <a:p>
                      <a:r>
                        <a:rPr lang="es-ES" sz="1600" dirty="0"/>
                        <a:t>4. Evidencia un alto nivel de compromiso y responsabilidad con su autoaprendizaje, reflexionando y completando autoevaluación, inserta en esta pauta de cotejo.</a:t>
                      </a:r>
                    </a:p>
                    <a:p>
                      <a:endParaRPr lang="en-US" sz="1600" dirty="0"/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5</a:t>
                      </a:r>
                      <a:endParaRPr lang="en-US" sz="1800" dirty="0"/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5" marR="91445" marT="45729" marB="45729"/>
                </a:tc>
                <a:extLst>
                  <a:ext uri="{0D108BD9-81ED-4DB2-BD59-A6C34878D82A}">
                    <a16:rowId xmlns:a16="http://schemas.microsoft.com/office/drawing/2014/main" val="3760822981"/>
                  </a:ext>
                </a:extLst>
              </a:tr>
              <a:tr h="823119">
                <a:tc>
                  <a:txBody>
                    <a:bodyPr/>
                    <a:lstStyle/>
                    <a:p>
                      <a:r>
                        <a:rPr lang="es-ES" sz="1600" dirty="0"/>
                        <a:t>5, Desarrolla el modulo de forma adecuada cuidando su redacción y ortografía.</a:t>
                      </a:r>
                    </a:p>
                    <a:p>
                      <a:endParaRPr lang="en-US" sz="1600" dirty="0"/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5</a:t>
                      </a:r>
                      <a:endParaRPr lang="en-US" sz="1800" dirty="0"/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5" marR="91445" marT="45729" marB="45729"/>
                </a:tc>
                <a:extLst>
                  <a:ext uri="{0D108BD9-81ED-4DB2-BD59-A6C34878D82A}">
                    <a16:rowId xmlns:a16="http://schemas.microsoft.com/office/drawing/2014/main" val="3308638496"/>
                  </a:ext>
                </a:extLst>
              </a:tr>
              <a:tr h="552113">
                <a:tc>
                  <a:txBody>
                    <a:bodyPr/>
                    <a:lstStyle/>
                    <a:p>
                      <a:r>
                        <a:rPr lang="es-ES" sz="1600" dirty="0"/>
                        <a:t>6. Desarrolla el modulo cuidando su redacción tanto puntual como acentual </a:t>
                      </a:r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5</a:t>
                      </a:r>
                      <a:endParaRPr lang="en-US" sz="1800" dirty="0"/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5" marR="91445" marT="45729" marB="45729"/>
                </a:tc>
                <a:extLst>
                  <a:ext uri="{0D108BD9-81ED-4DB2-BD59-A6C34878D82A}">
                    <a16:rowId xmlns:a16="http://schemas.microsoft.com/office/drawing/2014/main" val="3545424925"/>
                  </a:ext>
                </a:extLst>
              </a:tr>
              <a:tr h="378700">
                <a:tc>
                  <a:txBody>
                    <a:bodyPr/>
                    <a:lstStyle/>
                    <a:p>
                      <a:r>
                        <a:rPr lang="es-ES" sz="1600" dirty="0"/>
                        <a:t>7. Relaciona su contexto histórico con el movimiento futurista</a:t>
                      </a:r>
                      <a:r>
                        <a:rPr lang="es-ES" sz="1600" baseline="0" dirty="0"/>
                        <a:t>.</a:t>
                      </a:r>
                      <a:endParaRPr lang="en-US" sz="1600" dirty="0"/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4</a:t>
                      </a:r>
                      <a:endParaRPr lang="en-US" sz="1800" dirty="0"/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5" marR="91445" marT="45729" marB="45729"/>
                </a:tc>
                <a:extLst>
                  <a:ext uri="{0D108BD9-81ED-4DB2-BD59-A6C34878D82A}">
                    <a16:rowId xmlns:a16="http://schemas.microsoft.com/office/drawing/2014/main" val="3888905138"/>
                  </a:ext>
                </a:extLst>
              </a:tr>
              <a:tr h="640204">
                <a:tc>
                  <a:txBody>
                    <a:bodyPr/>
                    <a:lstStyle/>
                    <a:p>
                      <a:r>
                        <a:rPr lang="es-ES" sz="1600" dirty="0"/>
                        <a:t>8. Destaca la importancia que tienen los movimientos</a:t>
                      </a:r>
                      <a:r>
                        <a:rPr lang="es-ES" sz="1600" baseline="0" dirty="0"/>
                        <a:t> vanguardistas en la época actual. </a:t>
                      </a:r>
                      <a:endParaRPr lang="en-US" sz="1600" dirty="0"/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3</a:t>
                      </a:r>
                      <a:endParaRPr lang="en-US" sz="1800" dirty="0"/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5" marR="91445" marT="45729" marB="45729"/>
                </a:tc>
                <a:extLst>
                  <a:ext uri="{0D108BD9-81ED-4DB2-BD59-A6C34878D82A}">
                    <a16:rowId xmlns:a16="http://schemas.microsoft.com/office/drawing/2014/main" val="1887110065"/>
                  </a:ext>
                </a:extLst>
              </a:tr>
              <a:tr h="378700">
                <a:tc>
                  <a:txBody>
                    <a:bodyPr/>
                    <a:lstStyle/>
                    <a:p>
                      <a:r>
                        <a:rPr lang="es-ES" sz="1600" dirty="0"/>
                        <a:t>9. Asigna la importancia</a:t>
                      </a:r>
                      <a:r>
                        <a:rPr lang="es-ES" sz="1600" baseline="0" dirty="0"/>
                        <a:t> al conocimiento y a la literatura.</a:t>
                      </a:r>
                      <a:endParaRPr lang="en-US" sz="1600" dirty="0"/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5</a:t>
                      </a:r>
                      <a:endParaRPr lang="en-US" sz="1800" dirty="0"/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5" marR="91445" marT="45729" marB="45729"/>
                </a:tc>
                <a:extLst>
                  <a:ext uri="{0D108BD9-81ED-4DB2-BD59-A6C34878D82A}">
                    <a16:rowId xmlns:a16="http://schemas.microsoft.com/office/drawing/2014/main" val="3725827608"/>
                  </a:ext>
                </a:extLst>
              </a:tr>
              <a:tr h="3787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TOTAL:</a:t>
                      </a:r>
                      <a:endParaRPr lang="en-US" sz="1800" dirty="0"/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45</a:t>
                      </a:r>
                      <a:endParaRPr lang="en-US" sz="1800" dirty="0"/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5" marR="91445" marT="45729" marB="45729"/>
                </a:tc>
                <a:extLst>
                  <a:ext uri="{0D108BD9-81ED-4DB2-BD59-A6C34878D82A}">
                    <a16:rowId xmlns:a16="http://schemas.microsoft.com/office/drawing/2014/main" val="227037013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contenido 2">
            <a:extLst>
              <a:ext uri="{FF2B5EF4-FFF2-40B4-BE49-F238E27FC236}">
                <a16:creationId xmlns:a16="http://schemas.microsoft.com/office/drawing/2014/main" id="{7D62C0B4-BA18-0747-B873-A2FFE69CF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061"/>
            <a:ext cx="10515600" cy="4351337"/>
          </a:xfrm>
        </p:spPr>
        <p:txBody>
          <a:bodyPr/>
          <a:lstStyle/>
          <a:p>
            <a:r>
              <a:rPr lang="es-ES" altLang="en-US" dirty="0"/>
              <a:t>Los vanguardistas reaccionaron contra los valores, las producciones estéticas y la tradición literaria de la burguesía de la época, además de los conflictos políticos.</a:t>
            </a:r>
          </a:p>
          <a:p>
            <a:r>
              <a:rPr lang="es-ES" altLang="en-US" sz="2000" b="1" dirty="0"/>
              <a:t>Características generales: </a:t>
            </a:r>
            <a:r>
              <a:rPr lang="es-ES" altLang="en-US" sz="2000" dirty="0"/>
              <a:t>Entre las características comunes del arte y la literatura de vanguardia sobresalen las siguientes: </a:t>
            </a:r>
          </a:p>
          <a:p>
            <a:r>
              <a:rPr lang="es-ES" altLang="en-US" sz="2000" dirty="0"/>
              <a:t>Tendencia a la formación de grupos, a la declaración de sus principios en manifiestos y a la publicación de sus obras en revistas literarias. </a:t>
            </a:r>
          </a:p>
          <a:p>
            <a:r>
              <a:rPr lang="es-ES" altLang="en-US" sz="2000" dirty="0"/>
              <a:t>Oposición a la tradición artística y cultural anterior y afán de realizar un cambio total. </a:t>
            </a:r>
          </a:p>
          <a:p>
            <a:r>
              <a:rPr lang="es-ES" altLang="en-US" sz="2000" dirty="0"/>
              <a:t>Rechazo de la imitación de la realidad, la verosimilitud (</a:t>
            </a:r>
            <a:r>
              <a:rPr lang="es-ES" altLang="en-US" sz="2000" dirty="0" err="1"/>
              <a:t>antirrealismo</a:t>
            </a:r>
            <a:r>
              <a:rPr lang="es-ES" altLang="en-US" sz="2000" dirty="0"/>
              <a:t>) y proscripción, por tanto, de lo narrativo. La obra artística debía crear una nueva realidad, que tuviera valor por sí misma y no por semejanza.</a:t>
            </a:r>
          </a:p>
          <a:p>
            <a:r>
              <a:rPr lang="es-ES" altLang="en-US" sz="2000" dirty="0"/>
              <a:t> Rechazo del sentimentalismo y la subjetividad en favor del vitalismo y el juego. El afán lúdico, el rechazo de la lógica, la expresión de la interioridad por medio de los sueños y lo inconsciente llevaron a los poetas vanguardistas a las asociaciones arbitrarias, irracionales.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Marcador de contenido 2">
            <a:extLst>
              <a:ext uri="{FF2B5EF4-FFF2-40B4-BE49-F238E27FC236}">
                <a16:creationId xmlns:a16="http://schemas.microsoft.com/office/drawing/2014/main" id="{61CBFDE4-0879-7348-8ED3-1AB8A3B82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2150"/>
            <a:ext cx="10515600" cy="5092700"/>
          </a:xfrm>
        </p:spPr>
        <p:txBody>
          <a:bodyPr/>
          <a:lstStyle/>
          <a:p>
            <a:r>
              <a:rPr lang="es-ES" altLang="en-US" sz="2000"/>
              <a:t>Actividad: Defina los siguientes conceptos desde un punto crítico en relación a la creación artística:  (3 puntos c/u)</a:t>
            </a:r>
          </a:p>
          <a:p>
            <a:endParaRPr lang="es-ES" altLang="en-US" sz="2000"/>
          </a:p>
          <a:p>
            <a:r>
              <a:rPr lang="es-ES" altLang="en-US" sz="2000"/>
              <a:t>Antirrealismo</a:t>
            </a:r>
          </a:p>
          <a:p>
            <a:r>
              <a:rPr lang="es-ES" altLang="en-US" sz="2000"/>
              <a:t>Subjetividad</a:t>
            </a:r>
          </a:p>
          <a:p>
            <a:r>
              <a:rPr lang="es-ES" altLang="en-US" sz="2000"/>
              <a:t>Vitalismo</a:t>
            </a:r>
          </a:p>
          <a:p>
            <a:r>
              <a:rPr lang="es-ES" altLang="en-US" sz="2000"/>
              <a:t>Valores tradicionales ante la creación artística</a:t>
            </a:r>
          </a:p>
          <a:p>
            <a:r>
              <a:rPr lang="es-ES" altLang="en-US" sz="2000"/>
              <a:t>Dogmatización cultural ante la renovación cultural</a:t>
            </a:r>
            <a:endParaRPr lang="en-US" altLang="en-US"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Marcador de contenido 2">
            <a:extLst>
              <a:ext uri="{FF2B5EF4-FFF2-40B4-BE49-F238E27FC236}">
                <a16:creationId xmlns:a16="http://schemas.microsoft.com/office/drawing/2014/main" id="{14DE0EAF-D347-0345-B3E9-89EC4F264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425" y="598488"/>
            <a:ext cx="10515600" cy="4351337"/>
          </a:xfrm>
        </p:spPr>
        <p:txBody>
          <a:bodyPr/>
          <a:lstStyle/>
          <a:p>
            <a:r>
              <a:rPr lang="es-ES" altLang="en-US"/>
              <a:t>Respuestas:  </a:t>
            </a:r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BFDBC9-5054-434C-A9D3-3519AD526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8975"/>
            <a:ext cx="10515600" cy="4351338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es-ES" sz="2400" dirty="0"/>
              <a:t>Las vanguardias europeas:</a:t>
            </a:r>
          </a:p>
          <a:p>
            <a:pPr marL="0" indent="0" algn="just">
              <a:buNone/>
              <a:defRPr/>
            </a:pPr>
            <a:r>
              <a:rPr lang="es-ES" sz="2400" dirty="0"/>
              <a:t>En el período que nos ocupa (1909-1929) surgieron en Europa numerosos movimientos de vanguardia —también denominados ismos—.</a:t>
            </a:r>
          </a:p>
          <a:p>
            <a:pPr algn="just">
              <a:defRPr/>
            </a:pPr>
            <a:r>
              <a:rPr lang="es-ES" sz="2400" dirty="0"/>
              <a:t>El futurismo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s-ES" sz="2400" dirty="0"/>
              <a:t>En 1909 se publicó el Manifiesto de esta tendencia dirigida por Filippo T. Marinetti. El futurismo se declara antirromántico, militarista, patriótico, y rechaza la influencia de la herencia del pasado. Admira el riesgo, la rebeldía, la violencia, la agresividad artística, la velocidad (un automóvil rugiente […] es más hermoso que la Victoria de Samotracia, proclama Marinetti), la belleza de los nuevos avances de la modernidad: las ciudades, las máquinas, la industria.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contenido 2">
            <a:extLst>
              <a:ext uri="{FF2B5EF4-FFF2-40B4-BE49-F238E27FC236}">
                <a16:creationId xmlns:a16="http://schemas.microsoft.com/office/drawing/2014/main" id="{BFA4346D-F987-4C4D-8F54-B56159940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4850"/>
            <a:ext cx="10515600" cy="5472113"/>
          </a:xfrm>
        </p:spPr>
        <p:txBody>
          <a:bodyPr/>
          <a:lstStyle/>
          <a:p>
            <a:pPr algn="just"/>
            <a:r>
              <a:rPr lang="es-ES" altLang="en-US" sz="2400" dirty="0"/>
              <a:t>Busca un texto de carácter FUTURISTA y luego señala 3 fundamentos que te permitan clasificarlo como tal. El texto tiene un puntaje de 5 y los fundamentos 3. total 14 puntos</a:t>
            </a:r>
            <a:endParaRPr lang="en-US" alt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724</Words>
  <Application>Microsoft Macintosh PowerPoint</Application>
  <PresentationFormat>Panorámica</PresentationFormat>
  <Paragraphs>63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¡¡BIENVENIDOS!!</vt:lpstr>
      <vt:lpstr>Presentación de PowerPoint</vt:lpstr>
      <vt:lpstr>INDICADORES DE PUNTAJE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felipe caglieri</cp:lastModifiedBy>
  <cp:revision>38</cp:revision>
  <dcterms:created xsi:type="dcterms:W3CDTF">2020-02-13T21:11:05Z</dcterms:created>
  <dcterms:modified xsi:type="dcterms:W3CDTF">2020-04-02T01:13:12Z</dcterms:modified>
</cp:coreProperties>
</file>