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369" r:id="rId3"/>
    <p:sldId id="361" r:id="rId4"/>
    <p:sldId id="360" r:id="rId5"/>
    <p:sldId id="264" r:id="rId6"/>
    <p:sldId id="382" r:id="rId7"/>
    <p:sldId id="262" r:id="rId8"/>
    <p:sldId id="384" r:id="rId9"/>
    <p:sldId id="385" r:id="rId10"/>
    <p:sldId id="386" r:id="rId11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B511D-4D7D-5B48-A86B-BF91E7371F35}" type="doc">
      <dgm:prSet loTypeId="urn:microsoft.com/office/officeart/2005/8/layout/radial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EE7709-527C-0247-93D5-D2BC741B0909}">
      <dgm:prSet/>
      <dgm:spPr/>
      <dgm:t>
        <a:bodyPr/>
        <a:lstStyle/>
        <a:p>
          <a:pPr rtl="0"/>
          <a:r>
            <a:rPr lang="es-ES" b="1" dirty="0"/>
            <a:t>SUFRAGIO</a:t>
          </a:r>
        </a:p>
      </dgm:t>
    </dgm:pt>
    <dgm:pt modelId="{7084E5CE-C6C9-9C48-9268-C3B2484E18BC}" type="parTrans" cxnId="{E5309A57-2B58-5F4B-9799-C56EA29409A8}">
      <dgm:prSet/>
      <dgm:spPr/>
      <dgm:t>
        <a:bodyPr/>
        <a:lstStyle/>
        <a:p>
          <a:endParaRPr lang="es-ES"/>
        </a:p>
      </dgm:t>
    </dgm:pt>
    <dgm:pt modelId="{DE26DA61-FE8B-EF4E-B8B3-A427DC9B222D}" type="sibTrans" cxnId="{E5309A57-2B58-5F4B-9799-C56EA29409A8}">
      <dgm:prSet/>
      <dgm:spPr/>
      <dgm:t>
        <a:bodyPr/>
        <a:lstStyle/>
        <a:p>
          <a:endParaRPr lang="es-ES"/>
        </a:p>
      </dgm:t>
    </dgm:pt>
    <dgm:pt modelId="{1F93E421-FC27-4C48-8CE6-3626FBBEBF17}">
      <dgm:prSet/>
      <dgm:spPr/>
      <dgm:t>
        <a:bodyPr/>
        <a:lstStyle/>
        <a:p>
          <a:pPr rtl="0"/>
          <a:r>
            <a:rPr lang="es-ES" b="1"/>
            <a:t>DEBATES</a:t>
          </a:r>
          <a:endParaRPr lang="es-ES" b="1" dirty="0"/>
        </a:p>
      </dgm:t>
    </dgm:pt>
    <dgm:pt modelId="{A2BE5C50-E416-6845-B1A0-1EA796C50598}" type="parTrans" cxnId="{C470C535-8ADD-2945-8992-5677554D4E20}">
      <dgm:prSet/>
      <dgm:spPr/>
      <dgm:t>
        <a:bodyPr/>
        <a:lstStyle/>
        <a:p>
          <a:endParaRPr lang="es-ES"/>
        </a:p>
      </dgm:t>
    </dgm:pt>
    <dgm:pt modelId="{B4B464BB-D604-7946-9DA6-34D1997B55D7}" type="sibTrans" cxnId="{C470C535-8ADD-2945-8992-5677554D4E20}">
      <dgm:prSet/>
      <dgm:spPr/>
      <dgm:t>
        <a:bodyPr/>
        <a:lstStyle/>
        <a:p>
          <a:endParaRPr lang="es-ES"/>
        </a:p>
      </dgm:t>
    </dgm:pt>
    <dgm:pt modelId="{3614C843-0F9B-F548-8CE0-F0999DDFB987}">
      <dgm:prSet/>
      <dgm:spPr/>
      <dgm:t>
        <a:bodyPr/>
        <a:lstStyle/>
        <a:p>
          <a:pPr rtl="0"/>
          <a:r>
            <a:rPr lang="es-ES" b="1"/>
            <a:t>FRANJA ELECTORAL</a:t>
          </a:r>
          <a:endParaRPr lang="es-ES" b="1" dirty="0"/>
        </a:p>
      </dgm:t>
    </dgm:pt>
    <dgm:pt modelId="{18E2824F-3D5F-724B-BF92-7DFE4F034C43}" type="parTrans" cxnId="{E648DDE1-F0A6-064D-B5BA-9EF637F7919D}">
      <dgm:prSet/>
      <dgm:spPr/>
      <dgm:t>
        <a:bodyPr/>
        <a:lstStyle/>
        <a:p>
          <a:endParaRPr lang="es-ES"/>
        </a:p>
      </dgm:t>
    </dgm:pt>
    <dgm:pt modelId="{E64899DD-FE92-E146-AD52-A415E427DD85}" type="sibTrans" cxnId="{E648DDE1-F0A6-064D-B5BA-9EF637F7919D}">
      <dgm:prSet/>
      <dgm:spPr/>
      <dgm:t>
        <a:bodyPr/>
        <a:lstStyle/>
        <a:p>
          <a:endParaRPr lang="es-ES"/>
        </a:p>
      </dgm:t>
    </dgm:pt>
    <dgm:pt modelId="{0D5BA4F7-71E4-0148-B9D8-C1D44B3804D3}">
      <dgm:prSet/>
      <dgm:spPr/>
      <dgm:t>
        <a:bodyPr/>
        <a:lstStyle/>
        <a:p>
          <a:pPr rtl="0"/>
          <a:r>
            <a:rPr lang="es-ES" b="1" dirty="0"/>
            <a:t>PROPAGANDA ELECTORAL FINANCIADA POR LOS PROPIOS CANDIDATOS: ANUNCIOS RADIALES, REPARTO DE BOLETINES Y FOLLETOS, INTALACIÓN DE CARTELES</a:t>
          </a:r>
        </a:p>
      </dgm:t>
    </dgm:pt>
    <dgm:pt modelId="{332C536F-2162-6440-B727-DCD7423BCC7B}" type="parTrans" cxnId="{4CCFF019-ED5B-0345-8533-4C0ED5C08B1C}">
      <dgm:prSet/>
      <dgm:spPr/>
      <dgm:t>
        <a:bodyPr/>
        <a:lstStyle/>
        <a:p>
          <a:endParaRPr lang="es-ES"/>
        </a:p>
      </dgm:t>
    </dgm:pt>
    <dgm:pt modelId="{6353CFE7-0D07-064C-A27C-4317F02890F1}" type="sibTrans" cxnId="{4CCFF019-ED5B-0345-8533-4C0ED5C08B1C}">
      <dgm:prSet/>
      <dgm:spPr/>
      <dgm:t>
        <a:bodyPr/>
        <a:lstStyle/>
        <a:p>
          <a:endParaRPr lang="es-ES"/>
        </a:p>
      </dgm:t>
    </dgm:pt>
    <dgm:pt modelId="{677B6944-09AA-9A43-9041-69B93409064B}">
      <dgm:prSet/>
      <dgm:spPr/>
      <dgm:t>
        <a:bodyPr/>
        <a:lstStyle/>
        <a:p>
          <a:pPr rtl="0"/>
          <a:r>
            <a:rPr lang="es-ES" b="1" dirty="0"/>
            <a:t>PUBLICACIÓN DE PROGRAMAS DE MANERA IMPRESA O EN SITIOS WEB PROPIOS</a:t>
          </a:r>
        </a:p>
      </dgm:t>
    </dgm:pt>
    <dgm:pt modelId="{725DB500-A1E3-B54A-A840-BED604C0EF19}" type="parTrans" cxnId="{65876DDA-64D6-474D-9ED2-57A365BD82FB}">
      <dgm:prSet/>
      <dgm:spPr/>
      <dgm:t>
        <a:bodyPr/>
        <a:lstStyle/>
        <a:p>
          <a:endParaRPr lang="es-ES"/>
        </a:p>
      </dgm:t>
    </dgm:pt>
    <dgm:pt modelId="{350C9E80-545E-5842-8A63-9FEEA93D87C6}" type="sibTrans" cxnId="{65876DDA-64D6-474D-9ED2-57A365BD82FB}">
      <dgm:prSet/>
      <dgm:spPr/>
      <dgm:t>
        <a:bodyPr/>
        <a:lstStyle/>
        <a:p>
          <a:endParaRPr lang="es-ES"/>
        </a:p>
      </dgm:t>
    </dgm:pt>
    <dgm:pt modelId="{5F09137A-81D4-6F45-87D8-E7461C4D9CC0}">
      <dgm:prSet/>
      <dgm:spPr/>
      <dgm:t>
        <a:bodyPr/>
        <a:lstStyle/>
        <a:p>
          <a:pPr rtl="0"/>
          <a:r>
            <a:rPr lang="es-ES" b="1"/>
            <a:t>SITIOS WEB QUE REUNEN INFORMACIÓN DE TODOS LOS CANDIDATOS</a:t>
          </a:r>
          <a:endParaRPr lang="es-ES" b="1" dirty="0"/>
        </a:p>
      </dgm:t>
    </dgm:pt>
    <dgm:pt modelId="{0E77B1E7-7CA7-EC4B-91BD-DE2F00B6B41F}" type="parTrans" cxnId="{5A1E4D51-7FBE-2644-9D90-96245D42FF48}">
      <dgm:prSet/>
      <dgm:spPr/>
      <dgm:t>
        <a:bodyPr/>
        <a:lstStyle/>
        <a:p>
          <a:endParaRPr lang="es-ES"/>
        </a:p>
      </dgm:t>
    </dgm:pt>
    <dgm:pt modelId="{B23E3567-23DF-5244-A812-FE906DE6D5C9}" type="sibTrans" cxnId="{5A1E4D51-7FBE-2644-9D90-96245D42FF48}">
      <dgm:prSet/>
      <dgm:spPr/>
      <dgm:t>
        <a:bodyPr/>
        <a:lstStyle/>
        <a:p>
          <a:endParaRPr lang="es-ES"/>
        </a:p>
      </dgm:t>
    </dgm:pt>
    <dgm:pt modelId="{B7E3EB79-E5DC-6D4E-BD83-A3EDF5DC0E61}" type="pres">
      <dgm:prSet presAssocID="{5B8B511D-4D7D-5B48-A86B-BF91E7371F3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9B8948-A114-6C4F-9AB5-DBDC50E5D0F7}" type="pres">
      <dgm:prSet presAssocID="{90EE7709-527C-0247-93D5-D2BC741B0909}" presName="centerShape" presStyleLbl="node0" presStyleIdx="0" presStyleCnt="1"/>
      <dgm:spPr/>
    </dgm:pt>
    <dgm:pt modelId="{232E97B2-A1AF-A34C-9294-EADCF5E5A259}" type="pres">
      <dgm:prSet presAssocID="{A2BE5C50-E416-6845-B1A0-1EA796C50598}" presName="parTrans" presStyleLbl="bgSibTrans2D1" presStyleIdx="0" presStyleCnt="5"/>
      <dgm:spPr/>
    </dgm:pt>
    <dgm:pt modelId="{0CA92CB8-60B3-104F-A5CB-88A24C653F05}" type="pres">
      <dgm:prSet presAssocID="{1F93E421-FC27-4C48-8CE6-3626FBBEBF17}" presName="node" presStyleLbl="node1" presStyleIdx="0" presStyleCnt="5">
        <dgm:presLayoutVars>
          <dgm:bulletEnabled val="1"/>
        </dgm:presLayoutVars>
      </dgm:prSet>
      <dgm:spPr/>
    </dgm:pt>
    <dgm:pt modelId="{BF4C5DE3-6C4F-7B40-A992-AF77E3DE4D62}" type="pres">
      <dgm:prSet presAssocID="{18E2824F-3D5F-724B-BF92-7DFE4F034C43}" presName="parTrans" presStyleLbl="bgSibTrans2D1" presStyleIdx="1" presStyleCnt="5"/>
      <dgm:spPr/>
    </dgm:pt>
    <dgm:pt modelId="{334126E5-6318-8B4F-A2ED-DDEC7F4D3F5A}" type="pres">
      <dgm:prSet presAssocID="{3614C843-0F9B-F548-8CE0-F0999DDFB987}" presName="node" presStyleLbl="node1" presStyleIdx="1" presStyleCnt="5">
        <dgm:presLayoutVars>
          <dgm:bulletEnabled val="1"/>
        </dgm:presLayoutVars>
      </dgm:prSet>
      <dgm:spPr/>
    </dgm:pt>
    <dgm:pt modelId="{CC150AFB-CBA0-4C48-A9A1-59379E18F88D}" type="pres">
      <dgm:prSet presAssocID="{332C536F-2162-6440-B727-DCD7423BCC7B}" presName="parTrans" presStyleLbl="bgSibTrans2D1" presStyleIdx="2" presStyleCnt="5"/>
      <dgm:spPr/>
    </dgm:pt>
    <dgm:pt modelId="{CFDFE343-B2CE-FB43-B9B0-15D83D983E58}" type="pres">
      <dgm:prSet presAssocID="{0D5BA4F7-71E4-0148-B9D8-C1D44B3804D3}" presName="node" presStyleLbl="node1" presStyleIdx="2" presStyleCnt="5">
        <dgm:presLayoutVars>
          <dgm:bulletEnabled val="1"/>
        </dgm:presLayoutVars>
      </dgm:prSet>
      <dgm:spPr/>
    </dgm:pt>
    <dgm:pt modelId="{302FBC97-504C-EC41-9C25-54BA74CDFD31}" type="pres">
      <dgm:prSet presAssocID="{725DB500-A1E3-B54A-A840-BED604C0EF19}" presName="parTrans" presStyleLbl="bgSibTrans2D1" presStyleIdx="3" presStyleCnt="5"/>
      <dgm:spPr/>
    </dgm:pt>
    <dgm:pt modelId="{1386E62C-C201-E348-81B7-EB840A49A244}" type="pres">
      <dgm:prSet presAssocID="{677B6944-09AA-9A43-9041-69B93409064B}" presName="node" presStyleLbl="node1" presStyleIdx="3" presStyleCnt="5">
        <dgm:presLayoutVars>
          <dgm:bulletEnabled val="1"/>
        </dgm:presLayoutVars>
      </dgm:prSet>
      <dgm:spPr/>
    </dgm:pt>
    <dgm:pt modelId="{188D5FE8-8628-6D40-AA2D-858B1704C831}" type="pres">
      <dgm:prSet presAssocID="{0E77B1E7-7CA7-EC4B-91BD-DE2F00B6B41F}" presName="parTrans" presStyleLbl="bgSibTrans2D1" presStyleIdx="4" presStyleCnt="5"/>
      <dgm:spPr/>
    </dgm:pt>
    <dgm:pt modelId="{47F2D336-5D38-7749-8B51-9D4ADADBF1C4}" type="pres">
      <dgm:prSet presAssocID="{5F09137A-81D4-6F45-87D8-E7461C4D9CC0}" presName="node" presStyleLbl="node1" presStyleIdx="4" presStyleCnt="5">
        <dgm:presLayoutVars>
          <dgm:bulletEnabled val="1"/>
        </dgm:presLayoutVars>
      </dgm:prSet>
      <dgm:spPr/>
    </dgm:pt>
  </dgm:ptLst>
  <dgm:cxnLst>
    <dgm:cxn modelId="{4CCFF019-ED5B-0345-8533-4C0ED5C08B1C}" srcId="{90EE7709-527C-0247-93D5-D2BC741B0909}" destId="{0D5BA4F7-71E4-0148-B9D8-C1D44B3804D3}" srcOrd="2" destOrd="0" parTransId="{332C536F-2162-6440-B727-DCD7423BCC7B}" sibTransId="{6353CFE7-0D07-064C-A27C-4317F02890F1}"/>
    <dgm:cxn modelId="{7CE3FC22-5A9A-4842-8E88-3D2A527462A4}" type="presOf" srcId="{90EE7709-527C-0247-93D5-D2BC741B0909}" destId="{BF9B8948-A114-6C4F-9AB5-DBDC50E5D0F7}" srcOrd="0" destOrd="0" presId="urn:microsoft.com/office/officeart/2005/8/layout/radial4"/>
    <dgm:cxn modelId="{7214B72E-90C5-7843-90AA-3A53C5130C90}" type="presOf" srcId="{0E77B1E7-7CA7-EC4B-91BD-DE2F00B6B41F}" destId="{188D5FE8-8628-6D40-AA2D-858B1704C831}" srcOrd="0" destOrd="0" presId="urn:microsoft.com/office/officeart/2005/8/layout/radial4"/>
    <dgm:cxn modelId="{C470C535-8ADD-2945-8992-5677554D4E20}" srcId="{90EE7709-527C-0247-93D5-D2BC741B0909}" destId="{1F93E421-FC27-4C48-8CE6-3626FBBEBF17}" srcOrd="0" destOrd="0" parTransId="{A2BE5C50-E416-6845-B1A0-1EA796C50598}" sibTransId="{B4B464BB-D604-7946-9DA6-34D1997B55D7}"/>
    <dgm:cxn modelId="{2AC5234A-C4C7-934C-80B8-D7759E340530}" type="presOf" srcId="{18E2824F-3D5F-724B-BF92-7DFE4F034C43}" destId="{BF4C5DE3-6C4F-7B40-A992-AF77E3DE4D62}" srcOrd="0" destOrd="0" presId="urn:microsoft.com/office/officeart/2005/8/layout/radial4"/>
    <dgm:cxn modelId="{CB7D2250-2608-4145-8F2C-9EFC3A9BECCB}" type="presOf" srcId="{5F09137A-81D4-6F45-87D8-E7461C4D9CC0}" destId="{47F2D336-5D38-7749-8B51-9D4ADADBF1C4}" srcOrd="0" destOrd="0" presId="urn:microsoft.com/office/officeart/2005/8/layout/radial4"/>
    <dgm:cxn modelId="{5A1E4D51-7FBE-2644-9D90-96245D42FF48}" srcId="{90EE7709-527C-0247-93D5-D2BC741B0909}" destId="{5F09137A-81D4-6F45-87D8-E7461C4D9CC0}" srcOrd="4" destOrd="0" parTransId="{0E77B1E7-7CA7-EC4B-91BD-DE2F00B6B41F}" sibTransId="{B23E3567-23DF-5244-A812-FE906DE6D5C9}"/>
    <dgm:cxn modelId="{6308A753-E740-5F45-84DB-7674A1EDDD77}" type="presOf" srcId="{0D5BA4F7-71E4-0148-B9D8-C1D44B3804D3}" destId="{CFDFE343-B2CE-FB43-B9B0-15D83D983E58}" srcOrd="0" destOrd="0" presId="urn:microsoft.com/office/officeart/2005/8/layout/radial4"/>
    <dgm:cxn modelId="{E5309A57-2B58-5F4B-9799-C56EA29409A8}" srcId="{5B8B511D-4D7D-5B48-A86B-BF91E7371F35}" destId="{90EE7709-527C-0247-93D5-D2BC741B0909}" srcOrd="0" destOrd="0" parTransId="{7084E5CE-C6C9-9C48-9268-C3B2484E18BC}" sibTransId="{DE26DA61-FE8B-EF4E-B8B3-A427DC9B222D}"/>
    <dgm:cxn modelId="{48887D72-C86C-6F40-9883-B2B11CBFAF19}" type="presOf" srcId="{332C536F-2162-6440-B727-DCD7423BCC7B}" destId="{CC150AFB-CBA0-4C48-A9A1-59379E18F88D}" srcOrd="0" destOrd="0" presId="urn:microsoft.com/office/officeart/2005/8/layout/radial4"/>
    <dgm:cxn modelId="{22420E7F-4877-BD4E-AF5A-5E64501F2BEF}" type="presOf" srcId="{677B6944-09AA-9A43-9041-69B93409064B}" destId="{1386E62C-C201-E348-81B7-EB840A49A244}" srcOrd="0" destOrd="0" presId="urn:microsoft.com/office/officeart/2005/8/layout/radial4"/>
    <dgm:cxn modelId="{68AB6FB3-B538-D94B-A0B5-7E495FA531DE}" type="presOf" srcId="{3614C843-0F9B-F548-8CE0-F0999DDFB987}" destId="{334126E5-6318-8B4F-A2ED-DDEC7F4D3F5A}" srcOrd="0" destOrd="0" presId="urn:microsoft.com/office/officeart/2005/8/layout/radial4"/>
    <dgm:cxn modelId="{3466BAD8-CD5B-C44A-AEA6-3DEF47DFC110}" type="presOf" srcId="{1F93E421-FC27-4C48-8CE6-3626FBBEBF17}" destId="{0CA92CB8-60B3-104F-A5CB-88A24C653F05}" srcOrd="0" destOrd="0" presId="urn:microsoft.com/office/officeart/2005/8/layout/radial4"/>
    <dgm:cxn modelId="{65876DDA-64D6-474D-9ED2-57A365BD82FB}" srcId="{90EE7709-527C-0247-93D5-D2BC741B0909}" destId="{677B6944-09AA-9A43-9041-69B93409064B}" srcOrd="3" destOrd="0" parTransId="{725DB500-A1E3-B54A-A840-BED604C0EF19}" sibTransId="{350C9E80-545E-5842-8A63-9FEEA93D87C6}"/>
    <dgm:cxn modelId="{C11AFDE0-7532-DB4D-A4D2-BCDA7B5B39E2}" type="presOf" srcId="{725DB500-A1E3-B54A-A840-BED604C0EF19}" destId="{302FBC97-504C-EC41-9C25-54BA74CDFD31}" srcOrd="0" destOrd="0" presId="urn:microsoft.com/office/officeart/2005/8/layout/radial4"/>
    <dgm:cxn modelId="{E648DDE1-F0A6-064D-B5BA-9EF637F7919D}" srcId="{90EE7709-527C-0247-93D5-D2BC741B0909}" destId="{3614C843-0F9B-F548-8CE0-F0999DDFB987}" srcOrd="1" destOrd="0" parTransId="{18E2824F-3D5F-724B-BF92-7DFE4F034C43}" sibTransId="{E64899DD-FE92-E146-AD52-A415E427DD85}"/>
    <dgm:cxn modelId="{1D7B5AE3-8EF6-0F49-A946-CB1D630B608A}" type="presOf" srcId="{A2BE5C50-E416-6845-B1A0-1EA796C50598}" destId="{232E97B2-A1AF-A34C-9294-EADCF5E5A259}" srcOrd="0" destOrd="0" presId="urn:microsoft.com/office/officeart/2005/8/layout/radial4"/>
    <dgm:cxn modelId="{52E667FC-D607-E24A-B124-C70954526B81}" type="presOf" srcId="{5B8B511D-4D7D-5B48-A86B-BF91E7371F35}" destId="{B7E3EB79-E5DC-6D4E-BD83-A3EDF5DC0E61}" srcOrd="0" destOrd="0" presId="urn:microsoft.com/office/officeart/2005/8/layout/radial4"/>
    <dgm:cxn modelId="{66217BEF-076F-F145-AFC9-F5884774B9EC}" type="presParOf" srcId="{B7E3EB79-E5DC-6D4E-BD83-A3EDF5DC0E61}" destId="{BF9B8948-A114-6C4F-9AB5-DBDC50E5D0F7}" srcOrd="0" destOrd="0" presId="urn:microsoft.com/office/officeart/2005/8/layout/radial4"/>
    <dgm:cxn modelId="{11A25D72-3921-0549-9762-E9AC1AD8D4FF}" type="presParOf" srcId="{B7E3EB79-E5DC-6D4E-BD83-A3EDF5DC0E61}" destId="{232E97B2-A1AF-A34C-9294-EADCF5E5A259}" srcOrd="1" destOrd="0" presId="urn:microsoft.com/office/officeart/2005/8/layout/radial4"/>
    <dgm:cxn modelId="{72E92625-53B4-F745-A4A6-946E2B40AD16}" type="presParOf" srcId="{B7E3EB79-E5DC-6D4E-BD83-A3EDF5DC0E61}" destId="{0CA92CB8-60B3-104F-A5CB-88A24C653F05}" srcOrd="2" destOrd="0" presId="urn:microsoft.com/office/officeart/2005/8/layout/radial4"/>
    <dgm:cxn modelId="{43323A3B-DBB7-E744-96D2-D5665BD1604E}" type="presParOf" srcId="{B7E3EB79-E5DC-6D4E-BD83-A3EDF5DC0E61}" destId="{BF4C5DE3-6C4F-7B40-A992-AF77E3DE4D62}" srcOrd="3" destOrd="0" presId="urn:microsoft.com/office/officeart/2005/8/layout/radial4"/>
    <dgm:cxn modelId="{CDBF903F-4859-5A49-A1E9-319B452A59AF}" type="presParOf" srcId="{B7E3EB79-E5DC-6D4E-BD83-A3EDF5DC0E61}" destId="{334126E5-6318-8B4F-A2ED-DDEC7F4D3F5A}" srcOrd="4" destOrd="0" presId="urn:microsoft.com/office/officeart/2005/8/layout/radial4"/>
    <dgm:cxn modelId="{7A3842AF-A9EA-6E46-B05C-88A834206216}" type="presParOf" srcId="{B7E3EB79-E5DC-6D4E-BD83-A3EDF5DC0E61}" destId="{CC150AFB-CBA0-4C48-A9A1-59379E18F88D}" srcOrd="5" destOrd="0" presId="urn:microsoft.com/office/officeart/2005/8/layout/radial4"/>
    <dgm:cxn modelId="{69D8FAF5-6E2C-3041-9151-FCD408A713A8}" type="presParOf" srcId="{B7E3EB79-E5DC-6D4E-BD83-A3EDF5DC0E61}" destId="{CFDFE343-B2CE-FB43-B9B0-15D83D983E58}" srcOrd="6" destOrd="0" presId="urn:microsoft.com/office/officeart/2005/8/layout/radial4"/>
    <dgm:cxn modelId="{7C53B9B5-77BC-2446-B449-76E6520AF095}" type="presParOf" srcId="{B7E3EB79-E5DC-6D4E-BD83-A3EDF5DC0E61}" destId="{302FBC97-504C-EC41-9C25-54BA74CDFD31}" srcOrd="7" destOrd="0" presId="urn:microsoft.com/office/officeart/2005/8/layout/radial4"/>
    <dgm:cxn modelId="{4810ECDE-4BE8-CF43-82D1-8B5452B74EDA}" type="presParOf" srcId="{B7E3EB79-E5DC-6D4E-BD83-A3EDF5DC0E61}" destId="{1386E62C-C201-E348-81B7-EB840A49A244}" srcOrd="8" destOrd="0" presId="urn:microsoft.com/office/officeart/2005/8/layout/radial4"/>
    <dgm:cxn modelId="{6B2CAFB6-3691-7C4A-BB33-906A1676451D}" type="presParOf" srcId="{B7E3EB79-E5DC-6D4E-BD83-A3EDF5DC0E61}" destId="{188D5FE8-8628-6D40-AA2D-858B1704C831}" srcOrd="9" destOrd="0" presId="urn:microsoft.com/office/officeart/2005/8/layout/radial4"/>
    <dgm:cxn modelId="{8E4EC39A-6C0E-194A-B127-9F917E7175A6}" type="presParOf" srcId="{B7E3EB79-E5DC-6D4E-BD83-A3EDF5DC0E61}" destId="{47F2D336-5D38-7749-8B51-9D4ADADBF1C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B8948-A114-6C4F-9AB5-DBDC50E5D0F7}">
      <dsp:nvSpPr>
        <dsp:cNvPr id="0" name=""/>
        <dsp:cNvSpPr/>
      </dsp:nvSpPr>
      <dsp:spPr>
        <a:xfrm>
          <a:off x="2781014" y="2876476"/>
          <a:ext cx="1927343" cy="1927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SUFRAGIO</a:t>
          </a:r>
        </a:p>
      </dsp:txBody>
      <dsp:txXfrm>
        <a:off x="3063267" y="3158729"/>
        <a:ext cx="1362837" cy="1362837"/>
      </dsp:txXfrm>
    </dsp:sp>
    <dsp:sp modelId="{232E97B2-A1AF-A34C-9294-EADCF5E5A259}">
      <dsp:nvSpPr>
        <dsp:cNvPr id="0" name=""/>
        <dsp:cNvSpPr/>
      </dsp:nvSpPr>
      <dsp:spPr>
        <a:xfrm rot="10800000">
          <a:off x="916061" y="3565501"/>
          <a:ext cx="1762380" cy="5492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A92CB8-60B3-104F-A5CB-88A24C653F05}">
      <dsp:nvSpPr>
        <dsp:cNvPr id="0" name=""/>
        <dsp:cNvSpPr/>
      </dsp:nvSpPr>
      <dsp:spPr>
        <a:xfrm>
          <a:off x="573" y="3107757"/>
          <a:ext cx="1830975" cy="1464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DEBATES</a:t>
          </a:r>
          <a:endParaRPr lang="es-ES" sz="1200" b="1" kern="1200" dirty="0"/>
        </a:p>
      </dsp:txBody>
      <dsp:txXfrm>
        <a:off x="43475" y="3150659"/>
        <a:ext cx="1745171" cy="1378976"/>
      </dsp:txXfrm>
    </dsp:sp>
    <dsp:sp modelId="{BF4C5DE3-6C4F-7B40-A992-AF77E3DE4D62}">
      <dsp:nvSpPr>
        <dsp:cNvPr id="0" name=""/>
        <dsp:cNvSpPr/>
      </dsp:nvSpPr>
      <dsp:spPr>
        <a:xfrm rot="13500000">
          <a:off x="1486451" y="2188457"/>
          <a:ext cx="1762380" cy="5492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4126E5-6318-8B4F-A2ED-DDEC7F4D3F5A}">
      <dsp:nvSpPr>
        <dsp:cNvPr id="0" name=""/>
        <dsp:cNvSpPr/>
      </dsp:nvSpPr>
      <dsp:spPr>
        <a:xfrm>
          <a:off x="829058" y="1107618"/>
          <a:ext cx="1830975" cy="1464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FRANJA ELECTORAL</a:t>
          </a:r>
          <a:endParaRPr lang="es-ES" sz="1200" b="1" kern="1200" dirty="0"/>
        </a:p>
      </dsp:txBody>
      <dsp:txXfrm>
        <a:off x="871960" y="1150520"/>
        <a:ext cx="1745171" cy="1378976"/>
      </dsp:txXfrm>
    </dsp:sp>
    <dsp:sp modelId="{CC150AFB-CBA0-4C48-A9A1-59379E18F88D}">
      <dsp:nvSpPr>
        <dsp:cNvPr id="0" name=""/>
        <dsp:cNvSpPr/>
      </dsp:nvSpPr>
      <dsp:spPr>
        <a:xfrm rot="16200000">
          <a:off x="2863495" y="1618067"/>
          <a:ext cx="1762380" cy="5492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DFE343-B2CE-FB43-B9B0-15D83D983E58}">
      <dsp:nvSpPr>
        <dsp:cNvPr id="0" name=""/>
        <dsp:cNvSpPr/>
      </dsp:nvSpPr>
      <dsp:spPr>
        <a:xfrm>
          <a:off x="2829198" y="279133"/>
          <a:ext cx="1830975" cy="1464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PROPAGANDA ELECTORAL FINANCIADA POR LOS PROPIOS CANDIDATOS: ANUNCIOS RADIALES, REPARTO DE BOLETINES Y FOLLETOS, INTALACIÓN DE CARTELES</a:t>
          </a:r>
        </a:p>
      </dsp:txBody>
      <dsp:txXfrm>
        <a:off x="2872100" y="322035"/>
        <a:ext cx="1745171" cy="1378976"/>
      </dsp:txXfrm>
    </dsp:sp>
    <dsp:sp modelId="{302FBC97-504C-EC41-9C25-54BA74CDFD31}">
      <dsp:nvSpPr>
        <dsp:cNvPr id="0" name=""/>
        <dsp:cNvSpPr/>
      </dsp:nvSpPr>
      <dsp:spPr>
        <a:xfrm rot="18900000">
          <a:off x="4240539" y="2188457"/>
          <a:ext cx="1762380" cy="5492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86E62C-C201-E348-81B7-EB840A49A244}">
      <dsp:nvSpPr>
        <dsp:cNvPr id="0" name=""/>
        <dsp:cNvSpPr/>
      </dsp:nvSpPr>
      <dsp:spPr>
        <a:xfrm>
          <a:off x="4829337" y="1107618"/>
          <a:ext cx="1830975" cy="1464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PUBLICACIÓN DE PROGRAMAS DE MANERA IMPRESA O EN SITIOS WEB PROPIOS</a:t>
          </a:r>
        </a:p>
      </dsp:txBody>
      <dsp:txXfrm>
        <a:off x="4872239" y="1150520"/>
        <a:ext cx="1745171" cy="1378976"/>
      </dsp:txXfrm>
    </dsp:sp>
    <dsp:sp modelId="{188D5FE8-8628-6D40-AA2D-858B1704C831}">
      <dsp:nvSpPr>
        <dsp:cNvPr id="0" name=""/>
        <dsp:cNvSpPr/>
      </dsp:nvSpPr>
      <dsp:spPr>
        <a:xfrm>
          <a:off x="4810929" y="3565501"/>
          <a:ext cx="1762380" cy="54929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F2D336-5D38-7749-8B51-9D4ADADBF1C4}">
      <dsp:nvSpPr>
        <dsp:cNvPr id="0" name=""/>
        <dsp:cNvSpPr/>
      </dsp:nvSpPr>
      <dsp:spPr>
        <a:xfrm>
          <a:off x="5657822" y="3107757"/>
          <a:ext cx="1830975" cy="1464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SITIOS WEB QUE REUNEN INFORMACIÓN DE TODOS LOS CANDIDATOS</a:t>
          </a:r>
          <a:endParaRPr lang="es-ES" sz="1200" b="1" kern="1200" dirty="0"/>
        </a:p>
      </dsp:txBody>
      <dsp:txXfrm>
        <a:off x="5700724" y="3150659"/>
        <a:ext cx="1745171" cy="1378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CD0D55B-6053-5C42-A351-C27C02C81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FA3F076-B6E7-0E47-B812-DF65F927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BBB3E-F02A-DB4A-B5DC-F16810FB8776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8728797-B2BD-F04F-B559-0159C1D9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F260EE9-A38D-7644-88CA-C2BE6D35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42B57-B67E-C842-A55E-9CB8F617D78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538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3E7938-5EA0-7D48-B3A0-EDC67E1B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7C65C-D97A-6C4E-8D82-B2164DD16DDC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56A06-1EEB-5A45-91AD-67ED126D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570B31-B75F-3A4E-A25F-0091BF3E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010C1-75D0-4B44-911D-452C8729CC7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074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BD3653-A2B7-4C48-962A-349A2C18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AF37D-97F3-B945-9D2B-19278130BC3A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1E18D-94E1-784A-89EA-B0C42988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2C3BA-1803-A647-88E3-F1BEFDFC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47C07-64BE-1847-B81D-04E9912F17D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2137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15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679CE9EA-EB08-504F-A601-6BAC8957A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DD5957C-6825-9646-AB58-3BDA3EDF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FAB1D-A137-444E-9CEF-50F6EE759AF1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A6349FF-7CAE-5143-98FC-1579E8A6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0175F91-F4F8-F848-AF7C-C761DECE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2A37-CDBA-D640-8BB3-3EF7B91DC55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2843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8A7E0F-29D7-F04A-8D0E-35707436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5B394-F8CE-C840-A95D-5E8138DEA0F2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29B9B-1B18-9C43-AAAB-7B2D86E6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0B1E6-3AA0-164C-AF04-5C06C4A2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1432-4A64-2F42-9C72-75FEDCF63FD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414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FC95B39-B746-DB46-A5BB-CC7DD5FC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4A684-C537-7547-96E5-2B81B7F7700F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F9E1EBB-8940-274B-92AD-ED977AD6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A97AAA9-4C87-5F46-AE3A-1CEA6564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75874-6A35-CA48-AB26-983CBF99E5E5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435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619C09F-662C-E24F-B945-40FF0A10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555DC-7FC7-0C4A-AB40-CA498A1B80B7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636BD8E-01D7-B64B-B9E8-6DE471D6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2103DCD7-8DF5-3847-9029-47B0EBDD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8164C-CEB5-CF4D-9AF2-DFC1C13DEC9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1042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4ABE9F7B-26C9-E54B-903E-C1763891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342B8-B756-5C46-BD4B-0FBD5BAEF82E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7E0381F-DEFA-7B4F-A0A3-0463353C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855C1B5-102E-4245-87EB-196E8FB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7DAC3-1895-9A41-8D9F-52637D8A8D2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028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BB8D6BEE-550B-744D-8361-2BE0984C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B96BE-CBD6-654C-AEB7-BAD6B04A6A7E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6D09D31-068A-BF44-AFEC-C9D2C94A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7728501-E641-FD41-8E17-A8B9B22D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820A-A41C-8949-9396-BD226F8FAB9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1216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BBC58EC-7394-0F42-94EA-E0B5F0A3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7D3B6-EF6A-4F46-B7E2-C1A3E4408A39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8D9C7DF-A0C3-FC4E-8B41-6E2840B7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FEB7EC7-40F7-CC4C-90DA-58D4B244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081B-042B-5B4F-B18C-129A83D3B59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854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89C1CFF-A426-384F-8171-7C00AE25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CA9AE-03F2-4643-9AAB-25A7A21F02A7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E4C3833-6AF7-7E4D-93F0-C9A5DC02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E217694-3C06-CF47-B389-AD0788B6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52F-B800-D34E-9CD4-058BBD3A2CF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591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CEACB03-E609-6142-9657-170740809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28C259B0-81A5-354D-89B8-70D23E6B3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A468E-6A85-BD45-9B6C-6B42CC80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8FED7C9-7773-9340-B0FD-EB8D8902A1F2}" type="datetimeFigureOut">
              <a:rPr lang="es-CL" altLang="es-CL"/>
              <a:pPr/>
              <a:t>31-03-20</a:t>
            </a:fld>
            <a:endParaRPr lang="es-CL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849B8-3A83-6A48-99E5-D4AA839E4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8E8BA-130C-C149-A389-0023C5D3A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80E047-3AC1-3F4D-8995-849030574515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jarpa@cldv.cl" TargetMode="External"/><Relationship Id="rId2" Type="http://schemas.openxmlformats.org/officeDocument/2006/relationships/hyperlink" Target="mailto:mcontreras@cldv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2F42EB28-852D-074A-898F-913EAE83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ítulo 1">
            <a:extLst>
              <a:ext uri="{FF2B5EF4-FFF2-40B4-BE49-F238E27FC236}">
                <a16:creationId xmlns:a16="http://schemas.microsoft.com/office/drawing/2014/main" id="{6EEA05C3-DF0A-1D46-B1A3-C574B490DB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8443" y="1119243"/>
            <a:ext cx="9888764" cy="822325"/>
          </a:xfrm>
        </p:spPr>
        <p:txBody>
          <a:bodyPr/>
          <a:lstStyle/>
          <a:p>
            <a:r>
              <a:rPr lang="es-ES" altLang="es-CL" sz="44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Historia y Cs. Sociales Nº3</a:t>
            </a:r>
            <a:br>
              <a:rPr lang="es-ES" altLang="es-CL" sz="44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</a:br>
            <a:r>
              <a:rPr lang="es-ES" altLang="es-CL" sz="44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SISTEMA DE REPRESENTACIÓN</a:t>
            </a:r>
            <a:br>
              <a:rPr lang="es-ES" altLang="es-CL" sz="44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</a:br>
            <a:r>
              <a:rPr lang="es-ES" altLang="es-CL" sz="44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 POLÍTICA.</a:t>
            </a:r>
            <a:endParaRPr lang="es-ES" altLang="es-CL" sz="4400" dirty="0">
              <a:ea typeface="ＭＳ Ｐゴシック" panose="020B0600070205080204" pitchFamily="34" charset="-128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7107C07-9D2C-534D-82C1-3DCCB37A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262563"/>
            <a:ext cx="70167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s-CL" sz="2000" b="1">
                <a:solidFill>
                  <a:srgbClr val="843C0C"/>
                </a:solidFill>
              </a:rPr>
              <a:t>Asign: Historia y Ciencias Sociales.</a:t>
            </a:r>
          </a:p>
          <a:p>
            <a:pPr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s-CL" sz="2000" b="1">
                <a:solidFill>
                  <a:srgbClr val="843C0C"/>
                </a:solidFill>
              </a:rPr>
              <a:t>Prof: Marcela Contreras Molina.  / Raúl Jarpa Domínguez. </a:t>
            </a:r>
          </a:p>
        </p:txBody>
      </p:sp>
      <p:pic>
        <p:nvPicPr>
          <p:cNvPr id="13317" name="Imagen 2" descr="partidos-politicos.jpg">
            <a:extLst>
              <a:ext uri="{FF2B5EF4-FFF2-40B4-BE49-F238E27FC236}">
                <a16:creationId xmlns:a16="http://schemas.microsoft.com/office/drawing/2014/main" id="{FD2D62AC-B7CC-F745-AA51-7FC4D569E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73875" b="7048"/>
          <a:stretch>
            <a:fillRect/>
          </a:stretch>
        </p:blipFill>
        <p:spPr bwMode="auto">
          <a:xfrm>
            <a:off x="441295" y="1787579"/>
            <a:ext cx="19653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n 3" descr="partidos-politicos.jpg">
            <a:extLst>
              <a:ext uri="{FF2B5EF4-FFF2-40B4-BE49-F238E27FC236}">
                <a16:creationId xmlns:a16="http://schemas.microsoft.com/office/drawing/2014/main" id="{F462D6F9-43D2-6047-81AF-189E573E4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5" t="4149" r="54330" b="13478"/>
          <a:stretch>
            <a:fillRect/>
          </a:stretch>
        </p:blipFill>
        <p:spPr bwMode="auto">
          <a:xfrm>
            <a:off x="2421021" y="1693809"/>
            <a:ext cx="2335213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n 4" descr="partidos-politicos.jpg">
            <a:extLst>
              <a:ext uri="{FF2B5EF4-FFF2-40B4-BE49-F238E27FC236}">
                <a16:creationId xmlns:a16="http://schemas.microsoft.com/office/drawing/2014/main" id="{3734C728-70FA-474A-8F25-35FF7886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b="4619"/>
          <a:stretch>
            <a:fillRect/>
          </a:stretch>
        </p:blipFill>
        <p:spPr bwMode="auto">
          <a:xfrm>
            <a:off x="4842314" y="1828911"/>
            <a:ext cx="27765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n 5" descr="partidos-politicos 2.jpg">
            <a:extLst>
              <a:ext uri="{FF2B5EF4-FFF2-40B4-BE49-F238E27FC236}">
                <a16:creationId xmlns:a16="http://schemas.microsoft.com/office/drawing/2014/main" id="{D76DE312-30EB-014E-8AB0-D73422DAC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" b="62614"/>
          <a:stretch>
            <a:fillRect/>
          </a:stretch>
        </p:blipFill>
        <p:spPr bwMode="auto">
          <a:xfrm>
            <a:off x="7349687" y="2336745"/>
            <a:ext cx="24701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n 7" descr="partidos-politicos 2.jpg">
            <a:extLst>
              <a:ext uri="{FF2B5EF4-FFF2-40B4-BE49-F238E27FC236}">
                <a16:creationId xmlns:a16="http://schemas.microsoft.com/office/drawing/2014/main" id="{FE7AC87B-18DC-6942-8467-E5FCC7392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3770258"/>
            <a:ext cx="26860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FF7C5A1-E849-E343-86E9-7C17005F2832}"/>
              </a:ext>
            </a:extLst>
          </p:cNvPr>
          <p:cNvSpPr/>
          <p:nvPr/>
        </p:nvSpPr>
        <p:spPr>
          <a:xfrm>
            <a:off x="458788" y="720725"/>
            <a:ext cx="1118235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CL" sz="1800" dirty="0">
                <a:solidFill>
                  <a:srgbClr val="203864"/>
                </a:solidFill>
              </a:rPr>
              <a:t>De los Temas por resolver en la estructura electoral chilena, elige uno para investigar y completa </a:t>
            </a:r>
            <a:r>
              <a:rPr lang="es-ES" altLang="es-CL" sz="1800" b="1" u="sng" dirty="0">
                <a:solidFill>
                  <a:srgbClr val="203864"/>
                </a:solidFill>
              </a:rPr>
              <a:t>detalladamente</a:t>
            </a:r>
            <a:r>
              <a:rPr lang="es-ES" altLang="es-CL" sz="1800" dirty="0">
                <a:solidFill>
                  <a:srgbClr val="203864"/>
                </a:solidFill>
              </a:rPr>
              <a:t> con la información correspondiente, el cuadro que se presenta a continuación: (</a:t>
            </a:r>
            <a:r>
              <a:rPr lang="es-ES" altLang="es-CL" sz="1800">
                <a:solidFill>
                  <a:srgbClr val="203864"/>
                </a:solidFill>
              </a:rPr>
              <a:t>10 pts.)</a:t>
            </a:r>
            <a:endParaRPr lang="es-ES" altLang="es-CL" sz="1800" dirty="0">
              <a:solidFill>
                <a:srgbClr val="203864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7FF8C7A-6C8C-204A-A164-B5C38DD8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19075"/>
            <a:ext cx="3646487" cy="476250"/>
          </a:xfrm>
        </p:spPr>
        <p:txBody>
          <a:bodyPr/>
          <a:lstStyle/>
          <a:p>
            <a:pPr>
              <a:defRPr/>
            </a:pPr>
            <a:r>
              <a:rPr lang="es-ES" sz="4000" b="1" dirty="0">
                <a:solidFill>
                  <a:schemeClr val="accent2">
                    <a:lumMod val="50000"/>
                  </a:schemeClr>
                </a:solidFill>
              </a:rPr>
              <a:t>ACTIVIDAD 3: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52E03-4E4A-1B47-8355-0E4BC124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62884"/>
              </p:ext>
            </p:extLst>
          </p:nvPr>
        </p:nvGraphicFramePr>
        <p:xfrm>
          <a:off x="458788" y="1766702"/>
          <a:ext cx="11095038" cy="3001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4412">
                  <a:extLst>
                    <a:ext uri="{9D8B030D-6E8A-4147-A177-3AD203B41FA5}">
                      <a16:colId xmlns:a16="http://schemas.microsoft.com/office/drawing/2014/main" val="708791241"/>
                    </a:ext>
                  </a:extLst>
                </a:gridCol>
                <a:gridCol w="88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6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TEMA ELEGIDO</a:t>
                      </a:r>
                    </a:p>
                  </a:txBody>
                  <a:tcPr marL="91449" marR="91449" marT="45756" marB="45756" anchor="ctr"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3914883629"/>
                  </a:ext>
                </a:extLst>
              </a:tr>
              <a:tr h="674915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DEFINICIÓN DE LA PROBLEMÁTICA QUE PRESENTA</a:t>
                      </a:r>
                    </a:p>
                  </a:txBody>
                  <a:tcPr marL="91449" marR="91449" marT="45756" marB="45756" anchor="ctr"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9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EJEMPLO DE LA ACTUALIDAD NACIONAL</a:t>
                      </a:r>
                    </a:p>
                  </a:txBody>
                  <a:tcPr marL="91449" marR="91449" marT="45756" marB="45756" anchor="ctr"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412274295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TU PROPUESTA DE SOLUCIÓN</a:t>
                      </a:r>
                    </a:p>
                  </a:txBody>
                  <a:tcPr marL="91449" marR="91449" marT="45756" marB="45756" anchor="ctr"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143442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50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620EBE9A-C2A1-2B44-8E50-AEE1BE1C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86" y="358446"/>
            <a:ext cx="4495800" cy="692807"/>
          </a:xfrm>
        </p:spPr>
        <p:txBody>
          <a:bodyPr/>
          <a:lstStyle/>
          <a:p>
            <a:pPr algn="ctr"/>
            <a:r>
              <a:rPr lang="es-CL" altLang="es-CL" dirty="0">
                <a:solidFill>
                  <a:srgbClr val="C00000"/>
                </a:solidFill>
                <a:latin typeface="Arial Narrow" panose="020B0604020202020204" pitchFamily="34" charset="0"/>
              </a:rPr>
              <a:t>¡¡</a:t>
            </a:r>
            <a:r>
              <a:rPr lang="es-CL" altLang="es-CL" dirty="0">
                <a:solidFill>
                  <a:schemeClr val="accent2">
                    <a:lumMod val="75000"/>
                  </a:schemeClr>
                </a:solidFill>
                <a:latin typeface="Arial Narrow" panose="020B0604020202020204" pitchFamily="34" charset="0"/>
              </a:rPr>
              <a:t>Bienvenidos</a:t>
            </a:r>
            <a:r>
              <a:rPr lang="es-CL" altLang="es-CL" dirty="0">
                <a:solidFill>
                  <a:srgbClr val="C00000"/>
                </a:solidFill>
                <a:latin typeface="Arial Narrow" panose="020B0604020202020204" pitchFamily="34" charset="0"/>
              </a:rPr>
              <a:t>!!</a:t>
            </a:r>
            <a:r>
              <a:rPr lang="es-CL" altLang="es-CL" dirty="0">
                <a:solidFill>
                  <a:srgbClr val="FF0000"/>
                </a:solidFill>
                <a:latin typeface="Arial Narrow" panose="020B0604020202020204" pitchFamily="34" charset="0"/>
              </a:rPr>
              <a:t>  </a:t>
            </a:r>
            <a:r>
              <a:rPr lang="es-CL" alt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433DB-6A19-8748-A620-47BE976A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93" y="1620837"/>
            <a:ext cx="11809413" cy="35067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Junto con saludarles y esperar se encuentren bien, les queremos dejar la siguiente tarea para resolver. Esperamos de ustedes compromiso y dedicación para resolver las actividades,  recordándoles que gran parte de nuestros aprendizajes los podemos conseguir si somos perseverantes y nos proponemos investigar para aprender.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La actividad se trata de utilizar distintas fuentes para obtener  información relevante solicitada sobre las Elecciones Presidenciales de 2017, el impacto de los medios de comunicación en los procesos eleccionarios chilenos, y  los temas por resolver en la estructura electoral chilena, como la abstención, paridad y permanencia de parlamentarios y alcaldes en sus cargos.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Al finalizar,  recuerda completar de forma objetiva y responsable la autoevaluación que incluye esta actividad, considerando que es parte de la evaluación de proceso y calificación de la actividad.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	</a:t>
            </a:r>
            <a:r>
              <a:rPr lang="es-CL" sz="1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 continuación te invitamos a resolver el módulo de la forma más autónoma posible, pero si tienes dudas debes consultarnos al correo y teléfonos que se entregan más adelante. Te invitamos  a seguir fielmente las reglas para responder y así hacer más expedita tu evaluación.                        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				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8" name="Imagen 1">
            <a:extLst>
              <a:ext uri="{FF2B5EF4-FFF2-40B4-BE49-F238E27FC236}">
                <a16:creationId xmlns:a16="http://schemas.microsoft.com/office/drawing/2014/main" id="{4FE82629-2644-A44C-8F9A-7EAECEAB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8" y="340535"/>
            <a:ext cx="986518" cy="123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juguete, muñeca, sostener, alimentos&#10;&#10;Descripción generada automáticamente">
            <a:extLst>
              <a:ext uri="{FF2B5EF4-FFF2-40B4-BE49-F238E27FC236}">
                <a16:creationId xmlns:a16="http://schemas.microsoft.com/office/drawing/2014/main" id="{2F0712D4-1325-1B4B-8687-6C0A6D5F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965" y="202227"/>
            <a:ext cx="1391486" cy="15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06E3-8377-CB47-AE78-58C9EC1B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542925"/>
          </a:xfrm>
        </p:spPr>
        <p:txBody>
          <a:bodyPr/>
          <a:lstStyle/>
          <a:p>
            <a:pPr algn="ctr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INSTRUCCIONES PARA EL DESARROLLO DE LA ACTIVIDAD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D64B697-52EB-504D-9ABD-6846312E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67" y="861559"/>
            <a:ext cx="11623675" cy="5796415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El siguiente PPT forma parte de la </a:t>
            </a:r>
            <a:r>
              <a:rPr lang="es-CL" altLang="es-CL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Unidad: </a:t>
            </a:r>
            <a:r>
              <a:rPr lang="es-CL" altLang="es-ES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“</a:t>
            </a:r>
            <a:r>
              <a:rPr lang="es-CL" altLang="es-CL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Participación Ciudadana</a:t>
            </a:r>
            <a:r>
              <a:rPr lang="es-CL" altLang="es-ES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”</a:t>
            </a:r>
            <a:r>
              <a:rPr lang="es-CL" altLang="ja-JP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. Aquí encontrarás el sub-tema </a:t>
            </a:r>
            <a:r>
              <a:rPr lang="es-CL" altLang="es-ES" sz="20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“</a:t>
            </a:r>
            <a:r>
              <a:rPr lang="es-CL" altLang="ja-JP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Los Partidos Políticos en Chile – Parte 2</a:t>
            </a:r>
            <a:r>
              <a:rPr lang="es-CL" altLang="es-ES" sz="20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”</a:t>
            </a:r>
            <a:r>
              <a:rPr lang="es-CL" altLang="ja-JP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. Para el desarrollo de las actividades propuestas considera lo siguiente: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Este trabajo es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INDIVIDUAL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y de creación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ORIGINAL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. No se acepta ningún tipo de plagio o copia en su desarrollo.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Éste módulo corresponde a una nota formativa equivalente al 25% de una nota sumativa. 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Debes redactar tus respuestas en el espacio asignado en este PPT y reenviar finalizado a la Profesora, para su revisión y calificación. </a:t>
            </a:r>
            <a:r>
              <a:rPr lang="es-CL" altLang="es-CL" sz="2000" b="1" u="sng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No envíes fotografías u otros formatos de archivos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(PDF, HTML, One Drive). Sólo debe ser enviado como archivo adjunto en formato extensión .pptx ó .ppt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La fecha de entrega de este Módulo es el día Jueves 09 al correo institucional que corresponda, indicando en el asunto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NOMBRE COMPLETO Y CURSO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del estudiante: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  <a:hlinkClick r:id="rId2"/>
              </a:rPr>
              <a:t>mcontreras@cldv.cl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/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  <a:hlinkClick r:id="rId3"/>
              </a:rPr>
              <a:t>rjarpa@cldv.cl</a:t>
            </a:r>
            <a:endParaRPr lang="es-CL" altLang="es-CL" sz="2000" dirty="0">
              <a:solidFill>
                <a:srgbClr val="203864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CL" altLang="es-CL" sz="2000" dirty="0">
                <a:solidFill>
                  <a:schemeClr val="accent1">
                    <a:lumMod val="50000"/>
                  </a:schemeClr>
                </a:solidFill>
              </a:rPr>
              <a:t>- Las dudas y consultas a los correos especificados más arriba, o a los teléfonos: +56993880069 (R. Jarpa) y +56982119224 (M. Contreras) en horario de 8:15 a 13:00 horas o entre las 15:00 y las 18:30 horas. </a:t>
            </a:r>
          </a:p>
          <a:p>
            <a:pPr marL="0" indent="0" algn="just">
              <a:buFontTx/>
              <a:buChar char="-"/>
            </a:pP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IMPORTANTE:</a:t>
            </a:r>
            <a:r>
              <a:rPr lang="es-CL" altLang="es-CL" sz="2000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Al finalizar tu trabajo completa la columna </a:t>
            </a:r>
            <a:r>
              <a:rPr lang="es-CL" altLang="es-ES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“</a:t>
            </a:r>
            <a:r>
              <a:rPr lang="es-CL" altLang="es-CL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¿Cómo lo hice?</a:t>
            </a:r>
            <a:r>
              <a:rPr lang="es-CL" altLang="es-ES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”</a:t>
            </a:r>
            <a:r>
              <a:rPr lang="es-CL" altLang="es-CL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en la pauta de indicadores de puntaje de la página siguiente,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marcando con una X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la opción (Sí            / No        ) que mejor representa, según tu reflexión, el desempeño en el trabajo realizado. </a:t>
            </a:r>
          </a:p>
        </p:txBody>
      </p:sp>
      <p:pic>
        <p:nvPicPr>
          <p:cNvPr id="14339" name="Imagen 5" descr="26cc7a9669faaa532db1959daf3e766f.jpg">
            <a:extLst>
              <a:ext uri="{FF2B5EF4-FFF2-40B4-BE49-F238E27FC236}">
                <a16:creationId xmlns:a16="http://schemas.microsoft.com/office/drawing/2014/main" id="{611D7CF9-1F32-A243-BCEF-3B534C55C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273" y="5548425"/>
            <a:ext cx="488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6" descr="geTBSQJb_400x400.jpg">
            <a:extLst>
              <a:ext uri="{FF2B5EF4-FFF2-40B4-BE49-F238E27FC236}">
                <a16:creationId xmlns:a16="http://schemas.microsoft.com/office/drawing/2014/main" id="{D54CDC4C-6CE0-384C-BB85-CE9BA8643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22" y="5498305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C966A-D963-E949-BAB4-8E22D3A5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"/>
            <a:ext cx="10515600" cy="762000"/>
          </a:xfrm>
        </p:spPr>
        <p:txBody>
          <a:bodyPr/>
          <a:lstStyle/>
          <a:p>
            <a:pPr algn="ctr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INDICADORES DE PUNTAJE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46B33925-2BB6-0F44-AA56-6E9A95F4F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536727"/>
              </p:ext>
            </p:extLst>
          </p:nvPr>
        </p:nvGraphicFramePr>
        <p:xfrm>
          <a:off x="268153" y="749501"/>
          <a:ext cx="11688725" cy="55106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7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00">
                <a:tc rowSpan="2" gridSpan="2"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r>
                        <a:rPr lang="es-ES" sz="1800" dirty="0"/>
                        <a:t>INDICADORES</a:t>
                      </a:r>
                    </a:p>
                    <a:p>
                      <a:pPr algn="l"/>
                      <a:r>
                        <a:rPr lang="es-ES" sz="1400" dirty="0"/>
                        <a:t>El alumno/a</a:t>
                      </a:r>
                    </a:p>
                  </a:txBody>
                  <a:tcPr marT="45709" marB="45709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¿CÓMO LO </a:t>
                      </a:r>
                    </a:p>
                    <a:p>
                      <a:pPr algn="ctr"/>
                      <a:r>
                        <a:rPr lang="es-ES" sz="1400" dirty="0"/>
                        <a:t>HICE?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PTJE IDEAL</a:t>
                      </a:r>
                    </a:p>
                  </a:txBody>
                  <a:tcPr marT="45709" marB="4570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PTJE REAL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 gridSpan="2"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hMerge="1" vMerge="1">
                  <a:txBody>
                    <a:bodyPr/>
                    <a:lstStyle/>
                    <a:p>
                      <a:pPr algn="l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16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ACTITUDINAL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1. Desarrolla</a:t>
                      </a:r>
                      <a:r>
                        <a:rPr lang="es-ES" sz="1400" baseline="0" dirty="0"/>
                        <a:t> su trabajo en forma individual, según indicaciones dadas.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16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2. Presenta</a:t>
                      </a:r>
                      <a:r>
                        <a:rPr lang="es-ES" sz="1400" baseline="0" dirty="0"/>
                        <a:t> un trabajo que evidencia originalidad. No se observa plagio total o parcial de ningún tipo.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8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3.</a:t>
                      </a:r>
                      <a:r>
                        <a:rPr lang="es-ES" sz="1400" baseline="0" dirty="0"/>
                        <a:t> </a:t>
                      </a:r>
                      <a:r>
                        <a:rPr lang="es-ES" sz="1400" dirty="0"/>
                        <a:t>Es puntual en</a:t>
                      </a:r>
                      <a:r>
                        <a:rPr lang="es-ES" sz="1400" baseline="0" dirty="0"/>
                        <a:t> el cumplimiento de plazos </a:t>
                      </a:r>
                      <a:r>
                        <a:rPr lang="es-ES" sz="1400" dirty="0"/>
                        <a:t>en el</a:t>
                      </a:r>
                      <a:r>
                        <a:rPr lang="es-ES" sz="1400" baseline="0" dirty="0"/>
                        <a:t> envío del Módulo: Jueves 09 de Abril.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PROCEDIMENTAL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4.Evidencia </a:t>
                      </a:r>
                      <a:r>
                        <a:rPr lang="es-CL" sz="1400" baseline="0" dirty="0"/>
                        <a:t>un alto nivel de compromiso y responsabilidad con su autoaprendizaje, reflexionando y completando autoevaluación, inserta en esta Pauta de Cotejo. </a:t>
                      </a:r>
                      <a:endParaRPr lang="es-CL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5. Desarrolla el módulo demostrando una excelente redacción y uso</a:t>
                      </a:r>
                      <a:r>
                        <a:rPr lang="es-CL" sz="1400" baseline="0" dirty="0"/>
                        <a:t> de adecuado</a:t>
                      </a:r>
                      <a:r>
                        <a:rPr lang="es-CL" sz="1400" dirty="0"/>
                        <a:t> vocabulario para</a:t>
                      </a:r>
                      <a:r>
                        <a:rPr lang="es-CL" sz="1400" baseline="0" dirty="0"/>
                        <a:t> expresar sus respuestas.</a:t>
                      </a:r>
                      <a:r>
                        <a:rPr lang="es-CL" sz="1400" dirty="0"/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16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6. </a:t>
                      </a:r>
                      <a:r>
                        <a:rPr lang="es-CL" sz="1400" baseline="0" dirty="0"/>
                        <a:t>D</a:t>
                      </a:r>
                      <a:r>
                        <a:rPr lang="es-CL" sz="1400" dirty="0"/>
                        <a:t>esarrolla el módulo demostrando una excelente ortografía acentual, puntual y literal.</a:t>
                      </a:r>
                      <a:r>
                        <a:rPr lang="es-ES" sz="1400" dirty="0"/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16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CONCEPTUAL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7. Investiga sobre las elecciones presidenciales de 2017, según indicaciones del/la Profesor/a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38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8. Identifica la relación entre el Sistema Eleccionario y los Medios de Comunicación, emitiendo un juicio sobre los más relevantes para la emisión del sufragio.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94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9. Investiga sobre 1 tema pendiente en la estructura electoral chilena y completa correctamente la información en el cuadro resumen respectivo</a:t>
                      </a:r>
                      <a:r>
                        <a:rPr lang="es-ES" sz="1400" baseline="0" dirty="0"/>
                        <a:t>. 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216">
                <a:tc gridSpan="4">
                  <a:txBody>
                    <a:bodyPr/>
                    <a:lstStyle/>
                    <a:p>
                      <a:pPr algn="r"/>
                      <a:r>
                        <a:rPr lang="es-ES" sz="1400" b="1" dirty="0"/>
                        <a:t>TOTAL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5363" name="Imagen 5" descr="26cc7a9669faaa532db1959daf3e766f.jpg">
            <a:extLst>
              <a:ext uri="{FF2B5EF4-FFF2-40B4-BE49-F238E27FC236}">
                <a16:creationId xmlns:a16="http://schemas.microsoft.com/office/drawing/2014/main" id="{AA48D469-848E-F148-B48B-767DD544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1392238"/>
            <a:ext cx="3889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6" descr="geTBSQJb_400x400.jpg">
            <a:extLst>
              <a:ext uri="{FF2B5EF4-FFF2-40B4-BE49-F238E27FC236}">
                <a16:creationId xmlns:a16="http://schemas.microsoft.com/office/drawing/2014/main" id="{21C6039F-160B-F346-9B80-C572E988B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1270000"/>
            <a:ext cx="5016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2CE6E2-9D74-EE40-A741-F3C63E69D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79112"/>
              </p:ext>
            </p:extLst>
          </p:nvPr>
        </p:nvGraphicFramePr>
        <p:xfrm>
          <a:off x="1187449" y="1233488"/>
          <a:ext cx="9426121" cy="4862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COALICIÓN - TENDENCIA</a:t>
                      </a:r>
                      <a:endParaRPr kumimoji="0" lang="es-ES" altLang="es-C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CHILE VAMOS</a:t>
                      </a:r>
                      <a:endParaRPr kumimoji="0" lang="es-ES" altLang="es-C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NUEVA MAYORÍA</a:t>
                      </a:r>
                      <a:endParaRPr kumimoji="0" lang="es-ES" altLang="es-CL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FRENTE AMPLIO</a:t>
                      </a:r>
                      <a:endParaRPr kumimoji="0" lang="es-ES" altLang="es-C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PARTIDOS </a:t>
                      </a:r>
                      <a:endParaRPr kumimoji="0" lang="es-ES" altLang="es-C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UDI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EVOPOLI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PRI</a:t>
                      </a:r>
                      <a:endParaRPr kumimoji="0" lang="es-ES" altLang="es-C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PDC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PRSD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MOV. AMPLIO SOCIAL</a:t>
                      </a:r>
                      <a:endParaRPr kumimoji="0" lang="es-ES" altLang="es-CL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REVOLUCIÓN DEMOCRÁTICA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PARTIDO ECOLÓGICO VERDE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PODER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HUMANISTA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PARTIDO LIBERAL DE CHILE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IGUALDAD</a:t>
                      </a:r>
                      <a:endParaRPr kumimoji="0" lang="es-ES" altLang="es-C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CANDIDATOS</a:t>
                      </a:r>
                      <a:endParaRPr kumimoji="0" lang="es-ES" altLang="es-C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B5AE53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48058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B54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C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15" name="Imagen 4" descr="1.jpg">
            <a:extLst>
              <a:ext uri="{FF2B5EF4-FFF2-40B4-BE49-F238E27FC236}">
                <a16:creationId xmlns:a16="http://schemas.microsoft.com/office/drawing/2014/main" id="{0F24D61D-F6BA-2E45-B8A7-7CC2AC31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71" y="3664744"/>
            <a:ext cx="671512" cy="858838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Imagen 5" descr="2.jpg">
            <a:extLst>
              <a:ext uri="{FF2B5EF4-FFF2-40B4-BE49-F238E27FC236}">
                <a16:creationId xmlns:a16="http://schemas.microsoft.com/office/drawing/2014/main" id="{468F018A-4731-884A-8F91-999377091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48" y="4676378"/>
            <a:ext cx="1082675" cy="7207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Imagen 6" descr="3.jpg">
            <a:extLst>
              <a:ext uri="{FF2B5EF4-FFF2-40B4-BE49-F238E27FC236}">
                <a16:creationId xmlns:a16="http://schemas.microsoft.com/office/drawing/2014/main" id="{BD67DCA8-9D1E-5A47-832C-1A6BF2B81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6" y="3664744"/>
            <a:ext cx="1025525" cy="684213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Imagen 7" descr="4.jpg">
            <a:extLst>
              <a:ext uri="{FF2B5EF4-FFF2-40B4-BE49-F238E27FC236}">
                <a16:creationId xmlns:a16="http://schemas.microsoft.com/office/drawing/2014/main" id="{2BE9C39E-E840-0541-9417-0F93710F0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56" y="3668713"/>
            <a:ext cx="1109663" cy="73977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Imagen 8" descr="5.jpg">
            <a:extLst>
              <a:ext uri="{FF2B5EF4-FFF2-40B4-BE49-F238E27FC236}">
                <a16:creationId xmlns:a16="http://schemas.microsoft.com/office/drawing/2014/main" id="{0364FFA7-E38E-714F-97D2-F13BC2F7D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8791"/>
          <a:stretch>
            <a:fillRect/>
          </a:stretch>
        </p:blipFill>
        <p:spPr bwMode="auto">
          <a:xfrm>
            <a:off x="5541168" y="4525169"/>
            <a:ext cx="1109663" cy="744537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Imagen 9" descr="6.jpg">
            <a:extLst>
              <a:ext uri="{FF2B5EF4-FFF2-40B4-BE49-F238E27FC236}">
                <a16:creationId xmlns:a16="http://schemas.microsoft.com/office/drawing/2014/main" id="{9A7EEE1F-2D18-C849-9C0F-7BCA9178A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/>
          <a:stretch>
            <a:fillRect/>
          </a:stretch>
        </p:blipFill>
        <p:spPr bwMode="auto">
          <a:xfrm>
            <a:off x="8066086" y="3668713"/>
            <a:ext cx="1014412" cy="73977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Imagen 10" descr="7.jpg">
            <a:extLst>
              <a:ext uri="{FF2B5EF4-FFF2-40B4-BE49-F238E27FC236}">
                <a16:creationId xmlns:a16="http://schemas.microsoft.com/office/drawing/2014/main" id="{3A76B706-4BE9-8A40-92B4-A21180AD0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28" y="4510484"/>
            <a:ext cx="765175" cy="1052512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7D8FA8D-5A1F-164C-99C8-35F08560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19075"/>
            <a:ext cx="10515600" cy="1014413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L" sz="3600" b="1" dirty="0">
                <a:solidFill>
                  <a:srgbClr val="2F5597"/>
                </a:solidFill>
                <a:ea typeface="ＭＳ Ｐゴシック" panose="020B0600070205080204" pitchFamily="34" charset="-128"/>
              </a:rPr>
              <a:t>I. PARTIDOS Y COALICIONES POLÍTICAS </a:t>
            </a:r>
            <a:br>
              <a:rPr lang="es-ES" altLang="es-CL" sz="3600" b="1" dirty="0">
                <a:solidFill>
                  <a:srgbClr val="2F5597"/>
                </a:solidFill>
                <a:ea typeface="ＭＳ Ｐゴシック" panose="020B0600070205080204" pitchFamily="34" charset="-128"/>
              </a:rPr>
            </a:br>
            <a:r>
              <a:rPr lang="es-ES" altLang="es-CL" sz="3600" b="1" dirty="0">
                <a:solidFill>
                  <a:srgbClr val="2F5597"/>
                </a:solidFill>
                <a:ea typeface="ＭＳ Ｐゴシック" panose="020B0600070205080204" pitchFamily="34" charset="-128"/>
              </a:rPr>
              <a:t>ELECCIONES 2017</a:t>
            </a:r>
          </a:p>
        </p:txBody>
      </p:sp>
    </p:spTree>
    <p:extLst>
      <p:ext uri="{BB962C8B-B14F-4D97-AF65-F5344CB8AC3E}">
        <p14:creationId xmlns:p14="http://schemas.microsoft.com/office/powerpoint/2010/main" val="234241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FF7C5A1-E849-E343-86E9-7C17005F2832}"/>
              </a:ext>
            </a:extLst>
          </p:cNvPr>
          <p:cNvSpPr/>
          <p:nvPr/>
        </p:nvSpPr>
        <p:spPr>
          <a:xfrm>
            <a:off x="458788" y="720725"/>
            <a:ext cx="11182350" cy="9233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" altLang="es-CL" sz="1800" dirty="0">
                <a:solidFill>
                  <a:srgbClr val="203864"/>
                </a:solidFill>
              </a:rPr>
              <a:t>Observa el cuadro informativo sobre las elecciones Presidenciales de Diciembre de 2017 en Chile y luego responde: </a:t>
            </a:r>
          </a:p>
          <a:p>
            <a:pPr algn="just"/>
            <a:r>
              <a:rPr lang="es-ES" altLang="es-CL" sz="1800" dirty="0">
                <a:solidFill>
                  <a:srgbClr val="203864"/>
                </a:solidFill>
              </a:rPr>
              <a:t>a. ¿Qué es una Coalición Política? ¿Por qué los Partidos Políticos existentes se agrupan en Coaliciones? Explica con tus palabras. (8 pts.)</a:t>
            </a:r>
            <a:endParaRPr lang="es-ES" altLang="es-CL" sz="18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F9EAD9-AB1A-4244-99AF-D287593CD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5893"/>
              </p:ext>
            </p:extLst>
          </p:nvPr>
        </p:nvGraphicFramePr>
        <p:xfrm>
          <a:off x="550862" y="1628406"/>
          <a:ext cx="11095038" cy="19930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9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3001"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27FF8C7A-6C8C-204A-A164-B5C38DD8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19075"/>
            <a:ext cx="3646487" cy="476250"/>
          </a:xfrm>
        </p:spPr>
        <p:txBody>
          <a:bodyPr/>
          <a:lstStyle/>
          <a:p>
            <a:pPr>
              <a:defRPr/>
            </a:pPr>
            <a:r>
              <a:rPr lang="es-ES" sz="4000" b="1" dirty="0">
                <a:solidFill>
                  <a:schemeClr val="accent2">
                    <a:lumMod val="50000"/>
                  </a:schemeClr>
                </a:solidFill>
              </a:rPr>
              <a:t>ACTIVIDAD 1: </a:t>
            </a:r>
          </a:p>
        </p:txBody>
      </p:sp>
      <p:pic>
        <p:nvPicPr>
          <p:cNvPr id="9" name="Imagen 8" descr="elecciones.png">
            <a:extLst>
              <a:ext uri="{FF2B5EF4-FFF2-40B4-BE49-F238E27FC236}">
                <a16:creationId xmlns:a16="http://schemas.microsoft.com/office/drawing/2014/main" id="{6A3CA790-76BC-A649-B398-09B5801DE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5" y="3812285"/>
            <a:ext cx="4384601" cy="1993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069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051BA79-7651-1042-A025-0D3D2672F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464644"/>
              </p:ext>
            </p:extLst>
          </p:nvPr>
        </p:nvGraphicFramePr>
        <p:xfrm>
          <a:off x="352874" y="1405363"/>
          <a:ext cx="7489372" cy="508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Imagen 4" descr="no 1988.png">
            <a:extLst>
              <a:ext uri="{FF2B5EF4-FFF2-40B4-BE49-F238E27FC236}">
                <a16:creationId xmlns:a16="http://schemas.microsoft.com/office/drawing/2014/main" id="{F8461EAC-B58D-5145-B6C7-E002BA920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51" y="2576908"/>
            <a:ext cx="1390197" cy="125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n 5" descr="plebiscito-de-1988-5-638.jpg">
            <a:extLst>
              <a:ext uri="{FF2B5EF4-FFF2-40B4-BE49-F238E27FC236}">
                <a16:creationId xmlns:a16="http://schemas.microsoft.com/office/drawing/2014/main" id="{730F5F92-5724-5245-888D-D86DBAA7E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70" y="1229630"/>
            <a:ext cx="1390196" cy="12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A319C53-D8DD-1E4D-8CA8-3F416B2F4C4E}"/>
              </a:ext>
            </a:extLst>
          </p:cNvPr>
          <p:cNvSpPr txBox="1">
            <a:spLocks/>
          </p:cNvSpPr>
          <p:nvPr/>
        </p:nvSpPr>
        <p:spPr bwMode="auto">
          <a:xfrm>
            <a:off x="-839519" y="215217"/>
            <a:ext cx="10515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ES" altLang="es-CL" sz="3600" b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II. El sistema de representación y los medios de comunicación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FAF237-BE15-4C42-ABDC-3AF8632B4E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9905" y="371326"/>
            <a:ext cx="2179221" cy="44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FF7C5A1-E849-E343-86E9-7C17005F2832}"/>
              </a:ext>
            </a:extLst>
          </p:cNvPr>
          <p:cNvSpPr/>
          <p:nvPr/>
        </p:nvSpPr>
        <p:spPr>
          <a:xfrm>
            <a:off x="458788" y="720725"/>
            <a:ext cx="11182350" cy="9233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" altLang="es-CL" sz="1800" dirty="0">
                <a:solidFill>
                  <a:srgbClr val="203864"/>
                </a:solidFill>
              </a:rPr>
              <a:t>Observa el esquema sobre el sistema de representación y los medios de comunicación y luego responde: </a:t>
            </a:r>
          </a:p>
          <a:p>
            <a:pPr algn="just"/>
            <a:r>
              <a:rPr lang="es-ES" altLang="es-CL" sz="1800" dirty="0">
                <a:solidFill>
                  <a:srgbClr val="203864"/>
                </a:solidFill>
              </a:rPr>
              <a:t>a. ¿Con qué característica del sufragio se asocia la lámina anterior?  En este contexto, ¿por qué, crees tú, son importantes los medios de comunicación? (4 pts.)</a:t>
            </a:r>
            <a:endParaRPr lang="es-ES" altLang="es-CL" sz="18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F9EAD9-AB1A-4244-99AF-D287593CD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27206"/>
              </p:ext>
            </p:extLst>
          </p:nvPr>
        </p:nvGraphicFramePr>
        <p:xfrm>
          <a:off x="546100" y="1633481"/>
          <a:ext cx="11095038" cy="12557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9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5713"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27FF8C7A-6C8C-204A-A164-B5C38DD8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8" y="219075"/>
            <a:ext cx="3646487" cy="476250"/>
          </a:xfrm>
        </p:spPr>
        <p:txBody>
          <a:bodyPr/>
          <a:lstStyle/>
          <a:p>
            <a:pPr>
              <a:defRPr/>
            </a:pPr>
            <a:r>
              <a:rPr lang="es-ES" sz="4000" b="1" dirty="0">
                <a:solidFill>
                  <a:schemeClr val="accent2">
                    <a:lumMod val="50000"/>
                  </a:schemeClr>
                </a:solidFill>
              </a:rPr>
              <a:t>ACTIVIDAD 2: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A952B6-006F-314B-84B8-19E37A6BF421}"/>
              </a:ext>
            </a:extLst>
          </p:cNvPr>
          <p:cNvSpPr/>
          <p:nvPr/>
        </p:nvSpPr>
        <p:spPr>
          <a:xfrm>
            <a:off x="546100" y="2967335"/>
            <a:ext cx="1118235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" altLang="es-CL" sz="1800" dirty="0">
                <a:solidFill>
                  <a:srgbClr val="203864"/>
                </a:solidFill>
              </a:rPr>
              <a:t>b. ¿Cuáles, según tu opinión y considerando lo presentado en la lámina anterior, son los mecanismos más efectivos y determinantes para la comunidad a la hora de emitir el sufragio? ¿Por qué? Nombra 2 y fundamenta. (6 </a:t>
            </a:r>
            <a:r>
              <a:rPr lang="es-ES" altLang="es-CL" sz="1800" dirty="0" err="1">
                <a:solidFill>
                  <a:srgbClr val="203864"/>
                </a:solidFill>
              </a:rPr>
              <a:t>ptos</a:t>
            </a:r>
            <a:r>
              <a:rPr lang="es-ES" altLang="es-CL" sz="1800" dirty="0">
                <a:solidFill>
                  <a:srgbClr val="203864"/>
                </a:solidFill>
              </a:rPr>
              <a:t>.)</a:t>
            </a:r>
            <a:endParaRPr lang="es-ES" altLang="es-CL" sz="18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552E03-4E4A-1B47-8355-0E4BC124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3267"/>
              </p:ext>
            </p:extLst>
          </p:nvPr>
        </p:nvGraphicFramePr>
        <p:xfrm>
          <a:off x="546100" y="3584617"/>
          <a:ext cx="11095038" cy="29141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9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4154">
                <a:tc>
                  <a:txBody>
                    <a:bodyPr/>
                    <a:lstStyle/>
                    <a:p>
                      <a:endParaRPr lang="es-ES" sz="1600" dirty="0">
                        <a:latin typeface="+mj-lt"/>
                      </a:endParaRPr>
                    </a:p>
                  </a:txBody>
                  <a:tcPr marL="91449" marR="91449" marT="45756" marB="457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1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59B18-E892-E34A-9AFB-5F77B9A3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4" y="627910"/>
            <a:ext cx="10918371" cy="53734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III. Temas por resolver en la estructura electoral chilena</a:t>
            </a:r>
          </a:p>
        </p:txBody>
      </p:sp>
      <p:pic>
        <p:nvPicPr>
          <p:cNvPr id="27651" name="Imagen 3" descr="aaaa.jpg">
            <a:extLst>
              <a:ext uri="{FF2B5EF4-FFF2-40B4-BE49-F238E27FC236}">
                <a16:creationId xmlns:a16="http://schemas.microsoft.com/office/drawing/2014/main" id="{E861705C-DDF0-A94A-A0F7-E81142996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73" y="3738985"/>
            <a:ext cx="2579013" cy="19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A432B4-F128-EF42-955D-5A9962626B0A}"/>
              </a:ext>
            </a:extLst>
          </p:cNvPr>
          <p:cNvSpPr txBox="1">
            <a:spLocks/>
          </p:cNvSpPr>
          <p:nvPr/>
        </p:nvSpPr>
        <p:spPr bwMode="auto">
          <a:xfrm>
            <a:off x="576942" y="1343606"/>
            <a:ext cx="10624457" cy="37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es-ES" altLang="es-CL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</a:rPr>
              <a:t>	Desde 1990 la sucesión de elecciones presidenciales, parlamentarias y municipales ha estado circunscrita a los plazos y los procedimientos estipulados por la ley. Por esta razón, muchos especialistas has destacado la estabilidad institucional en Chile. A pesar de esto , existen elementos perfectibles, tanto en los procedimientos y las normas electorales, como en las dinámicas políticas que han determinado tendencias en la elección de representantes. </a:t>
            </a:r>
          </a:p>
          <a:p>
            <a:pPr marL="0" indent="0" algn="just" eaLnBrk="1" hangingPunct="1">
              <a:buNone/>
            </a:pPr>
            <a:r>
              <a:rPr lang="es-ES" altLang="es-CL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</a:rPr>
              <a:t>	Por lo anterior, los expertos señalan que aún quedan temas que resolver en la estructura electoral chilena. Entre otros, estos son:</a:t>
            </a:r>
          </a:p>
          <a:p>
            <a:pPr eaLnBrk="1" hangingPunct="1">
              <a:buFontTx/>
              <a:buChar char="-"/>
            </a:pPr>
            <a:r>
              <a:rPr lang="es-ES" altLang="es-CL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</a:rPr>
              <a:t>Abstención Electoral.</a:t>
            </a:r>
          </a:p>
          <a:p>
            <a:pPr eaLnBrk="1" hangingPunct="1">
              <a:buFontTx/>
              <a:buChar char="-"/>
            </a:pPr>
            <a:r>
              <a:rPr lang="es-ES" altLang="es-CL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</a:rPr>
              <a:t>Paridad.</a:t>
            </a:r>
          </a:p>
          <a:p>
            <a:pPr eaLnBrk="1" hangingPunct="1">
              <a:buFontTx/>
              <a:buChar char="-"/>
            </a:pPr>
            <a:r>
              <a:rPr lang="es-ES" altLang="es-CL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</a:rPr>
              <a:t>Reelección Parlamentaria y Municipal.</a:t>
            </a:r>
          </a:p>
        </p:txBody>
      </p:sp>
    </p:spTree>
    <p:extLst>
      <p:ext uri="{BB962C8B-B14F-4D97-AF65-F5344CB8AC3E}">
        <p14:creationId xmlns:p14="http://schemas.microsoft.com/office/powerpoint/2010/main" val="13351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1167</Words>
  <Application>Microsoft Macintosh PowerPoint</Application>
  <PresentationFormat>Panorámica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Tema de Office</vt:lpstr>
      <vt:lpstr>Historia y Cs. Sociales Nº3 SISTEMA DE REPRESENTACIÓN  POLÍTICA.</vt:lpstr>
      <vt:lpstr>¡¡Bienvenidos!!   </vt:lpstr>
      <vt:lpstr>INSTRUCCIONES PARA EL DESARROLLO DE LA ACTIVIDAD</vt:lpstr>
      <vt:lpstr>INDICADORES DE PUNTAJE</vt:lpstr>
      <vt:lpstr>I. PARTIDOS Y COALICIONES POLÍTICAS  ELECCIONES 2017</vt:lpstr>
      <vt:lpstr>ACTIVIDAD 1: </vt:lpstr>
      <vt:lpstr>Presentación de PowerPoint</vt:lpstr>
      <vt:lpstr>ACTIVIDAD 2: </vt:lpstr>
      <vt:lpstr>III. Temas por resolver en la estructura electoral chilena</vt:lpstr>
      <vt:lpstr>ACTIVIDAD 3: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felipe caglieri</cp:lastModifiedBy>
  <cp:revision>91</cp:revision>
  <dcterms:created xsi:type="dcterms:W3CDTF">2020-02-13T21:11:05Z</dcterms:created>
  <dcterms:modified xsi:type="dcterms:W3CDTF">2020-04-01T02:53:18Z</dcterms:modified>
</cp:coreProperties>
</file>