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7" r:id="rId2"/>
    <p:sldId id="380" r:id="rId3"/>
    <p:sldId id="354" r:id="rId4"/>
    <p:sldId id="379" r:id="rId5"/>
    <p:sldId id="260" r:id="rId6"/>
    <p:sldId id="383" r:id="rId7"/>
    <p:sldId id="372" r:id="rId8"/>
    <p:sldId id="384" r:id="rId9"/>
    <p:sldId id="376" r:id="rId10"/>
    <p:sldId id="381"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8D"/>
    <a:srgbClr val="262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7"/>
    <p:restoredTop sz="94694"/>
  </p:normalViewPr>
  <p:slideViewPr>
    <p:cSldViewPr snapToGrid="0" snapToObjects="1">
      <p:cViewPr varScale="1">
        <p:scale>
          <a:sx n="121" d="100"/>
          <a:sy n="121" d="100"/>
        </p:scale>
        <p:origin x="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4466D-3160-6A4B-8C1E-EA920FF51A92}" type="datetimeFigureOut">
              <a:rPr lang="es-CL" smtClean="0"/>
              <a:t>01-04-20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99BE8-6E27-FF41-9F1C-10018A5D7925}" type="slidenum">
              <a:rPr lang="es-CL" smtClean="0"/>
              <a:t>‹Nº›</a:t>
            </a:fld>
            <a:endParaRPr lang="es-CL"/>
          </a:p>
        </p:txBody>
      </p:sp>
    </p:spTree>
    <p:extLst>
      <p:ext uri="{BB962C8B-B14F-4D97-AF65-F5344CB8AC3E}">
        <p14:creationId xmlns:p14="http://schemas.microsoft.com/office/powerpoint/2010/main" val="323109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9701B-812D-9548-A88F-879E41CED9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F74873B-4F80-BF45-BD15-6E3DB46A5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BEE47A3-16FB-0148-AF53-DFC6FA9DA144}"/>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5" name="Marcador de pie de página 4">
            <a:extLst>
              <a:ext uri="{FF2B5EF4-FFF2-40B4-BE49-F238E27FC236}">
                <a16:creationId xmlns:a16="http://schemas.microsoft.com/office/drawing/2014/main" id="{DF0684D6-D285-614F-B388-CC195F09D90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7704A11-8EBC-E449-9D7E-7D5CE3E9078C}"/>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406155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8D3AD-70E8-2049-B7CC-944A1791AA9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D782D38-3126-254F-B3A7-7ADCE65EFA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70C65CD-30BF-DD41-8CE1-99D35E79D302}"/>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5" name="Marcador de pie de página 4">
            <a:extLst>
              <a:ext uri="{FF2B5EF4-FFF2-40B4-BE49-F238E27FC236}">
                <a16:creationId xmlns:a16="http://schemas.microsoft.com/office/drawing/2014/main" id="{B4CBF15A-5DE1-0440-ACED-C8FA4A80E5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3D53FF2-8A0F-9242-83AD-7591FC7DB7FA}"/>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302967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80BBAE-B168-6949-8AA6-5C2E1BC7F64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6D9B228-4A96-7840-99E0-45F5322391D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18C627-46EB-2345-A16B-01FCD9B1A896}"/>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5" name="Marcador de pie de página 4">
            <a:extLst>
              <a:ext uri="{FF2B5EF4-FFF2-40B4-BE49-F238E27FC236}">
                <a16:creationId xmlns:a16="http://schemas.microsoft.com/office/drawing/2014/main" id="{9E495E75-7B92-5542-B147-5455658526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7BEFCFB-2667-CC40-AB37-B8CFBFB17D10}"/>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325278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09E18-499D-3044-8AD5-6F08989C9B0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2641487-E6B1-1843-B3BF-7364BEEE30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31DE782-6E15-6D48-AD70-29BA42A9A9D4}"/>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5" name="Marcador de pie de página 4">
            <a:extLst>
              <a:ext uri="{FF2B5EF4-FFF2-40B4-BE49-F238E27FC236}">
                <a16:creationId xmlns:a16="http://schemas.microsoft.com/office/drawing/2014/main" id="{B1229D60-D9B6-E740-A818-49974ED2385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214337C-8A59-E645-B95A-C939EA4EABA7}"/>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07058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00B53-4891-EE44-B5EB-FC45F6C4BD7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BC1A7A9-F172-2144-B6FA-F3FB60D32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6D53D3-89AF-2F4C-9318-FDB948415067}"/>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5" name="Marcador de pie de página 4">
            <a:extLst>
              <a:ext uri="{FF2B5EF4-FFF2-40B4-BE49-F238E27FC236}">
                <a16:creationId xmlns:a16="http://schemas.microsoft.com/office/drawing/2014/main" id="{58BE3CB7-CD37-334F-96FC-1749031B799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6621CBE-918D-164E-A07D-B888CF78CB25}"/>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309686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40B5B-C52E-1F41-8D71-F9C4F8C97A9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3731802-0573-EB4F-9C9C-DF7909D6EBA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6DF9A91-8558-B44B-826C-CE71E66A3E9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C8B3B17-65DC-D241-A2FD-86B9773BC85D}"/>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6" name="Marcador de pie de página 5">
            <a:extLst>
              <a:ext uri="{FF2B5EF4-FFF2-40B4-BE49-F238E27FC236}">
                <a16:creationId xmlns:a16="http://schemas.microsoft.com/office/drawing/2014/main" id="{1DC4594A-B391-684D-9AD0-8AF183321FD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4C6E77D-A1D5-3F48-BFB6-34C7C94F5E7C}"/>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26137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B6AA0-FE6E-2E43-AD6A-DE8A2E62B3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02FBE38-E8B7-2C4D-B46A-EBF2355C9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CC6D0E6-370A-FF4E-8E9F-A009FB2EAA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7590839-216E-1845-AA16-158DFB9D2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8024D13-DBDB-3544-BF8D-8DD0730EC9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5B814C4-CC2C-0B48-865C-74F9F5B0D047}"/>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8" name="Marcador de pie de página 7">
            <a:extLst>
              <a:ext uri="{FF2B5EF4-FFF2-40B4-BE49-F238E27FC236}">
                <a16:creationId xmlns:a16="http://schemas.microsoft.com/office/drawing/2014/main" id="{763661C2-4896-5149-8B1F-E090B73C47D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CAAAE4C-6F1D-CA42-BDC3-27409E01A69F}"/>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6981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9BC130-9BA2-5844-B8FE-3AB0425AF92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FC899958-E327-8B43-B775-11EBE867E2DA}"/>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4" name="Marcador de pie de página 3">
            <a:extLst>
              <a:ext uri="{FF2B5EF4-FFF2-40B4-BE49-F238E27FC236}">
                <a16:creationId xmlns:a16="http://schemas.microsoft.com/office/drawing/2014/main" id="{4CAE2746-10AE-2E43-9AC1-37C63E18B33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F4CA168-1A53-6E43-BA79-CA3603EBD748}"/>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58649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525A4F-0A50-CC46-883C-35E6542E5564}"/>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3" name="Marcador de pie de página 2">
            <a:extLst>
              <a:ext uri="{FF2B5EF4-FFF2-40B4-BE49-F238E27FC236}">
                <a16:creationId xmlns:a16="http://schemas.microsoft.com/office/drawing/2014/main" id="{67E6C9EB-8D7B-3443-A4B0-6AC4B45B307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73AB28A-6BB6-7B41-808E-4E8D10E959B5}"/>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83969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ECAFB-C3E3-E54F-90C7-DE637079CE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F031701-E6A3-5C48-9D0C-7FD5B7D47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6835FBB-070B-9947-A183-412E78834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E67785-1A63-BB4E-96D9-D31248F84A04}"/>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6" name="Marcador de pie de página 5">
            <a:extLst>
              <a:ext uri="{FF2B5EF4-FFF2-40B4-BE49-F238E27FC236}">
                <a16:creationId xmlns:a16="http://schemas.microsoft.com/office/drawing/2014/main" id="{AB3BAA1C-12B8-D445-BBFB-428F11B16E5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7C6B20A-58F1-AE46-950E-86FE5C842303}"/>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253967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A8C69-B1C5-1841-8591-A17073BBF9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FC4D719-CD9B-E148-9322-A49FF61C9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3EC0988-3665-0945-B7B2-E4417FBD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1A295F-3C37-034C-AA4C-2029A0504F06}"/>
              </a:ext>
            </a:extLst>
          </p:cNvPr>
          <p:cNvSpPr>
            <a:spLocks noGrp="1"/>
          </p:cNvSpPr>
          <p:nvPr>
            <p:ph type="dt" sz="half" idx="10"/>
          </p:nvPr>
        </p:nvSpPr>
        <p:spPr/>
        <p:txBody>
          <a:bodyPr/>
          <a:lstStyle/>
          <a:p>
            <a:fld id="{FDD2A686-F996-4747-A2CE-6D40672A967E}" type="datetimeFigureOut">
              <a:rPr lang="es-CL" smtClean="0"/>
              <a:t>01-04-20</a:t>
            </a:fld>
            <a:endParaRPr lang="es-CL"/>
          </a:p>
        </p:txBody>
      </p:sp>
      <p:sp>
        <p:nvSpPr>
          <p:cNvPr id="6" name="Marcador de pie de página 5">
            <a:extLst>
              <a:ext uri="{FF2B5EF4-FFF2-40B4-BE49-F238E27FC236}">
                <a16:creationId xmlns:a16="http://schemas.microsoft.com/office/drawing/2014/main" id="{50BB35D1-248B-644F-820E-C376EF70D88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96C964A-6059-D140-A717-2573B9063003}"/>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61243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D0D2EA-EFA1-084A-B902-B20E2402E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3301B59-0B5E-F24D-965A-E82D86502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C1F7E80-BFFD-0E4C-A069-DE3C72701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2A686-F996-4747-A2CE-6D40672A967E}" type="datetimeFigureOut">
              <a:rPr lang="es-CL" smtClean="0"/>
              <a:t>01-04-20</a:t>
            </a:fld>
            <a:endParaRPr lang="es-CL"/>
          </a:p>
        </p:txBody>
      </p:sp>
      <p:sp>
        <p:nvSpPr>
          <p:cNvPr id="5" name="Marcador de pie de página 4">
            <a:extLst>
              <a:ext uri="{FF2B5EF4-FFF2-40B4-BE49-F238E27FC236}">
                <a16:creationId xmlns:a16="http://schemas.microsoft.com/office/drawing/2014/main" id="{32852D1A-F767-FB47-A810-F24B221FF7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8A1CB07-ADC7-3C4F-A221-3D02C9C79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E7023-285C-EA44-B56A-F7C24114EB0A}" type="slidenum">
              <a:rPr lang="es-CL" smtClean="0"/>
              <a:t>‹Nº›</a:t>
            </a:fld>
            <a:endParaRPr lang="es-CL"/>
          </a:p>
        </p:txBody>
      </p:sp>
    </p:spTree>
    <p:extLst>
      <p:ext uri="{BB962C8B-B14F-4D97-AF65-F5344CB8AC3E}">
        <p14:creationId xmlns:p14="http://schemas.microsoft.com/office/powerpoint/2010/main" val="63118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pcorntime.app/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gaete@cldv.c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4">
            <a:extLst>
              <a:ext uri="{FF2B5EF4-FFF2-40B4-BE49-F238E27FC236}">
                <a16:creationId xmlns:a16="http://schemas.microsoft.com/office/drawing/2014/main" id="{98CC5502-312F-6143-B138-A4F04E00C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ítulo 1">
            <a:extLst>
              <a:ext uri="{FF2B5EF4-FFF2-40B4-BE49-F238E27FC236}">
                <a16:creationId xmlns:a16="http://schemas.microsoft.com/office/drawing/2014/main" id="{15A60BB1-65E1-5847-8436-E56841AA8CD2}"/>
              </a:ext>
            </a:extLst>
          </p:cNvPr>
          <p:cNvSpPr>
            <a:spLocks noGrp="1" noChangeArrowheads="1"/>
          </p:cNvSpPr>
          <p:nvPr>
            <p:ph type="ctrTitle"/>
          </p:nvPr>
        </p:nvSpPr>
        <p:spPr>
          <a:xfrm>
            <a:off x="463296" y="1744949"/>
            <a:ext cx="10497312" cy="1538224"/>
          </a:xfrm>
        </p:spPr>
        <p:txBody>
          <a:bodyPr>
            <a:normAutofit fontScale="90000"/>
          </a:bodyPr>
          <a:lstStyle/>
          <a:p>
            <a:pPr algn="l"/>
            <a:r>
              <a:rPr lang="es-CL" altLang="es-CL" b="1" dirty="0">
                <a:solidFill>
                  <a:schemeClr val="tx1">
                    <a:lumMod val="50000"/>
                    <a:lumOff val="50000"/>
                  </a:schemeClr>
                </a:solidFill>
              </a:rPr>
              <a:t>Filosofía Nº1</a:t>
            </a:r>
            <a:br>
              <a:rPr lang="es-CL" altLang="es-CL" b="1" dirty="0"/>
            </a:br>
            <a:br>
              <a:rPr lang="es-CL" altLang="es-CL" b="1" dirty="0"/>
            </a:br>
            <a:r>
              <a:rPr lang="es-CL" altLang="es-CL" b="1" dirty="0"/>
              <a:t>Módulo Interactivo I: </a:t>
            </a:r>
            <a:br>
              <a:rPr lang="es-CL" altLang="es-CL" b="1" dirty="0"/>
            </a:br>
            <a:r>
              <a:rPr lang="es-CL" altLang="es-CL" b="1" dirty="0"/>
              <a:t>BIENESTAR PSICOSOCIAL</a:t>
            </a:r>
          </a:p>
        </p:txBody>
      </p:sp>
      <p:sp>
        <p:nvSpPr>
          <p:cNvPr id="13315" name="Subtítulo 2">
            <a:extLst>
              <a:ext uri="{FF2B5EF4-FFF2-40B4-BE49-F238E27FC236}">
                <a16:creationId xmlns:a16="http://schemas.microsoft.com/office/drawing/2014/main" id="{AF212689-085D-B841-B782-911A218EED3C}"/>
              </a:ext>
            </a:extLst>
          </p:cNvPr>
          <p:cNvSpPr>
            <a:spLocks noGrp="1" noChangeArrowheads="1"/>
          </p:cNvSpPr>
          <p:nvPr>
            <p:ph type="subTitle" idx="1"/>
          </p:nvPr>
        </p:nvSpPr>
        <p:spPr>
          <a:xfrm>
            <a:off x="463295" y="3429000"/>
            <a:ext cx="10741979" cy="872426"/>
          </a:xfrm>
        </p:spPr>
        <p:txBody>
          <a:bodyPr>
            <a:normAutofit/>
          </a:bodyPr>
          <a:lstStyle/>
          <a:p>
            <a:pPr algn="l"/>
            <a:r>
              <a:rPr lang="es-CL" altLang="es-CL" dirty="0"/>
              <a:t>Objetivo: Reforzar y aplicar en contextos elementos primordiales de la bienestar emocional en situaciones de tensión. </a:t>
            </a:r>
          </a:p>
        </p:txBody>
      </p:sp>
      <p:sp>
        <p:nvSpPr>
          <p:cNvPr id="2" name="CuadroTexto 1">
            <a:extLst>
              <a:ext uri="{FF2B5EF4-FFF2-40B4-BE49-F238E27FC236}">
                <a16:creationId xmlns:a16="http://schemas.microsoft.com/office/drawing/2014/main" id="{4181C1A2-195A-4C4B-ACDC-EB14243DB1DF}"/>
              </a:ext>
            </a:extLst>
          </p:cNvPr>
          <p:cNvSpPr txBox="1"/>
          <p:nvPr/>
        </p:nvSpPr>
        <p:spPr>
          <a:xfrm>
            <a:off x="7946660" y="4725611"/>
            <a:ext cx="4035552"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sz="1400" b="1" u="sng" dirty="0">
                <a:solidFill>
                  <a:schemeClr val="tx1"/>
                </a:solidFill>
              </a:rPr>
              <a:t>ÁREA HUMANIDADES</a:t>
            </a:r>
          </a:p>
          <a:p>
            <a:r>
              <a:rPr lang="es-CL" sz="1400" b="1" dirty="0">
                <a:solidFill>
                  <a:schemeClr val="tx1"/>
                </a:solidFill>
              </a:rPr>
              <a:t>4º Medio </a:t>
            </a:r>
          </a:p>
          <a:p>
            <a:r>
              <a:rPr lang="es-CL" sz="1400" b="1" dirty="0">
                <a:solidFill>
                  <a:schemeClr val="tx1"/>
                </a:solidFill>
              </a:rPr>
              <a:t>Filosofía</a:t>
            </a:r>
          </a:p>
          <a:p>
            <a:r>
              <a:rPr lang="es-CL" sz="1400" b="1" dirty="0">
                <a:solidFill>
                  <a:schemeClr val="tx1"/>
                </a:solidFill>
              </a:rPr>
              <a:t>Prof. Maite Gaete.</a:t>
            </a:r>
          </a:p>
        </p:txBody>
      </p:sp>
    </p:spTree>
    <p:extLst>
      <p:ext uri="{BB962C8B-B14F-4D97-AF65-F5344CB8AC3E}">
        <p14:creationId xmlns:p14="http://schemas.microsoft.com/office/powerpoint/2010/main" val="252865775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3000" r="-3000"/>
          </a:stretch>
        </a:blipFill>
        <a:effectLst/>
      </p:bgPr>
    </p:bg>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907B8472-1E22-C44D-A66B-87809035C2D9}"/>
              </a:ext>
            </a:extLst>
          </p:cNvPr>
          <p:cNvSpPr txBox="1">
            <a:spLocks/>
          </p:cNvSpPr>
          <p:nvPr/>
        </p:nvSpPr>
        <p:spPr>
          <a:xfrm>
            <a:off x="187024" y="72932"/>
            <a:ext cx="11817951" cy="2031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es-CL" sz="2000" b="1" dirty="0"/>
              <a:t>II. ANÁLISIS DE UN CASO. </a:t>
            </a:r>
            <a:r>
              <a:rPr lang="es-CL" sz="2000" dirty="0"/>
              <a:t>Como recordarán, dejamos pendiente una actividad grupal en la cual debían buscar una situación real donde se viera en riesgo el bienestar psicosocial, y aplicar el concepto de resilencia. Esta actividad será reformulada de la siguiente manera:</a:t>
            </a:r>
          </a:p>
          <a:p>
            <a:pPr marL="457200" indent="-457200" algn="just">
              <a:spcBef>
                <a:spcPts val="0"/>
              </a:spcBef>
              <a:buAutoNum type="alphaLcParenR"/>
            </a:pPr>
            <a:r>
              <a:rPr lang="es-CL" sz="2000" dirty="0"/>
              <a:t>Instala en tu computador la aplicación PopCorn: </a:t>
            </a:r>
            <a:r>
              <a:rPr lang="es-CL" sz="2000" dirty="0">
                <a:hlinkClick r:id="rId3"/>
              </a:rPr>
              <a:t>https://popcorntime.app/es/</a:t>
            </a:r>
            <a:endParaRPr lang="es-CL" sz="2000" dirty="0"/>
          </a:p>
          <a:p>
            <a:pPr marL="457200" indent="-457200" algn="just">
              <a:spcBef>
                <a:spcPts val="0"/>
              </a:spcBef>
              <a:buAutoNum type="alphaLcParenR"/>
            </a:pPr>
            <a:r>
              <a:rPr lang="es-CL" sz="2000" dirty="0"/>
              <a:t>Busca la película “Joker” y veela de forma analítica, tomando apuntes de los principales eventos de vida de Arthur Fleck que expliquen su trastorno y comportamiento violento, luego responde las siguientes preguntas:</a:t>
            </a:r>
            <a:endParaRPr lang="es-CL" sz="1600" dirty="0"/>
          </a:p>
          <a:p>
            <a:pPr marL="457200" indent="-457200" algn="just">
              <a:buFont typeface="Arial" panose="020B0604020202020204" pitchFamily="34" charset="0"/>
              <a:buAutoNum type="arabicPeriod"/>
            </a:pPr>
            <a:endParaRPr lang="es-CL" sz="2000" b="1" dirty="0"/>
          </a:p>
          <a:p>
            <a:pPr marL="457200" indent="-457200" algn="just">
              <a:buFont typeface="Arial" panose="020B0604020202020204" pitchFamily="34" charset="0"/>
              <a:buAutoNum type="arabicPeriod"/>
            </a:pPr>
            <a:endParaRPr lang="es-CL" sz="2000" dirty="0"/>
          </a:p>
          <a:p>
            <a:pPr marL="457200" indent="-457200">
              <a:buFont typeface="Arial" panose="020B0604020202020204" pitchFamily="34" charset="0"/>
              <a:buAutoNum type="arabicPeriod"/>
            </a:pPr>
            <a:endParaRPr lang="es-CL" sz="2000" dirty="0"/>
          </a:p>
          <a:p>
            <a:pPr marL="457200" indent="-457200">
              <a:buFont typeface="Arial" panose="020B0604020202020204" pitchFamily="34" charset="0"/>
              <a:buAutoNum type="arabicPeriod"/>
            </a:pPr>
            <a:endParaRPr lang="es-CL" sz="2000" dirty="0"/>
          </a:p>
          <a:p>
            <a:pPr marL="457200" indent="-457200">
              <a:buFont typeface="Arial" panose="020B0604020202020204" pitchFamily="34" charset="0"/>
              <a:buAutoNum type="arabicPeriod"/>
            </a:pPr>
            <a:endParaRPr lang="es-CL" sz="2000" dirty="0"/>
          </a:p>
        </p:txBody>
      </p:sp>
      <p:sp>
        <p:nvSpPr>
          <p:cNvPr id="5" name="CuadroTexto 4">
            <a:extLst>
              <a:ext uri="{FF2B5EF4-FFF2-40B4-BE49-F238E27FC236}">
                <a16:creationId xmlns:a16="http://schemas.microsoft.com/office/drawing/2014/main" id="{1AE69F12-6B8F-7344-AC98-52D6BEE6B2C9}"/>
              </a:ext>
            </a:extLst>
          </p:cNvPr>
          <p:cNvSpPr txBox="1"/>
          <p:nvPr/>
        </p:nvSpPr>
        <p:spPr>
          <a:xfrm>
            <a:off x="157917" y="2009225"/>
            <a:ext cx="11817950" cy="2308324"/>
          </a:xfrm>
          <a:prstGeom prst="rect">
            <a:avLst/>
          </a:prstGeom>
          <a:solidFill>
            <a:schemeClr val="lt1">
              <a:alpha val="42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CL" b="1" dirty="0">
                <a:solidFill>
                  <a:schemeClr val="tx1"/>
                </a:solidFill>
              </a:rPr>
              <a:t>3. Identifica al menos dos factores biológicos (2), psicológicos (2) y sociales (2) que expliquen la conducta anormal de Arthur Fleck, explicando cada uno. (9 puntos)</a:t>
            </a:r>
          </a:p>
          <a:p>
            <a:endParaRPr lang="es-CL" b="1" dirty="0">
              <a:solidFill>
                <a:schemeClr val="tx1"/>
              </a:solidFill>
            </a:endParaRPr>
          </a:p>
          <a:p>
            <a:endParaRPr lang="es-CL" b="1" dirty="0">
              <a:solidFill>
                <a:schemeClr val="tx1"/>
              </a:solidFill>
            </a:endParaRPr>
          </a:p>
          <a:p>
            <a:endParaRPr lang="es-CL" b="1" dirty="0">
              <a:solidFill>
                <a:schemeClr val="tx1"/>
              </a:solidFill>
            </a:endParaRPr>
          </a:p>
          <a:p>
            <a:endParaRPr lang="es-CL" b="1" dirty="0">
              <a:solidFill>
                <a:schemeClr val="tx1"/>
              </a:solidFill>
            </a:endParaRPr>
          </a:p>
          <a:p>
            <a:endParaRPr lang="es-CL" b="1" dirty="0">
              <a:solidFill>
                <a:schemeClr val="tx1"/>
              </a:solidFill>
            </a:endParaRPr>
          </a:p>
          <a:p>
            <a:r>
              <a:rPr lang="es-CL" b="1" dirty="0">
                <a:solidFill>
                  <a:schemeClr val="tx1"/>
                </a:solidFill>
              </a:rPr>
              <a:t> </a:t>
            </a:r>
          </a:p>
        </p:txBody>
      </p:sp>
      <p:sp>
        <p:nvSpPr>
          <p:cNvPr id="6" name="CuadroTexto 5">
            <a:extLst>
              <a:ext uri="{FF2B5EF4-FFF2-40B4-BE49-F238E27FC236}">
                <a16:creationId xmlns:a16="http://schemas.microsoft.com/office/drawing/2014/main" id="{CF28E22D-649A-534B-8B8F-8C6D303BD74C}"/>
              </a:ext>
            </a:extLst>
          </p:cNvPr>
          <p:cNvSpPr txBox="1"/>
          <p:nvPr/>
        </p:nvSpPr>
        <p:spPr>
          <a:xfrm>
            <a:off x="157917" y="4317549"/>
            <a:ext cx="11817950" cy="2308324"/>
          </a:xfrm>
          <a:prstGeom prst="rect">
            <a:avLst/>
          </a:prstGeom>
          <a:solidFill>
            <a:schemeClr val="lt1">
              <a:alpha val="42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CL" b="1" dirty="0">
                <a:solidFill>
                  <a:schemeClr val="tx1"/>
                </a:solidFill>
              </a:rPr>
              <a:t>4. Grafica cuatro momentos en la película en que Fleck presenta una conducta anormal, según los contenidos vistos. ¿Es la sociedad la culpable? Fundamenta. (7 puntos)</a:t>
            </a:r>
          </a:p>
          <a:p>
            <a:endParaRPr lang="es-CL" b="1" dirty="0">
              <a:solidFill>
                <a:schemeClr val="tx1"/>
              </a:solidFill>
            </a:endParaRPr>
          </a:p>
          <a:p>
            <a:endParaRPr lang="es-CL" b="1" dirty="0">
              <a:solidFill>
                <a:schemeClr val="tx1"/>
              </a:solidFill>
            </a:endParaRPr>
          </a:p>
          <a:p>
            <a:endParaRPr lang="es-CL" b="1" dirty="0">
              <a:solidFill>
                <a:schemeClr val="tx1"/>
              </a:solidFill>
            </a:endParaRPr>
          </a:p>
          <a:p>
            <a:endParaRPr lang="es-CL" b="1" dirty="0">
              <a:solidFill>
                <a:schemeClr val="tx1"/>
              </a:solidFill>
            </a:endParaRPr>
          </a:p>
          <a:p>
            <a:endParaRPr lang="es-CL" b="1" dirty="0">
              <a:solidFill>
                <a:schemeClr val="tx1"/>
              </a:solidFill>
            </a:endParaRPr>
          </a:p>
          <a:p>
            <a:endParaRPr lang="es-CL" b="1" dirty="0">
              <a:solidFill>
                <a:schemeClr val="tx1"/>
              </a:solidFill>
            </a:endParaRPr>
          </a:p>
        </p:txBody>
      </p:sp>
    </p:spTree>
    <p:extLst>
      <p:ext uri="{BB962C8B-B14F-4D97-AF65-F5344CB8AC3E}">
        <p14:creationId xmlns:p14="http://schemas.microsoft.com/office/powerpoint/2010/main" val="259710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8D"/>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3974A4-8C2D-6849-A563-DB88CD1F476F}"/>
              </a:ext>
            </a:extLst>
          </p:cNvPr>
          <p:cNvSpPr>
            <a:spLocks noGrp="1"/>
          </p:cNvSpPr>
          <p:nvPr>
            <p:ph type="title"/>
          </p:nvPr>
        </p:nvSpPr>
        <p:spPr>
          <a:xfrm>
            <a:off x="1562838" y="5061966"/>
            <a:ext cx="3366437" cy="1307490"/>
          </a:xfrm>
        </p:spPr>
        <p:txBody>
          <a:bodyPr>
            <a:normAutofit/>
          </a:bodyPr>
          <a:lstStyle/>
          <a:p>
            <a:r>
              <a:rPr lang="es-CL" sz="4800" b="1" dirty="0"/>
              <a:t>BIENVENIDA</a:t>
            </a:r>
          </a:p>
        </p:txBody>
      </p:sp>
      <p:sp>
        <p:nvSpPr>
          <p:cNvPr id="3" name="Marcador de contenido 2">
            <a:extLst>
              <a:ext uri="{FF2B5EF4-FFF2-40B4-BE49-F238E27FC236}">
                <a16:creationId xmlns:a16="http://schemas.microsoft.com/office/drawing/2014/main" id="{3DBC6AA3-97B7-074D-A042-EDE770929575}"/>
              </a:ext>
            </a:extLst>
          </p:cNvPr>
          <p:cNvSpPr>
            <a:spLocks noGrp="1"/>
          </p:cNvSpPr>
          <p:nvPr>
            <p:ph idx="1"/>
          </p:nvPr>
        </p:nvSpPr>
        <p:spPr>
          <a:xfrm>
            <a:off x="132347" y="195430"/>
            <a:ext cx="6492114" cy="4964230"/>
          </a:xfrm>
        </p:spPr>
        <p:txBody>
          <a:bodyPr anchor="ctr">
            <a:normAutofit/>
          </a:bodyPr>
          <a:lstStyle/>
          <a:p>
            <a:pPr marL="0" indent="0" algn="just">
              <a:buNone/>
            </a:pPr>
            <a:r>
              <a:rPr lang="es-CL" sz="1800" dirty="0"/>
              <a:t>Estimados, el siguiente material supondrá aplicar los últimos conceptos que trabajamos en salud mental, mediante la propuesta de actividades prácticas que puedan desarrollar de forma individual en sus hogares.</a:t>
            </a:r>
          </a:p>
          <a:p>
            <a:pPr marL="0" indent="0" algn="just">
              <a:buNone/>
            </a:pPr>
            <a:r>
              <a:rPr lang="es-CL" sz="1800" dirty="0"/>
              <a:t>Busquen sus cuadernos, pues los necesitarán para recordar conceptos y desarrollar las actividades. </a:t>
            </a:r>
          </a:p>
          <a:p>
            <a:pPr marL="0" indent="0" algn="just">
              <a:buNone/>
            </a:pPr>
            <a:r>
              <a:rPr lang="es-CL" sz="1800" dirty="0"/>
              <a:t>Recuerden completar la autoevaluación presente en este material para obtener el puntaje ideal.</a:t>
            </a:r>
          </a:p>
          <a:p>
            <a:pPr marL="0" indent="0" algn="just">
              <a:buNone/>
            </a:pPr>
            <a:r>
              <a:rPr lang="es-CL" sz="1800" dirty="0"/>
              <a:t>Si tienen consultas envíenme un correo indicando claramente en el asunto “CONSULTA” para dar prioridad en la respuesta de la inquietud.</a:t>
            </a:r>
          </a:p>
          <a:p>
            <a:pPr marL="0" indent="0" algn="just">
              <a:buNone/>
            </a:pPr>
            <a:r>
              <a:rPr lang="es-CL" sz="1800" dirty="0"/>
              <a:t>Recuerden ser autónomos, críticos y reflexivos durante el análisis y la aplicación empírica que se propone a continuación.</a:t>
            </a:r>
          </a:p>
          <a:p>
            <a:pPr marL="0" indent="0" algn="just">
              <a:buNone/>
            </a:pPr>
            <a:r>
              <a:rPr lang="es-CL" sz="1800" dirty="0"/>
              <a:t>Revisen ortografía y redacción antes de enviar el módulo terminado.</a:t>
            </a:r>
          </a:p>
        </p:txBody>
      </p:sp>
      <p:pic>
        <p:nvPicPr>
          <p:cNvPr id="6" name="Imagen 5" descr="Imagen que contiene alimentos, dibujo&#10;&#10;Descripción generada automáticamente">
            <a:extLst>
              <a:ext uri="{FF2B5EF4-FFF2-40B4-BE49-F238E27FC236}">
                <a16:creationId xmlns:a16="http://schemas.microsoft.com/office/drawing/2014/main" id="{953AC26D-44AE-0B4F-8769-BBD906FAB3B7}"/>
              </a:ext>
            </a:extLst>
          </p:cNvPr>
          <p:cNvPicPr>
            <a:picLocks noChangeAspect="1"/>
          </p:cNvPicPr>
          <p:nvPr/>
        </p:nvPicPr>
        <p:blipFill rotWithShape="1">
          <a:blip r:embed="rId2"/>
          <a:srcRect l="5939" r="14724" b="-1"/>
          <a:stretch/>
        </p:blipFill>
        <p:spPr>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78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BA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48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54E0B-0CEE-C640-ABDE-617EA58EEDE3}"/>
              </a:ext>
            </a:extLst>
          </p:cNvPr>
          <p:cNvSpPr>
            <a:spLocks noGrp="1"/>
          </p:cNvSpPr>
          <p:nvPr>
            <p:ph type="title"/>
          </p:nvPr>
        </p:nvSpPr>
        <p:spPr>
          <a:xfrm>
            <a:off x="838200" y="49373"/>
            <a:ext cx="10515600" cy="841883"/>
          </a:xfrm>
        </p:spPr>
        <p:txBody>
          <a:bodyPr>
            <a:normAutofit/>
          </a:bodyPr>
          <a:lstStyle/>
          <a:p>
            <a:pPr algn="ctr"/>
            <a:r>
              <a:rPr lang="es-CL" b="1" dirty="0"/>
              <a:t>INSTRUCCIONES</a:t>
            </a:r>
          </a:p>
        </p:txBody>
      </p:sp>
      <p:sp>
        <p:nvSpPr>
          <p:cNvPr id="3" name="Marcador de contenido 2">
            <a:extLst>
              <a:ext uri="{FF2B5EF4-FFF2-40B4-BE49-F238E27FC236}">
                <a16:creationId xmlns:a16="http://schemas.microsoft.com/office/drawing/2014/main" id="{E5D4AC8A-D128-9546-A724-97296D3BD747}"/>
              </a:ext>
            </a:extLst>
          </p:cNvPr>
          <p:cNvSpPr>
            <a:spLocks noGrp="1"/>
          </p:cNvSpPr>
          <p:nvPr>
            <p:ph idx="1"/>
          </p:nvPr>
        </p:nvSpPr>
        <p:spPr>
          <a:xfrm>
            <a:off x="213360" y="742544"/>
            <a:ext cx="11765280" cy="5756117"/>
          </a:xfrm>
        </p:spPr>
        <p:txBody>
          <a:bodyPr>
            <a:normAutofit fontScale="92500"/>
          </a:bodyPr>
          <a:lstStyle/>
          <a:p>
            <a:pPr marL="0" indent="0" algn="just">
              <a:buNone/>
            </a:pPr>
            <a:r>
              <a:rPr lang="es-CL" dirty="0"/>
              <a:t>El siguiente PPT está enmarcado en la Unidad de Inicio: BIENESTAR EMOCIONAL. </a:t>
            </a:r>
            <a:r>
              <a:rPr lang="es-CL" b="1" dirty="0"/>
              <a:t>El objetivo principal de este material es que recuerdes y apliques los últimos conocimientos en esta unidad. </a:t>
            </a:r>
            <a:r>
              <a:rPr lang="es-CL" dirty="0"/>
              <a:t>Para su confección considera los siguientes ítems:</a:t>
            </a:r>
          </a:p>
          <a:p>
            <a:pPr marL="0" indent="0" algn="just">
              <a:buNone/>
            </a:pPr>
            <a:r>
              <a:rPr lang="es-CL" dirty="0"/>
              <a:t>- Esta actividad es INDIVIDUAL y debe ser retroalimentada al profesor a cargo. Cualquier plagio o copia en su desarrollo será evaluado con nota mínima conforme al reglamento de evaluación.</a:t>
            </a:r>
          </a:p>
          <a:p>
            <a:pPr algn="just">
              <a:buFontTx/>
              <a:buChar char="-"/>
            </a:pPr>
            <a:r>
              <a:rPr lang="es-CL" dirty="0"/>
              <a:t>La fecha de entrega de este Módulo II es hasta el día jueves 09/04 a mi correo institucional </a:t>
            </a:r>
            <a:r>
              <a:rPr lang="es-CL" dirty="0">
                <a:hlinkClick r:id="rId2"/>
              </a:rPr>
              <a:t>mgaete@cldv.cl</a:t>
            </a:r>
            <a:endParaRPr lang="es-CL" dirty="0"/>
          </a:p>
          <a:p>
            <a:pPr algn="just">
              <a:buFontTx/>
              <a:buChar char="-"/>
            </a:pPr>
            <a:r>
              <a:rPr lang="es-CL" dirty="0"/>
              <a:t>Completa el ítem de autoevaluación en la rúbrica de evaluación (siguiente diapositiva) antes de enviar el material resuelto. </a:t>
            </a:r>
          </a:p>
          <a:p>
            <a:pPr algn="just">
              <a:buFontTx/>
              <a:buChar char="-"/>
            </a:pPr>
            <a:r>
              <a:rPr lang="es-CL" dirty="0"/>
              <a:t>El desarrollo de la actividad debe ser en este mismo PPT, y debe ser enviada la resolución completa al correo indicando en el asunto tu nombre y curso. </a:t>
            </a:r>
          </a:p>
          <a:p>
            <a:pPr algn="just">
              <a:buFontTx/>
              <a:buChar char="-"/>
            </a:pPr>
            <a:r>
              <a:rPr lang="es-CL" dirty="0"/>
              <a:t>Cualquier consulta referente a este módulo debe ser enviada al correo del profesor a cargo. </a:t>
            </a:r>
          </a:p>
          <a:p>
            <a:pPr algn="just">
              <a:buFontTx/>
              <a:buChar char="-"/>
            </a:pPr>
            <a:endParaRPr lang="es-CL" dirty="0"/>
          </a:p>
          <a:p>
            <a:pPr marL="0" indent="0">
              <a:buNone/>
            </a:pPr>
            <a:endParaRPr lang="es-CL" dirty="0"/>
          </a:p>
          <a:p>
            <a:pPr marL="0" indent="0">
              <a:buNone/>
            </a:pPr>
            <a:endParaRPr lang="es-CL" dirty="0"/>
          </a:p>
        </p:txBody>
      </p:sp>
    </p:spTree>
    <p:extLst>
      <p:ext uri="{BB962C8B-B14F-4D97-AF65-F5344CB8AC3E}">
        <p14:creationId xmlns:p14="http://schemas.microsoft.com/office/powerpoint/2010/main" val="196328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91AEE11-2A8F-694B-B6F9-2BC3E0FD3005}"/>
              </a:ext>
            </a:extLst>
          </p:cNvPr>
          <p:cNvGraphicFramePr>
            <a:graphicFrameLocks noGrp="1"/>
          </p:cNvGraphicFramePr>
          <p:nvPr>
            <p:extLst>
              <p:ext uri="{D42A27DB-BD31-4B8C-83A1-F6EECF244321}">
                <p14:modId xmlns:p14="http://schemas.microsoft.com/office/powerpoint/2010/main" val="1392935493"/>
              </p:ext>
            </p:extLst>
          </p:nvPr>
        </p:nvGraphicFramePr>
        <p:xfrm>
          <a:off x="85240" y="151473"/>
          <a:ext cx="12021519" cy="6340847"/>
        </p:xfrm>
        <a:graphic>
          <a:graphicData uri="http://schemas.openxmlformats.org/drawingml/2006/table">
            <a:tbl>
              <a:tblPr firstRow="1" bandRow="1">
                <a:tableStyleId>{5C22544A-7EE6-4342-B048-85BDC9FD1C3A}</a:tableStyleId>
              </a:tblPr>
              <a:tblGrid>
                <a:gridCol w="8826285">
                  <a:extLst>
                    <a:ext uri="{9D8B030D-6E8A-4147-A177-3AD203B41FA5}">
                      <a16:colId xmlns:a16="http://schemas.microsoft.com/office/drawing/2014/main" val="3794947636"/>
                    </a:ext>
                  </a:extLst>
                </a:gridCol>
                <a:gridCol w="778790">
                  <a:extLst>
                    <a:ext uri="{9D8B030D-6E8A-4147-A177-3AD203B41FA5}">
                      <a16:colId xmlns:a16="http://schemas.microsoft.com/office/drawing/2014/main" val="2869177911"/>
                    </a:ext>
                  </a:extLst>
                </a:gridCol>
                <a:gridCol w="833034">
                  <a:extLst>
                    <a:ext uri="{9D8B030D-6E8A-4147-A177-3AD203B41FA5}">
                      <a16:colId xmlns:a16="http://schemas.microsoft.com/office/drawing/2014/main" val="1777103080"/>
                    </a:ext>
                  </a:extLst>
                </a:gridCol>
                <a:gridCol w="930714">
                  <a:extLst>
                    <a:ext uri="{9D8B030D-6E8A-4147-A177-3AD203B41FA5}">
                      <a16:colId xmlns:a16="http://schemas.microsoft.com/office/drawing/2014/main" val="1491566966"/>
                    </a:ext>
                  </a:extLst>
                </a:gridCol>
                <a:gridCol w="652696">
                  <a:extLst>
                    <a:ext uri="{9D8B030D-6E8A-4147-A177-3AD203B41FA5}">
                      <a16:colId xmlns:a16="http://schemas.microsoft.com/office/drawing/2014/main" val="3946635085"/>
                    </a:ext>
                  </a:extLst>
                </a:gridCol>
              </a:tblGrid>
              <a:tr h="368210">
                <a:tc rowSpan="2">
                  <a:txBody>
                    <a:bodyPr/>
                    <a:lstStyle/>
                    <a:p>
                      <a:pPr algn="ctr"/>
                      <a:r>
                        <a:rPr lang="es-CL" sz="2800" dirty="0"/>
                        <a:t>INDICADORES DE PUNTAJE</a:t>
                      </a:r>
                      <a:endParaRPr lang="es-CL" sz="2800" b="1" dirty="0"/>
                    </a:p>
                  </a:txBody>
                  <a:tcPr/>
                </a:tc>
                <a:tc gridSpan="2">
                  <a:txBody>
                    <a:bodyPr/>
                    <a:lstStyle/>
                    <a:p>
                      <a:pPr algn="ctr"/>
                      <a:r>
                        <a:rPr lang="es-CL" sz="1600" b="1" dirty="0"/>
                        <a:t>¿Cómo lo Hice?</a:t>
                      </a:r>
                    </a:p>
                  </a:txBody>
                  <a:tcPr/>
                </a:tc>
                <a:tc hMerge="1">
                  <a:txBody>
                    <a:bodyPr/>
                    <a:lstStyle/>
                    <a:p>
                      <a:endParaRPr lang="es-CL"/>
                    </a:p>
                  </a:txBody>
                  <a:tcPr/>
                </a:tc>
                <a:tc rowSpan="2">
                  <a:txBody>
                    <a:bodyPr/>
                    <a:lstStyle/>
                    <a:p>
                      <a:pPr algn="ctr"/>
                      <a:r>
                        <a:rPr lang="es-CL" sz="1600" b="1" dirty="0"/>
                        <a:t>P. IDEAL</a:t>
                      </a:r>
                    </a:p>
                  </a:txBody>
                  <a:tcPr/>
                </a:tc>
                <a:tc rowSpan="2">
                  <a:txBody>
                    <a:bodyPr/>
                    <a:lstStyle/>
                    <a:p>
                      <a:pPr algn="ctr"/>
                      <a:r>
                        <a:rPr lang="es-CL" sz="1600" b="1" dirty="0"/>
                        <a:t>P.OBTENIDO</a:t>
                      </a:r>
                    </a:p>
                  </a:txBody>
                  <a:tcPr/>
                </a:tc>
                <a:extLst>
                  <a:ext uri="{0D108BD9-81ED-4DB2-BD59-A6C34878D82A}">
                    <a16:rowId xmlns:a16="http://schemas.microsoft.com/office/drawing/2014/main" val="3733293037"/>
                  </a:ext>
                </a:extLst>
              </a:tr>
              <a:tr h="368210">
                <a:tc vMerge="1">
                  <a:txBody>
                    <a:bodyPr/>
                    <a:lstStyle/>
                    <a:p>
                      <a:endParaRPr lang="es-CL" sz="1600" b="1" dirty="0"/>
                    </a:p>
                  </a:txBody>
                  <a:tcPr/>
                </a:tc>
                <a:tc>
                  <a:txBody>
                    <a:bodyPr/>
                    <a:lstStyle/>
                    <a:p>
                      <a:pPr algn="ctr"/>
                      <a:endParaRPr lang="es-CL" sz="1600" b="1" dirty="0"/>
                    </a:p>
                  </a:txBody>
                  <a:tcPr/>
                </a:tc>
                <a:tc>
                  <a:txBody>
                    <a:bodyPr/>
                    <a:lstStyle/>
                    <a:p>
                      <a:pPr algn="ctr"/>
                      <a:endParaRPr lang="es-CL" sz="1600" b="1" dirty="0"/>
                    </a:p>
                  </a:txBody>
                  <a:tcPr/>
                </a:tc>
                <a:tc vMerge="1">
                  <a:txBody>
                    <a:bodyPr/>
                    <a:lstStyle/>
                    <a:p>
                      <a:endParaRPr lang="es-CL" sz="1600" b="1" dirty="0"/>
                    </a:p>
                  </a:txBody>
                  <a:tcPr/>
                </a:tc>
                <a:tc vMerge="1">
                  <a:txBody>
                    <a:bodyPr/>
                    <a:lstStyle/>
                    <a:p>
                      <a:endParaRPr lang="es-CL" sz="1600" b="1" dirty="0"/>
                    </a:p>
                  </a:txBody>
                  <a:tcPr/>
                </a:tc>
                <a:extLst>
                  <a:ext uri="{0D108BD9-81ED-4DB2-BD59-A6C34878D82A}">
                    <a16:rowId xmlns:a16="http://schemas.microsoft.com/office/drawing/2014/main" val="2544308566"/>
                  </a:ext>
                </a:extLst>
              </a:tr>
              <a:tr h="469356">
                <a:tc>
                  <a:txBody>
                    <a:bodyPr/>
                    <a:lstStyle/>
                    <a:p>
                      <a:pPr algn="just"/>
                      <a:r>
                        <a:rPr lang="es-CL" dirty="0"/>
                        <a:t>1. Estudiante entrega su trabajo en la fecha indicada 09/04.</a:t>
                      </a:r>
                    </a:p>
                  </a:txBody>
                  <a:tcPr/>
                </a:tc>
                <a:tc>
                  <a:txBody>
                    <a:bodyPr/>
                    <a:lstStyle/>
                    <a:p>
                      <a:pPr algn="just"/>
                      <a:endParaRPr lang="es-CL" dirty="0"/>
                    </a:p>
                  </a:txBody>
                  <a:tcPr/>
                </a:tc>
                <a:tc>
                  <a:txBody>
                    <a:bodyPr/>
                    <a:lstStyle/>
                    <a:p>
                      <a:endParaRPr lang="es-CL"/>
                    </a:p>
                  </a:txBody>
                  <a:tcPr/>
                </a:tc>
                <a:tc>
                  <a:txBody>
                    <a:bodyPr/>
                    <a:lstStyle/>
                    <a:p>
                      <a:r>
                        <a:rPr lang="es-CL" dirty="0"/>
                        <a:t>3 pts.</a:t>
                      </a:r>
                    </a:p>
                  </a:txBody>
                  <a:tcPr/>
                </a:tc>
                <a:tc>
                  <a:txBody>
                    <a:bodyPr/>
                    <a:lstStyle/>
                    <a:p>
                      <a:endParaRPr lang="es-CL"/>
                    </a:p>
                  </a:txBody>
                  <a:tcPr/>
                </a:tc>
                <a:extLst>
                  <a:ext uri="{0D108BD9-81ED-4DB2-BD59-A6C34878D82A}">
                    <a16:rowId xmlns:a16="http://schemas.microsoft.com/office/drawing/2014/main" val="4227960636"/>
                  </a:ext>
                </a:extLst>
              </a:tr>
              <a:tr h="67895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2. El trabajo entregado denota compromiso, responsabilidad y autonomía, demostrando el estudiante haber invertido tiempo y dedicación en su desarrollo y no haber copiado/plagiado en ningún caso.</a:t>
                      </a:r>
                    </a:p>
                  </a:txBody>
                  <a:tcPr/>
                </a:tc>
                <a:tc>
                  <a:txBody>
                    <a:bodyPr/>
                    <a:lstStyle/>
                    <a:p>
                      <a:pPr algn="just"/>
                      <a:endParaRPr lang="es-CL" dirty="0"/>
                    </a:p>
                  </a:txBody>
                  <a:tcPr/>
                </a:tc>
                <a:tc>
                  <a:txBody>
                    <a:bodyPr/>
                    <a:lstStyle/>
                    <a:p>
                      <a:endParaRPr lang="es-CL"/>
                    </a:p>
                  </a:txBody>
                  <a:tcPr/>
                </a:tc>
                <a:tc>
                  <a:txBody>
                    <a:bodyPr/>
                    <a:lstStyle/>
                    <a:p>
                      <a:endParaRPr lang="es-CL" dirty="0"/>
                    </a:p>
                    <a:p>
                      <a:r>
                        <a:rPr lang="es-CL" dirty="0"/>
                        <a:t>4 pts.</a:t>
                      </a:r>
                    </a:p>
                  </a:txBody>
                  <a:tcPr/>
                </a:tc>
                <a:tc>
                  <a:txBody>
                    <a:bodyPr/>
                    <a:lstStyle/>
                    <a:p>
                      <a:endParaRPr lang="es-CL"/>
                    </a:p>
                  </a:txBody>
                  <a:tcPr/>
                </a:tc>
                <a:extLst>
                  <a:ext uri="{0D108BD9-81ED-4DB2-BD59-A6C34878D82A}">
                    <a16:rowId xmlns:a16="http://schemas.microsoft.com/office/drawing/2014/main" val="374492670"/>
                  </a:ext>
                </a:extLst>
              </a:tr>
              <a:tr h="7096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3. El estudiante demuestra proactividad en el desarrollo de la actividad aplicando analíticamente los contenidos, presentando un análisis reflexivo, crítico y profundo en las actividades propuestas. </a:t>
                      </a:r>
                    </a:p>
                  </a:txBody>
                  <a:tcPr/>
                </a:tc>
                <a:tc>
                  <a:txBody>
                    <a:bodyPr/>
                    <a:lstStyle/>
                    <a:p>
                      <a:pPr algn="just"/>
                      <a:endParaRPr lang="es-CL" dirty="0"/>
                    </a:p>
                  </a:txBody>
                  <a:tcPr/>
                </a:tc>
                <a:tc>
                  <a:txBody>
                    <a:bodyPr/>
                    <a:lstStyle/>
                    <a:p>
                      <a:endParaRPr lang="es-CL" dirty="0"/>
                    </a:p>
                  </a:txBody>
                  <a:tcPr/>
                </a:tc>
                <a:tc>
                  <a:txBody>
                    <a:bodyPr/>
                    <a:lstStyle/>
                    <a:p>
                      <a:endParaRPr lang="es-CL" dirty="0"/>
                    </a:p>
                    <a:p>
                      <a:r>
                        <a:rPr lang="es-CL" dirty="0"/>
                        <a:t>4 pts. </a:t>
                      </a:r>
                    </a:p>
                  </a:txBody>
                  <a:tcPr/>
                </a:tc>
                <a:tc>
                  <a:txBody>
                    <a:bodyPr/>
                    <a:lstStyle/>
                    <a:p>
                      <a:endParaRPr lang="es-CL" dirty="0"/>
                    </a:p>
                  </a:txBody>
                  <a:tcPr/>
                </a:tc>
                <a:extLst>
                  <a:ext uri="{0D108BD9-81ED-4DB2-BD59-A6C34878D82A}">
                    <a16:rowId xmlns:a16="http://schemas.microsoft.com/office/drawing/2014/main" val="2222955342"/>
                  </a:ext>
                </a:extLst>
              </a:tr>
              <a:tr h="7096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4. El estudiante desarrolla las actividades demostrando una excelente ortografía acentual, puntual y literal.</a:t>
                      </a:r>
                    </a:p>
                  </a:txBody>
                  <a:tcPr/>
                </a:tc>
                <a:tc>
                  <a:txBody>
                    <a:bodyPr/>
                    <a:lstStyle/>
                    <a:p>
                      <a:pPr algn="just"/>
                      <a:endParaRPr lang="es-CL" dirty="0"/>
                    </a:p>
                  </a:txBody>
                  <a:tcPr/>
                </a:tc>
                <a:tc>
                  <a:txBody>
                    <a:bodyPr/>
                    <a:lstStyle/>
                    <a:p>
                      <a:endParaRPr lang="es-CL"/>
                    </a:p>
                  </a:txBody>
                  <a:tcPr/>
                </a:tc>
                <a:tc>
                  <a:txBody>
                    <a:bodyPr/>
                    <a:lstStyle/>
                    <a:p>
                      <a:r>
                        <a:rPr lang="es-CL" dirty="0"/>
                        <a:t>4 pts.</a:t>
                      </a:r>
                    </a:p>
                  </a:txBody>
                  <a:tcPr/>
                </a:tc>
                <a:tc>
                  <a:txBody>
                    <a:bodyPr/>
                    <a:lstStyle/>
                    <a:p>
                      <a:endParaRPr lang="es-CL" dirty="0"/>
                    </a:p>
                  </a:txBody>
                  <a:tcPr/>
                </a:tc>
                <a:extLst>
                  <a:ext uri="{0D108BD9-81ED-4DB2-BD59-A6C34878D82A}">
                    <a16:rowId xmlns:a16="http://schemas.microsoft.com/office/drawing/2014/main" val="2457405385"/>
                  </a:ext>
                </a:extLst>
              </a:tr>
              <a:tr h="6919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5. El desarrolla las actividades demostrando una excelente redacción y manejo de un amplio espectro de palabras, que enriquecen la lectura. </a:t>
                      </a:r>
                    </a:p>
                  </a:txBody>
                  <a:tcPr/>
                </a:tc>
                <a:tc>
                  <a:txBody>
                    <a:bodyPr/>
                    <a:lstStyle/>
                    <a:p>
                      <a:pPr algn="just"/>
                      <a:endParaRPr lang="es-CL" dirty="0"/>
                    </a:p>
                  </a:txBody>
                  <a:tcPr/>
                </a:tc>
                <a:tc>
                  <a:txBody>
                    <a:bodyPr/>
                    <a:lstStyle/>
                    <a:p>
                      <a:endParaRPr lang="es-CL" dirty="0"/>
                    </a:p>
                  </a:txBody>
                  <a:tcPr/>
                </a:tc>
                <a:tc>
                  <a:txBody>
                    <a:bodyPr/>
                    <a:lstStyle/>
                    <a:p>
                      <a:r>
                        <a:rPr lang="es-CL" dirty="0"/>
                        <a:t>4 pts.</a:t>
                      </a:r>
                    </a:p>
                  </a:txBody>
                  <a:tcPr/>
                </a:tc>
                <a:tc>
                  <a:txBody>
                    <a:bodyPr/>
                    <a:lstStyle/>
                    <a:p>
                      <a:endParaRPr lang="es-CL" dirty="0"/>
                    </a:p>
                  </a:txBody>
                  <a:tcPr/>
                </a:tc>
                <a:extLst>
                  <a:ext uri="{0D108BD9-81ED-4DB2-BD59-A6C34878D82A}">
                    <a16:rowId xmlns:a16="http://schemas.microsoft.com/office/drawing/2014/main" val="1708734466"/>
                  </a:ext>
                </a:extLst>
              </a:tr>
              <a:tr h="387972">
                <a:tc>
                  <a:txBody>
                    <a:bodyPr/>
                    <a:lstStyle/>
                    <a:p>
                      <a:r>
                        <a:rPr lang="es-CL" dirty="0"/>
                        <a:t>6. Ítem I: Comprensión de lectura.</a:t>
                      </a:r>
                    </a:p>
                  </a:txBody>
                  <a:tcPr/>
                </a:tc>
                <a:tc>
                  <a:txBody>
                    <a:bodyPr/>
                    <a:lstStyle/>
                    <a:p>
                      <a:endParaRPr lang="es-CL" dirty="0"/>
                    </a:p>
                  </a:txBody>
                  <a:tcPr/>
                </a:tc>
                <a:tc>
                  <a:txBody>
                    <a:bodyPr/>
                    <a:lstStyle/>
                    <a:p>
                      <a:endParaRPr lang="es-CL"/>
                    </a:p>
                  </a:txBody>
                  <a:tcPr/>
                </a:tc>
                <a:tc>
                  <a:txBody>
                    <a:bodyPr/>
                    <a:lstStyle/>
                    <a:p>
                      <a:r>
                        <a:rPr lang="es-CL" dirty="0"/>
                        <a:t>12 pts. </a:t>
                      </a:r>
                    </a:p>
                  </a:txBody>
                  <a:tcPr/>
                </a:tc>
                <a:tc>
                  <a:txBody>
                    <a:bodyPr/>
                    <a:lstStyle/>
                    <a:p>
                      <a:endParaRPr lang="es-CL" dirty="0"/>
                    </a:p>
                  </a:txBody>
                  <a:tcPr/>
                </a:tc>
                <a:extLst>
                  <a:ext uri="{0D108BD9-81ED-4DB2-BD59-A6C34878D82A}">
                    <a16:rowId xmlns:a16="http://schemas.microsoft.com/office/drawing/2014/main" val="744422002"/>
                  </a:ext>
                </a:extLst>
              </a:tr>
              <a:tr h="402094">
                <a:tc>
                  <a:txBody>
                    <a:bodyPr/>
                    <a:lstStyle/>
                    <a:p>
                      <a:r>
                        <a:rPr lang="es-CL" dirty="0"/>
                        <a:t>7. Ítem II: Análisis de un caso.</a:t>
                      </a:r>
                    </a:p>
                  </a:txBody>
                  <a:tcPr/>
                </a:tc>
                <a:tc>
                  <a:txBody>
                    <a:bodyPr/>
                    <a:lstStyle/>
                    <a:p>
                      <a:endParaRPr lang="es-CL" dirty="0"/>
                    </a:p>
                  </a:txBody>
                  <a:tcPr/>
                </a:tc>
                <a:tc>
                  <a:txBody>
                    <a:bodyPr/>
                    <a:lstStyle/>
                    <a:p>
                      <a:endParaRPr lang="es-CL"/>
                    </a:p>
                  </a:txBody>
                  <a:tcPr/>
                </a:tc>
                <a:tc>
                  <a:txBody>
                    <a:bodyPr/>
                    <a:lstStyle/>
                    <a:p>
                      <a:r>
                        <a:rPr lang="es-CL" dirty="0"/>
                        <a:t>16 pts.</a:t>
                      </a:r>
                    </a:p>
                  </a:txBody>
                  <a:tcPr/>
                </a:tc>
                <a:tc>
                  <a:txBody>
                    <a:bodyPr/>
                    <a:lstStyle/>
                    <a:p>
                      <a:endParaRPr lang="es-CL" dirty="0"/>
                    </a:p>
                  </a:txBody>
                  <a:tcPr/>
                </a:tc>
                <a:extLst>
                  <a:ext uri="{0D108BD9-81ED-4DB2-BD59-A6C34878D82A}">
                    <a16:rowId xmlns:a16="http://schemas.microsoft.com/office/drawing/2014/main" val="3122842628"/>
                  </a:ext>
                </a:extLst>
              </a:tr>
              <a:tr h="292010">
                <a:tc>
                  <a:txBody>
                    <a:bodyPr/>
                    <a:lstStyle/>
                    <a:p>
                      <a:r>
                        <a:rPr lang="es-CL" dirty="0"/>
                        <a:t>8. Evidencia un alto nivel de compromiso y responsabilidad con su autoaprendizaje, completando de manera responsable la autoevaluación inserta en esta pauta de cotejo. </a:t>
                      </a:r>
                    </a:p>
                  </a:txBody>
                  <a:tcPr/>
                </a:tc>
                <a:tc>
                  <a:txBody>
                    <a:bodyPr/>
                    <a:lstStyle/>
                    <a:p>
                      <a:endParaRPr lang="es-CL" dirty="0"/>
                    </a:p>
                  </a:txBody>
                  <a:tcPr/>
                </a:tc>
                <a:tc>
                  <a:txBody>
                    <a:bodyPr/>
                    <a:lstStyle/>
                    <a:p>
                      <a:endParaRPr lang="es-CL"/>
                    </a:p>
                  </a:txBody>
                  <a:tcPr/>
                </a:tc>
                <a:tc>
                  <a:txBody>
                    <a:bodyPr/>
                    <a:lstStyle/>
                    <a:p>
                      <a:r>
                        <a:rPr lang="es-CL" dirty="0"/>
                        <a:t>3 pts.</a:t>
                      </a:r>
                    </a:p>
                  </a:txBody>
                  <a:tcPr/>
                </a:tc>
                <a:tc>
                  <a:txBody>
                    <a:bodyPr/>
                    <a:lstStyle/>
                    <a:p>
                      <a:endParaRPr lang="es-CL" dirty="0"/>
                    </a:p>
                  </a:txBody>
                  <a:tcPr/>
                </a:tc>
                <a:extLst>
                  <a:ext uri="{0D108BD9-81ED-4DB2-BD59-A6C34878D82A}">
                    <a16:rowId xmlns:a16="http://schemas.microsoft.com/office/drawing/2014/main" val="2127158163"/>
                  </a:ext>
                </a:extLst>
              </a:tr>
              <a:tr h="387972">
                <a:tc>
                  <a:txBody>
                    <a:bodyPr/>
                    <a:lstStyle/>
                    <a:p>
                      <a:r>
                        <a:rPr lang="es-CL" dirty="0"/>
                        <a:t>PUNTAJE TOTAL</a:t>
                      </a:r>
                    </a:p>
                  </a:txBody>
                  <a:tcPr/>
                </a:tc>
                <a:tc>
                  <a:txBody>
                    <a:bodyPr/>
                    <a:lstStyle/>
                    <a:p>
                      <a:endParaRPr lang="es-CL" dirty="0"/>
                    </a:p>
                  </a:txBody>
                  <a:tcPr/>
                </a:tc>
                <a:tc>
                  <a:txBody>
                    <a:bodyPr/>
                    <a:lstStyle/>
                    <a:p>
                      <a:endParaRPr lang="es-CL" dirty="0"/>
                    </a:p>
                  </a:txBody>
                  <a:tcPr/>
                </a:tc>
                <a:tc>
                  <a:txBody>
                    <a:bodyPr/>
                    <a:lstStyle/>
                    <a:p>
                      <a:r>
                        <a:rPr lang="es-CL" dirty="0"/>
                        <a:t>50</a:t>
                      </a:r>
                    </a:p>
                  </a:txBody>
                  <a:tcPr/>
                </a:tc>
                <a:tc>
                  <a:txBody>
                    <a:bodyPr/>
                    <a:lstStyle/>
                    <a:p>
                      <a:endParaRPr lang="es-CL" dirty="0"/>
                    </a:p>
                  </a:txBody>
                  <a:tcPr/>
                </a:tc>
                <a:extLst>
                  <a:ext uri="{0D108BD9-81ED-4DB2-BD59-A6C34878D82A}">
                    <a16:rowId xmlns:a16="http://schemas.microsoft.com/office/drawing/2014/main" val="2106151652"/>
                  </a:ext>
                </a:extLst>
              </a:tr>
            </a:tbl>
          </a:graphicData>
        </a:graphic>
      </p:graphicFrame>
      <p:pic>
        <p:nvPicPr>
          <p:cNvPr id="5" name="Gráfico 4" descr="Cara con gafas de sol con relleno sólido">
            <a:extLst>
              <a:ext uri="{FF2B5EF4-FFF2-40B4-BE49-F238E27FC236}">
                <a16:creationId xmlns:a16="http://schemas.microsoft.com/office/drawing/2014/main" id="{54EA1814-04BC-BB48-911C-E67962A589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96702" y="559676"/>
            <a:ext cx="373117" cy="373117"/>
          </a:xfrm>
          <a:prstGeom prst="rect">
            <a:avLst/>
          </a:prstGeom>
        </p:spPr>
      </p:pic>
      <p:pic>
        <p:nvPicPr>
          <p:cNvPr id="7" name="Gráfico 6" descr="Cara triste con relleno sólido">
            <a:extLst>
              <a:ext uri="{FF2B5EF4-FFF2-40B4-BE49-F238E27FC236}">
                <a16:creationId xmlns:a16="http://schemas.microsoft.com/office/drawing/2014/main" id="{C2C25EFE-A8BE-4242-AF95-E8BF6E7BC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293" y="559676"/>
            <a:ext cx="373117" cy="373117"/>
          </a:xfrm>
          <a:prstGeom prst="rect">
            <a:avLst/>
          </a:prstGeom>
        </p:spPr>
      </p:pic>
    </p:spTree>
    <p:extLst>
      <p:ext uri="{BB962C8B-B14F-4D97-AF65-F5344CB8AC3E}">
        <p14:creationId xmlns:p14="http://schemas.microsoft.com/office/powerpoint/2010/main" val="331549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37F66-9464-5747-B170-3F848AB715FE}"/>
              </a:ext>
            </a:extLst>
          </p:cNvPr>
          <p:cNvSpPr>
            <a:spLocks noGrp="1"/>
          </p:cNvSpPr>
          <p:nvPr>
            <p:ph type="title"/>
          </p:nvPr>
        </p:nvSpPr>
        <p:spPr>
          <a:xfrm>
            <a:off x="8230516" y="291724"/>
            <a:ext cx="3829810" cy="2451640"/>
          </a:xfrm>
        </p:spPr>
        <p:txBody>
          <a:bodyPr vert="horz" lIns="91440" tIns="45720" rIns="91440" bIns="45720" rtlCol="0" anchor="b">
            <a:normAutofit fontScale="90000"/>
          </a:bodyPr>
          <a:lstStyle/>
          <a:p>
            <a:pPr algn="ctr"/>
            <a:r>
              <a:rPr lang="en-US" sz="5800" dirty="0"/>
              <a:t>Unidad 0: </a:t>
            </a:r>
            <a:r>
              <a:rPr lang="en-US" sz="5800" dirty="0" err="1"/>
              <a:t>Bienestar</a:t>
            </a:r>
            <a:r>
              <a:rPr lang="en-US" sz="5800" dirty="0"/>
              <a:t> </a:t>
            </a:r>
            <a:r>
              <a:rPr lang="en-US" sz="5800" dirty="0" err="1"/>
              <a:t>Psicosocial</a:t>
            </a:r>
            <a:r>
              <a:rPr lang="en-US" sz="5800" dirty="0"/>
              <a:t>.</a:t>
            </a:r>
          </a:p>
        </p:txBody>
      </p:sp>
      <p:pic>
        <p:nvPicPr>
          <p:cNvPr id="5" name="Imagen 4" descr="Captura de pantalla de un celular&#10;&#10;Descripción generada automáticamente">
            <a:extLst>
              <a:ext uri="{FF2B5EF4-FFF2-40B4-BE49-F238E27FC236}">
                <a16:creationId xmlns:a16="http://schemas.microsoft.com/office/drawing/2014/main" id="{B7548A5C-B68A-414E-9C29-B2D80DFBDBB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1674" y="1301025"/>
            <a:ext cx="7902843" cy="5556975"/>
          </a:xfrm>
          <a:prstGeom prst="rect">
            <a:avLst/>
          </a:prstGeom>
        </p:spPr>
      </p:pic>
      <p:pic>
        <p:nvPicPr>
          <p:cNvPr id="9" name="Imagen 8">
            <a:extLst>
              <a:ext uri="{FF2B5EF4-FFF2-40B4-BE49-F238E27FC236}">
                <a16:creationId xmlns:a16="http://schemas.microsoft.com/office/drawing/2014/main" id="{E04A9091-7E5C-694A-9788-28B22E03A528}"/>
              </a:ext>
            </a:extLst>
          </p:cNvPr>
          <p:cNvPicPr>
            <a:picLocks noChangeAspect="1"/>
          </p:cNvPicPr>
          <p:nvPr/>
        </p:nvPicPr>
        <p:blipFill>
          <a:blip r:embed="rId4"/>
          <a:stretch>
            <a:fillRect/>
          </a:stretch>
        </p:blipFill>
        <p:spPr>
          <a:xfrm>
            <a:off x="8499423" y="2743364"/>
            <a:ext cx="3246677" cy="3246677"/>
          </a:xfrm>
          <a:prstGeom prst="rect">
            <a:avLst/>
          </a:prstGeom>
        </p:spPr>
      </p:pic>
      <p:sp>
        <p:nvSpPr>
          <p:cNvPr id="3" name="CuadroTexto 2">
            <a:extLst>
              <a:ext uri="{FF2B5EF4-FFF2-40B4-BE49-F238E27FC236}">
                <a16:creationId xmlns:a16="http://schemas.microsoft.com/office/drawing/2014/main" id="{513BBB7B-96F2-E744-849B-661109852015}"/>
              </a:ext>
            </a:extLst>
          </p:cNvPr>
          <p:cNvSpPr txBox="1"/>
          <p:nvPr/>
        </p:nvSpPr>
        <p:spPr>
          <a:xfrm>
            <a:off x="131674" y="134911"/>
            <a:ext cx="8367749" cy="1015663"/>
          </a:xfrm>
          <a:prstGeom prst="rect">
            <a:avLst/>
          </a:prstGeom>
          <a:noFill/>
        </p:spPr>
        <p:txBody>
          <a:bodyPr wrap="square" rtlCol="0">
            <a:spAutoFit/>
          </a:bodyPr>
          <a:lstStyle/>
          <a:p>
            <a:pPr algn="just"/>
            <a:r>
              <a:rPr lang="es-CL" sz="2000" b="1" dirty="0"/>
              <a:t>INTRODUCCIÓN. </a:t>
            </a:r>
            <a:r>
              <a:rPr lang="es-CL" sz="2000" dirty="0"/>
              <a:t>Durante las primeras semanas de clases revisamos los siguientes conceptos en profundidad. Refuérzalos en tu cuaderno y asiste a la clase virtual, donde los retomaremos brevemente.</a:t>
            </a:r>
          </a:p>
        </p:txBody>
      </p:sp>
    </p:spTree>
    <p:extLst>
      <p:ext uri="{BB962C8B-B14F-4D97-AF65-F5344CB8AC3E}">
        <p14:creationId xmlns:p14="http://schemas.microsoft.com/office/powerpoint/2010/main" val="416515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F78AE-83F5-7949-9352-FDEE30CF2EC1}"/>
              </a:ext>
            </a:extLst>
          </p:cNvPr>
          <p:cNvSpPr>
            <a:spLocks noGrp="1"/>
          </p:cNvSpPr>
          <p:nvPr>
            <p:ph type="title"/>
          </p:nvPr>
        </p:nvSpPr>
        <p:spPr>
          <a:xfrm>
            <a:off x="838200" y="155263"/>
            <a:ext cx="10515600" cy="714167"/>
          </a:xfrm>
        </p:spPr>
        <p:txBody>
          <a:bodyPr/>
          <a:lstStyle/>
          <a:p>
            <a:pPr algn="ctr"/>
            <a:r>
              <a:rPr lang="es-CL" b="1" dirty="0"/>
              <a:t>Trastornos de ansiedad</a:t>
            </a:r>
          </a:p>
        </p:txBody>
      </p:sp>
      <p:sp>
        <p:nvSpPr>
          <p:cNvPr id="3" name="Marcador de contenido 2">
            <a:extLst>
              <a:ext uri="{FF2B5EF4-FFF2-40B4-BE49-F238E27FC236}">
                <a16:creationId xmlns:a16="http://schemas.microsoft.com/office/drawing/2014/main" id="{2AABE183-21C3-284D-94E3-9B497CA242D9}"/>
              </a:ext>
            </a:extLst>
          </p:cNvPr>
          <p:cNvSpPr>
            <a:spLocks noGrp="1"/>
          </p:cNvSpPr>
          <p:nvPr>
            <p:ph idx="1"/>
          </p:nvPr>
        </p:nvSpPr>
        <p:spPr>
          <a:xfrm>
            <a:off x="0" y="869430"/>
            <a:ext cx="11907187" cy="6220918"/>
          </a:xfrm>
        </p:spPr>
        <p:txBody>
          <a:bodyPr>
            <a:normAutofit/>
          </a:bodyPr>
          <a:lstStyle/>
          <a:p>
            <a:pPr marL="0" indent="0" algn="just">
              <a:buNone/>
            </a:pPr>
            <a:r>
              <a:rPr lang="es-CL" sz="2400" dirty="0"/>
              <a:t>Durante las últimas semanas el mundo ha cambiado. La propagación de una pandemia sin precedentes ha generado un cambio profundo en nuestras pautas sociales, obligando a la humanidad a practicar un aislamiento físico que muchas veces puede derivar en un aislamiento afectivo crónico, desencadenando trastornos como ansiedad, pánico y depresión. </a:t>
            </a:r>
          </a:p>
          <a:p>
            <a:pPr marL="0" indent="0" algn="just">
              <a:buNone/>
            </a:pPr>
            <a:r>
              <a:rPr lang="es-CL" sz="2400" dirty="0"/>
              <a:t>¿Qué entendemos por ansiedad? Es una respuesta física al pasar por situaciones tensas, que desencadena exceso de atención y reacción constantes (nos mantenemos siempre a la defensiva). Es una manera natural de enfrentarnos a una situación que consideramos amenazante. Algunos síntomas son:</a:t>
            </a:r>
          </a:p>
          <a:p>
            <a:pPr algn="just">
              <a:buFontTx/>
              <a:buChar char="-"/>
            </a:pPr>
            <a:r>
              <a:rPr lang="es-CL" sz="2400" dirty="0"/>
              <a:t>Insomnio o hipersonmia cada día.</a:t>
            </a:r>
          </a:p>
          <a:p>
            <a:pPr algn="just">
              <a:buFontTx/>
              <a:buChar char="-"/>
            </a:pPr>
            <a:r>
              <a:rPr lang="es-CL" sz="2400" dirty="0"/>
              <a:t>Pérdida importante o aumento de peso.</a:t>
            </a:r>
          </a:p>
          <a:p>
            <a:pPr algn="just">
              <a:buFontTx/>
              <a:buChar char="-"/>
            </a:pPr>
            <a:r>
              <a:rPr lang="es-CL" sz="2400" dirty="0"/>
              <a:t>Afecciones a la piel (dermatitis, prurito, etc.)</a:t>
            </a:r>
          </a:p>
          <a:p>
            <a:pPr algn="just">
              <a:buFontTx/>
              <a:buChar char="-"/>
            </a:pPr>
            <a:r>
              <a:rPr lang="es-CL" sz="2400" dirty="0"/>
              <a:t>Sudoración, temblores, respiración acelerada. </a:t>
            </a:r>
          </a:p>
          <a:p>
            <a:pPr algn="just">
              <a:buFontTx/>
              <a:buChar char="-"/>
            </a:pPr>
            <a:r>
              <a:rPr lang="es-CL" sz="2400" dirty="0"/>
              <a:t>Sensación de nerviosismo, agitación, tensión.</a:t>
            </a:r>
          </a:p>
          <a:p>
            <a:pPr algn="just">
              <a:buFontTx/>
              <a:buChar char="-"/>
            </a:pPr>
            <a:r>
              <a:rPr lang="es-CL" sz="2400" dirty="0"/>
              <a:t>Afecciones musculares (dolor de espalda, bruxismo, etc.)</a:t>
            </a:r>
          </a:p>
        </p:txBody>
      </p:sp>
      <p:pic>
        <p:nvPicPr>
          <p:cNvPr id="5" name="Imagen 4">
            <a:extLst>
              <a:ext uri="{FF2B5EF4-FFF2-40B4-BE49-F238E27FC236}">
                <a16:creationId xmlns:a16="http://schemas.microsoft.com/office/drawing/2014/main" id="{61F15750-EB4F-F24F-B553-89390A304B17}"/>
              </a:ext>
            </a:extLst>
          </p:cNvPr>
          <p:cNvPicPr>
            <a:picLocks noChangeAspect="1"/>
          </p:cNvPicPr>
          <p:nvPr/>
        </p:nvPicPr>
        <p:blipFill>
          <a:blip r:embed="rId2"/>
          <a:stretch>
            <a:fillRect/>
          </a:stretch>
        </p:blipFill>
        <p:spPr>
          <a:xfrm>
            <a:off x="7662819" y="3395272"/>
            <a:ext cx="4244368" cy="3183276"/>
          </a:xfrm>
          <a:prstGeom prst="rect">
            <a:avLst/>
          </a:prstGeom>
        </p:spPr>
      </p:pic>
    </p:spTree>
    <p:extLst>
      <p:ext uri="{BB962C8B-B14F-4D97-AF65-F5344CB8AC3E}">
        <p14:creationId xmlns:p14="http://schemas.microsoft.com/office/powerpoint/2010/main" val="395210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26F89D-7498-424E-A7D3-036B0DF95E00}"/>
              </a:ext>
            </a:extLst>
          </p:cNvPr>
          <p:cNvSpPr>
            <a:spLocks noGrp="1"/>
          </p:cNvSpPr>
          <p:nvPr>
            <p:ph idx="1"/>
          </p:nvPr>
        </p:nvSpPr>
        <p:spPr>
          <a:xfrm>
            <a:off x="371959" y="208548"/>
            <a:ext cx="11561736" cy="1155558"/>
          </a:xfrm>
        </p:spPr>
        <p:txBody>
          <a:bodyPr>
            <a:normAutofit fontScale="92500" lnSpcReduction="10000"/>
          </a:bodyPr>
          <a:lstStyle/>
          <a:p>
            <a:pPr marL="0" indent="0" algn="ctr">
              <a:buNone/>
            </a:pPr>
            <a:r>
              <a:rPr lang="es-MX" altLang="es-CL" sz="3200" b="1" dirty="0"/>
              <a:t>ACTIVIDAD</a:t>
            </a:r>
          </a:p>
          <a:p>
            <a:pPr marL="0" indent="0">
              <a:buNone/>
            </a:pPr>
            <a:r>
              <a:rPr lang="es-MX" altLang="es-CL" sz="2400" b="1" dirty="0"/>
              <a:t>I. COMPRENSIÓN DE LECTURA. </a:t>
            </a:r>
            <a:r>
              <a:rPr lang="es-MX" altLang="es-CL" sz="2400" dirty="0"/>
              <a:t>Lee el siguiente texto del psicólogo Robert Feldman y responde las preguntas a continuación:</a:t>
            </a:r>
          </a:p>
        </p:txBody>
      </p:sp>
      <p:sp>
        <p:nvSpPr>
          <p:cNvPr id="9" name="CuadroTexto 8">
            <a:extLst>
              <a:ext uri="{FF2B5EF4-FFF2-40B4-BE49-F238E27FC236}">
                <a16:creationId xmlns:a16="http://schemas.microsoft.com/office/drawing/2014/main" id="{C59121D1-7D06-5346-8BBF-51A854926328}"/>
              </a:ext>
            </a:extLst>
          </p:cNvPr>
          <p:cNvSpPr txBox="1"/>
          <p:nvPr/>
        </p:nvSpPr>
        <p:spPr>
          <a:xfrm>
            <a:off x="258305" y="1525010"/>
            <a:ext cx="11675390" cy="28931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L" sz="2000" b="1" dirty="0"/>
              <a:t>¿Qué mecanismo de defensa utilizas?</a:t>
            </a:r>
          </a:p>
          <a:p>
            <a:pPr algn="just"/>
            <a:r>
              <a:rPr lang="es-CL" dirty="0"/>
              <a:t>¿Cómo enfrento la ansiedad? Esta es, precisamente, la pregunta que me formulaba a medida que estudiaba para el examen final de la clase de psicología. Fue curioso encontrar entre mis apuntes una sección del material dedicada a los mecanismos de defensa más frecuentemente utilizados para lidiar con la ansiedad.</a:t>
            </a:r>
          </a:p>
          <a:p>
            <a:pPr algn="just"/>
            <a:r>
              <a:rPr lang="es-CL" dirty="0"/>
              <a:t>Los mecanismos de defensa son “estrategias inconscientes que emplean las personas para reducir la ansiedad, al ocultar su origen dentro de sí mismo como de los demás”. Ellos fueron escritos por Sigmund Freud, en sus esfuerzos por crear una teoría que explicase la dinámica tras la personalidad de los pacientes ansiosos que atendía. Más tarde su hija Anna continuó con la tarea de su padre, identificando los mecanismos de defensa. “De acuerdo a la teoría, todos utilizamos, en diferente grado, mecanismos de defensa que pueden ser útiles para protegernos de la experiencia consciente desagradable”. Entre los principales mecanismos de defensa se encuentran:</a:t>
            </a:r>
            <a:endParaRPr lang="es-CL" sz="1600" dirty="0"/>
          </a:p>
        </p:txBody>
      </p:sp>
      <p:sp>
        <p:nvSpPr>
          <p:cNvPr id="2" name="CuadroTexto 1">
            <a:extLst>
              <a:ext uri="{FF2B5EF4-FFF2-40B4-BE49-F238E27FC236}">
                <a16:creationId xmlns:a16="http://schemas.microsoft.com/office/drawing/2014/main" id="{3D39C752-2F5E-0A4B-92F7-1533C9B8DAEF}"/>
              </a:ext>
            </a:extLst>
          </p:cNvPr>
          <p:cNvSpPr txBox="1"/>
          <p:nvPr/>
        </p:nvSpPr>
        <p:spPr>
          <a:xfrm>
            <a:off x="258305" y="4579014"/>
            <a:ext cx="5309313" cy="184665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L" b="1" dirty="0"/>
              <a:t>REPRESIÓN</a:t>
            </a:r>
          </a:p>
          <a:p>
            <a:pPr algn="just"/>
            <a:r>
              <a:rPr lang="es-CL" sz="1600" dirty="0"/>
              <a:t>Ocultar en el inconsciente los pensamientos y recuerdos desagradables que causan ansiedad y no se desean recordar.</a:t>
            </a:r>
          </a:p>
          <a:p>
            <a:pPr algn="just"/>
            <a:r>
              <a:rPr lang="es-CL" sz="1600" dirty="0"/>
              <a:t>EJ. Memoria selectiva, bloqueo de sucesos traumática, evitación consciente de acontecimientos o responsabilidades que me generan ansiedad.</a:t>
            </a:r>
          </a:p>
          <a:p>
            <a:pPr algn="just"/>
            <a:endParaRPr lang="es-CL" sz="1600" dirty="0"/>
          </a:p>
        </p:txBody>
      </p:sp>
      <p:sp>
        <p:nvSpPr>
          <p:cNvPr id="8" name="CuadroTexto 7">
            <a:extLst>
              <a:ext uri="{FF2B5EF4-FFF2-40B4-BE49-F238E27FC236}">
                <a16:creationId xmlns:a16="http://schemas.microsoft.com/office/drawing/2014/main" id="{61BFB6CB-863F-1C41-9CDF-9EF85D236331}"/>
              </a:ext>
            </a:extLst>
          </p:cNvPr>
          <p:cNvSpPr txBox="1"/>
          <p:nvPr/>
        </p:nvSpPr>
        <p:spPr>
          <a:xfrm>
            <a:off x="6392331" y="4579014"/>
            <a:ext cx="5541364" cy="184665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CL" b="1" dirty="0"/>
              <a:t>REGRESIÓN</a:t>
            </a:r>
          </a:p>
          <a:p>
            <a:pPr algn="just"/>
            <a:r>
              <a:rPr lang="es-CL" sz="1600" dirty="0"/>
              <a:t>Enfrentar un suceso que causa ansiedad adoptando un comportamiento propio de una etapa previa en la vida, normalmente comportamientos de infancia o adolescencia donde existían pocas consecuencias a nuestro comportamiento.</a:t>
            </a:r>
          </a:p>
          <a:p>
            <a:pPr algn="just"/>
            <a:r>
              <a:rPr lang="es-CL" sz="1600" dirty="0"/>
              <a:t>Ej. Actuar con pataletas y/o actos de inmadurez ante situaciones estresantes.</a:t>
            </a:r>
          </a:p>
        </p:txBody>
      </p:sp>
    </p:spTree>
    <p:extLst>
      <p:ext uri="{BB962C8B-B14F-4D97-AF65-F5344CB8AC3E}">
        <p14:creationId xmlns:p14="http://schemas.microsoft.com/office/powerpoint/2010/main" val="137137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A9E9621-4238-EC48-B048-5956A91A0C56}"/>
              </a:ext>
            </a:extLst>
          </p:cNvPr>
          <p:cNvSpPr txBox="1"/>
          <p:nvPr/>
        </p:nvSpPr>
        <p:spPr>
          <a:xfrm>
            <a:off x="479684" y="211456"/>
            <a:ext cx="5309313" cy="13542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L" b="1" dirty="0"/>
              <a:t>DESPLAZAMIENTO</a:t>
            </a:r>
          </a:p>
          <a:p>
            <a:pPr algn="just"/>
            <a:r>
              <a:rPr lang="es-CL" sz="1600" dirty="0"/>
              <a:t>Transmitir pensamientos desagradables que se encuentran dirigidos a alguien de carácter dominante hacia alguien más pequeño o débil, por ejemplo, desuitarse con nuestros familiares o pareja por problemas en el trabajo o colegio. </a:t>
            </a:r>
          </a:p>
        </p:txBody>
      </p:sp>
      <p:sp>
        <p:nvSpPr>
          <p:cNvPr id="5" name="CuadroTexto 4">
            <a:extLst>
              <a:ext uri="{FF2B5EF4-FFF2-40B4-BE49-F238E27FC236}">
                <a16:creationId xmlns:a16="http://schemas.microsoft.com/office/drawing/2014/main" id="{216848D9-4C7E-DF4E-8E0D-3F5681ABFF28}"/>
              </a:ext>
            </a:extLst>
          </p:cNvPr>
          <p:cNvSpPr txBox="1"/>
          <p:nvPr/>
        </p:nvSpPr>
        <p:spPr>
          <a:xfrm>
            <a:off x="6598171" y="149901"/>
            <a:ext cx="5309313"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L" b="1" dirty="0"/>
              <a:t>RACIONALIZACIÓN</a:t>
            </a:r>
          </a:p>
          <a:p>
            <a:pPr algn="just"/>
            <a:r>
              <a:rPr lang="es-CL" dirty="0"/>
              <a:t>Crear justificaciones irreales sobre el por qué de sucesos estresantes, distorcionando la realidad para proteger nuestra autoestima. (Ej. Mi novia me dejó pero me alegro, porque ahora podré estudiar mejor.)</a:t>
            </a:r>
          </a:p>
        </p:txBody>
      </p:sp>
      <p:sp>
        <p:nvSpPr>
          <p:cNvPr id="6" name="CuadroTexto 5">
            <a:extLst>
              <a:ext uri="{FF2B5EF4-FFF2-40B4-BE49-F238E27FC236}">
                <a16:creationId xmlns:a16="http://schemas.microsoft.com/office/drawing/2014/main" id="{E3727782-8779-8D40-A9F4-5B2A5EA0E894}"/>
              </a:ext>
            </a:extLst>
          </p:cNvPr>
          <p:cNvSpPr txBox="1"/>
          <p:nvPr/>
        </p:nvSpPr>
        <p:spPr>
          <a:xfrm>
            <a:off x="6598170" y="1810062"/>
            <a:ext cx="5309313"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CL" b="1" dirty="0"/>
              <a:t>NEGACIÓN</a:t>
            </a:r>
          </a:p>
          <a:p>
            <a:pPr algn="just"/>
            <a:r>
              <a:rPr lang="es-CL" dirty="0"/>
              <a:t>Rehusar reconocer de forma inmediata un suceso desagradable, por ejemplo, negar la muerte repentina de un familiar. </a:t>
            </a:r>
          </a:p>
          <a:p>
            <a:pPr algn="just"/>
            <a:endParaRPr lang="es-CL" dirty="0"/>
          </a:p>
        </p:txBody>
      </p:sp>
      <p:sp>
        <p:nvSpPr>
          <p:cNvPr id="7" name="CuadroTexto 6">
            <a:extLst>
              <a:ext uri="{FF2B5EF4-FFF2-40B4-BE49-F238E27FC236}">
                <a16:creationId xmlns:a16="http://schemas.microsoft.com/office/drawing/2014/main" id="{5F60FEB4-A1EC-0549-98DE-25AFE4E0CF55}"/>
              </a:ext>
            </a:extLst>
          </p:cNvPr>
          <p:cNvSpPr txBox="1"/>
          <p:nvPr/>
        </p:nvSpPr>
        <p:spPr>
          <a:xfrm>
            <a:off x="479683" y="1788374"/>
            <a:ext cx="5309313" cy="147732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L" b="1" dirty="0"/>
              <a:t>PROYECCIÓN</a:t>
            </a:r>
          </a:p>
          <a:p>
            <a:pPr algn="just"/>
            <a:r>
              <a:rPr lang="es-CL" dirty="0"/>
              <a:t>Mecanismo en que el individuo culpa a otros de sus errores. Ej. Un adolescente de hábitos de estudio pobres afirma que su bajo rendimiento se debe al maestro. </a:t>
            </a:r>
          </a:p>
        </p:txBody>
      </p:sp>
      <p:sp>
        <p:nvSpPr>
          <p:cNvPr id="8" name="CuadroTexto 7">
            <a:extLst>
              <a:ext uri="{FF2B5EF4-FFF2-40B4-BE49-F238E27FC236}">
                <a16:creationId xmlns:a16="http://schemas.microsoft.com/office/drawing/2014/main" id="{4AD9FE9C-AABE-0743-9A7F-B6DEBCC16EE2}"/>
              </a:ext>
            </a:extLst>
          </p:cNvPr>
          <p:cNvSpPr txBox="1"/>
          <p:nvPr/>
        </p:nvSpPr>
        <p:spPr>
          <a:xfrm>
            <a:off x="284517" y="3570610"/>
            <a:ext cx="11675390" cy="28931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CL" b="1" dirty="0"/>
              <a:t>SUBLIMACIÓN</a:t>
            </a:r>
            <a:r>
              <a:rPr lang="es-CL" sz="2000" b="1" dirty="0"/>
              <a:t>: </a:t>
            </a:r>
            <a:r>
              <a:rPr lang="es-CL" dirty="0"/>
              <a:t>Canalizar los pensamientos, deseos o comportamientos ansiosos hacia actividades de provecho o aceptación social, por ejemplo, alguien agresivo se convierte en boxeador. </a:t>
            </a:r>
          </a:p>
          <a:p>
            <a:pPr algn="just"/>
            <a:endParaRPr lang="es-CL" dirty="0"/>
          </a:p>
          <a:p>
            <a:pPr algn="just"/>
            <a:r>
              <a:rPr lang="es-CL" dirty="0"/>
              <a:t>El estudio y conocimiento de los mecanismos de defensa han conducido a estudiar las reacciones que tengo ante sucesos estresantes. Es impresionante conocer la cantidad de mecanismos de defensa que utilizo con frecuencia en mi vida cotidiana. Lamentablemente, la mayoría de estos mecanismos son maneras ineficaces de combatir la ansiedad. Solo nos llevan a evitar temporalmente el problema, pero no ayudan a enfrentarlo. La evitación prolongada de los aspectos que causan ansiedad puede aumentarla y conducirnos hacia el desarrollo de trastornos relacionados con la misma. </a:t>
            </a:r>
          </a:p>
          <a:p>
            <a:pPr algn="just"/>
            <a:endParaRPr lang="es-CL" dirty="0"/>
          </a:p>
          <a:p>
            <a:pPr algn="r"/>
            <a:r>
              <a:rPr lang="es-CL" dirty="0"/>
              <a:t>Feldman, R., </a:t>
            </a:r>
            <a:r>
              <a:rPr lang="es-CL" i="1" dirty="0"/>
              <a:t>Psicología con aplicaciones en habla hispana. </a:t>
            </a:r>
          </a:p>
        </p:txBody>
      </p:sp>
    </p:spTree>
    <p:extLst>
      <p:ext uri="{BB962C8B-B14F-4D97-AF65-F5344CB8AC3E}">
        <p14:creationId xmlns:p14="http://schemas.microsoft.com/office/powerpoint/2010/main" val="273976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145C39D-8E66-3D40-9613-7CA2B8C8F572}"/>
              </a:ext>
            </a:extLst>
          </p:cNvPr>
          <p:cNvSpPr txBox="1"/>
          <p:nvPr/>
        </p:nvSpPr>
        <p:spPr>
          <a:xfrm>
            <a:off x="314201" y="251473"/>
            <a:ext cx="11563597" cy="2862322"/>
          </a:xfrm>
          <a:prstGeom prst="rect">
            <a:avLst/>
          </a:prstGeom>
          <a:solidFill>
            <a:schemeClr val="lt1">
              <a:alpha val="59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s-CL" b="1" dirty="0">
                <a:solidFill>
                  <a:schemeClr val="tx1"/>
                </a:solidFill>
              </a:rPr>
              <a:t>Señala tres mecanismos de defensa que has utilizado en tu vida y ejemplifícalos con la situación concreta en la cual los pusiste en práctica. (6 pts.)</a:t>
            </a: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p:txBody>
      </p:sp>
      <p:sp>
        <p:nvSpPr>
          <p:cNvPr id="8" name="CuadroTexto 7">
            <a:extLst>
              <a:ext uri="{FF2B5EF4-FFF2-40B4-BE49-F238E27FC236}">
                <a16:creationId xmlns:a16="http://schemas.microsoft.com/office/drawing/2014/main" id="{0CB3DF7B-3A6C-CE45-AABE-4485C0BB3C53}"/>
              </a:ext>
            </a:extLst>
          </p:cNvPr>
          <p:cNvSpPr txBox="1"/>
          <p:nvPr/>
        </p:nvSpPr>
        <p:spPr>
          <a:xfrm>
            <a:off x="314201" y="3429000"/>
            <a:ext cx="11563596" cy="3139321"/>
          </a:xfrm>
          <a:prstGeom prst="rect">
            <a:avLst/>
          </a:prstGeom>
          <a:solidFill>
            <a:schemeClr val="lt1">
              <a:alpha val="42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CL" b="1" dirty="0">
                <a:solidFill>
                  <a:schemeClr val="tx1"/>
                </a:solidFill>
              </a:rPr>
              <a:t>2. ¿Qué mecanismo de defensa te parece más positivo y, por otro lado, más nocivo para enfrentar la ansiedad según la categorización de Feldman? Fudamenta tu respuesta integrando la definición del mecanismo y ejemplos cotidianos de su aplicación. (6 pts)</a:t>
            </a:r>
          </a:p>
          <a:p>
            <a:endParaRPr lang="es-CL" b="1" dirty="0">
              <a:solidFill>
                <a:schemeClr val="tx1"/>
              </a:solidFill>
            </a:endParaRPr>
          </a:p>
          <a:p>
            <a:endParaRPr lang="es-CL" b="1" dirty="0">
              <a:solidFill>
                <a:schemeClr val="tx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a:p>
            <a:endParaRPr lang="es-CL" b="1" dirty="0">
              <a:solidFill>
                <a:schemeClr val="bg1"/>
              </a:solidFill>
            </a:endParaRPr>
          </a:p>
        </p:txBody>
      </p:sp>
    </p:spTree>
    <p:extLst>
      <p:ext uri="{BB962C8B-B14F-4D97-AF65-F5344CB8AC3E}">
        <p14:creationId xmlns:p14="http://schemas.microsoft.com/office/powerpoint/2010/main" val="42009195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1511</Words>
  <Application>Microsoft Macintosh PowerPoint</Application>
  <PresentationFormat>Panorámica</PresentationFormat>
  <Paragraphs>112</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Filosofía Nº1  Módulo Interactivo I:  BIENESTAR PSICOSOCIAL</vt:lpstr>
      <vt:lpstr>BIENVENIDA</vt:lpstr>
      <vt:lpstr>INSTRUCCIONES</vt:lpstr>
      <vt:lpstr>Presentación de PowerPoint</vt:lpstr>
      <vt:lpstr>Unidad 0: Bienestar Psicosocial.</vt:lpstr>
      <vt:lpstr>Trastornos de ansiedad</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Interactivo I:  SALUD MENTAL</dc:title>
  <dc:creator>Maite Andrea</dc:creator>
  <cp:lastModifiedBy>felipe caglieri</cp:lastModifiedBy>
  <cp:revision>14</cp:revision>
  <dcterms:created xsi:type="dcterms:W3CDTF">2020-03-30T20:54:04Z</dcterms:created>
  <dcterms:modified xsi:type="dcterms:W3CDTF">2020-04-02T00:37:18Z</dcterms:modified>
</cp:coreProperties>
</file>