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47" r:id="rId2"/>
    <p:sldId id="354" r:id="rId3"/>
    <p:sldId id="360" r:id="rId4"/>
    <p:sldId id="259" r:id="rId5"/>
    <p:sldId id="261" r:id="rId6"/>
    <p:sldId id="257" r:id="rId7"/>
    <p:sldId id="348" r:id="rId8"/>
    <p:sldId id="349" r:id="rId9"/>
    <p:sldId id="260" r:id="rId10"/>
    <p:sldId id="350" r:id="rId11"/>
    <p:sldId id="262" r:id="rId12"/>
    <p:sldId id="263" r:id="rId13"/>
    <p:sldId id="351" r:id="rId14"/>
    <p:sldId id="352" r:id="rId15"/>
    <p:sldId id="273" r:id="rId16"/>
    <p:sldId id="353" r:id="rId17"/>
    <p:sldId id="355" r:id="rId18"/>
    <p:sldId id="356" r:id="rId19"/>
    <p:sldId id="358" r:id="rId20"/>
    <p:sldId id="357" r:id="rId21"/>
    <p:sldId id="359" r:id="rId2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2"/>
  </p:normalViewPr>
  <p:slideViewPr>
    <p:cSldViewPr snapToGrid="0" snapToObjects="1">
      <p:cViewPr varScale="1">
        <p:scale>
          <a:sx n="105" d="100"/>
          <a:sy n="105"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4466D-3160-6A4B-8C1E-EA920FF51A92}" type="datetimeFigureOut">
              <a:rPr lang="es-CL" smtClean="0"/>
              <a:t>16-03-20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99BE8-6E27-FF41-9F1C-10018A5D7925}" type="slidenum">
              <a:rPr lang="es-CL" smtClean="0"/>
              <a:t>‹Nº›</a:t>
            </a:fld>
            <a:endParaRPr lang="es-CL"/>
          </a:p>
        </p:txBody>
      </p:sp>
    </p:spTree>
    <p:extLst>
      <p:ext uri="{BB962C8B-B14F-4D97-AF65-F5344CB8AC3E}">
        <p14:creationId xmlns:p14="http://schemas.microsoft.com/office/powerpoint/2010/main" val="323109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B399BE8-6E27-FF41-9F1C-10018A5D7925}" type="slidenum">
              <a:rPr lang="es-CL" smtClean="0"/>
              <a:t>18</a:t>
            </a:fld>
            <a:endParaRPr lang="es-CL"/>
          </a:p>
        </p:txBody>
      </p:sp>
    </p:spTree>
    <p:extLst>
      <p:ext uri="{BB962C8B-B14F-4D97-AF65-F5344CB8AC3E}">
        <p14:creationId xmlns:p14="http://schemas.microsoft.com/office/powerpoint/2010/main" val="246190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B399BE8-6E27-FF41-9F1C-10018A5D7925}" type="slidenum">
              <a:rPr lang="es-CL" smtClean="0"/>
              <a:t>19</a:t>
            </a:fld>
            <a:endParaRPr lang="es-CL"/>
          </a:p>
        </p:txBody>
      </p:sp>
    </p:spTree>
    <p:extLst>
      <p:ext uri="{BB962C8B-B14F-4D97-AF65-F5344CB8AC3E}">
        <p14:creationId xmlns:p14="http://schemas.microsoft.com/office/powerpoint/2010/main" val="150433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9701B-812D-9548-A88F-879E41CED9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FF74873B-4F80-BF45-BD15-6E3DB46A5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FBEE47A3-16FB-0148-AF53-DFC6FA9DA144}"/>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5" name="Marcador de pie de página 4">
            <a:extLst>
              <a:ext uri="{FF2B5EF4-FFF2-40B4-BE49-F238E27FC236}">
                <a16:creationId xmlns:a16="http://schemas.microsoft.com/office/drawing/2014/main" id="{DF0684D6-D285-614F-B388-CC195F09D90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7704A11-8EBC-E449-9D7E-7D5CE3E9078C}"/>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4061559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58D3AD-70E8-2049-B7CC-944A1791AA9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D782D38-3126-254F-B3A7-7ADCE65EFA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70C65CD-30BF-DD41-8CE1-99D35E79D302}"/>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5" name="Marcador de pie de página 4">
            <a:extLst>
              <a:ext uri="{FF2B5EF4-FFF2-40B4-BE49-F238E27FC236}">
                <a16:creationId xmlns:a16="http://schemas.microsoft.com/office/drawing/2014/main" id="{B4CBF15A-5DE1-0440-ACED-C8FA4A80E55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3D53FF2-8A0F-9242-83AD-7591FC7DB7FA}"/>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302967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80BBAE-B168-6949-8AA6-5C2E1BC7F6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6D9B228-4A96-7840-99E0-45F5322391D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B18C627-46EB-2345-A16B-01FCD9B1A896}"/>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5" name="Marcador de pie de página 4">
            <a:extLst>
              <a:ext uri="{FF2B5EF4-FFF2-40B4-BE49-F238E27FC236}">
                <a16:creationId xmlns:a16="http://schemas.microsoft.com/office/drawing/2014/main" id="{9E495E75-7B92-5542-B147-5455658526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7BEFCFB-2667-CC40-AB37-B8CFBFB17D10}"/>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3252789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09E18-499D-3044-8AD5-6F08989C9B0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2641487-E6B1-1843-B3BF-7364BEEE30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31DE782-6E15-6D48-AD70-29BA42A9A9D4}"/>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5" name="Marcador de pie de página 4">
            <a:extLst>
              <a:ext uri="{FF2B5EF4-FFF2-40B4-BE49-F238E27FC236}">
                <a16:creationId xmlns:a16="http://schemas.microsoft.com/office/drawing/2014/main" id="{B1229D60-D9B6-E740-A818-49974ED2385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214337C-8A59-E645-B95A-C939EA4EABA7}"/>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107058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00B53-4891-EE44-B5EB-FC45F6C4BD7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BC1A7A9-F172-2144-B6FA-F3FB60D32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6D53D3-89AF-2F4C-9318-FDB948415067}"/>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5" name="Marcador de pie de página 4">
            <a:extLst>
              <a:ext uri="{FF2B5EF4-FFF2-40B4-BE49-F238E27FC236}">
                <a16:creationId xmlns:a16="http://schemas.microsoft.com/office/drawing/2014/main" id="{58BE3CB7-CD37-334F-96FC-1749031B79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6621CBE-918D-164E-A07D-B888CF78CB25}"/>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309686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40B5B-C52E-1F41-8D71-F9C4F8C97A9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3731802-0573-EB4F-9C9C-DF7909D6EBA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86DF9A91-8558-B44B-826C-CE71E66A3E9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EC8B3B17-65DC-D241-A2FD-86B9773BC85D}"/>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6" name="Marcador de pie de página 5">
            <a:extLst>
              <a:ext uri="{FF2B5EF4-FFF2-40B4-BE49-F238E27FC236}">
                <a16:creationId xmlns:a16="http://schemas.microsoft.com/office/drawing/2014/main" id="{1DC4594A-B391-684D-9AD0-8AF183321FD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4C6E77D-A1D5-3F48-BFB6-34C7C94F5E7C}"/>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26137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2B6AA0-FE6E-2E43-AD6A-DE8A2E62B3E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02FBE38-E8B7-2C4D-B46A-EBF2355C9F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CC6D0E6-370A-FF4E-8E9F-A009FB2EAA2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07590839-216E-1845-AA16-158DFB9D2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8024D13-DBDB-3544-BF8D-8DD0730EC9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5B814C4-CC2C-0B48-865C-74F9F5B0D047}"/>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8" name="Marcador de pie de página 7">
            <a:extLst>
              <a:ext uri="{FF2B5EF4-FFF2-40B4-BE49-F238E27FC236}">
                <a16:creationId xmlns:a16="http://schemas.microsoft.com/office/drawing/2014/main" id="{763661C2-4896-5149-8B1F-E090B73C47D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2CAAAE4C-6F1D-CA42-BDC3-27409E01A69F}"/>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16981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9BC130-9BA2-5844-B8FE-3AB0425AF9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C899958-E327-8B43-B775-11EBE867E2DA}"/>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4" name="Marcador de pie de página 3">
            <a:extLst>
              <a:ext uri="{FF2B5EF4-FFF2-40B4-BE49-F238E27FC236}">
                <a16:creationId xmlns:a16="http://schemas.microsoft.com/office/drawing/2014/main" id="{4CAE2746-10AE-2E43-9AC1-37C63E18B33C}"/>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5F4CA168-1A53-6E43-BA79-CA3603EBD748}"/>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58649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A525A4F-0A50-CC46-883C-35E6542E5564}"/>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3" name="Marcador de pie de página 2">
            <a:extLst>
              <a:ext uri="{FF2B5EF4-FFF2-40B4-BE49-F238E27FC236}">
                <a16:creationId xmlns:a16="http://schemas.microsoft.com/office/drawing/2014/main" id="{67E6C9EB-8D7B-3443-A4B0-6AC4B45B307D}"/>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73AB28A-6BB6-7B41-808E-4E8D10E959B5}"/>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183969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ECAFB-C3E3-E54F-90C7-DE637079CE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F031701-E6A3-5C48-9D0C-7FD5B7D473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96835FBB-070B-9947-A183-412E78834F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E67785-1A63-BB4E-96D9-D31248F84A04}"/>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6" name="Marcador de pie de página 5">
            <a:extLst>
              <a:ext uri="{FF2B5EF4-FFF2-40B4-BE49-F238E27FC236}">
                <a16:creationId xmlns:a16="http://schemas.microsoft.com/office/drawing/2014/main" id="{AB3BAA1C-12B8-D445-BBFB-428F11B16E5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7C6B20A-58F1-AE46-950E-86FE5C842303}"/>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253967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A8C69-B1C5-1841-8591-A17073BBF9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FC4D719-CD9B-E148-9322-A49FF61C9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23EC0988-3665-0945-B7B2-E4417FBD4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1A295F-3C37-034C-AA4C-2029A0504F06}"/>
              </a:ext>
            </a:extLst>
          </p:cNvPr>
          <p:cNvSpPr>
            <a:spLocks noGrp="1"/>
          </p:cNvSpPr>
          <p:nvPr>
            <p:ph type="dt" sz="half" idx="10"/>
          </p:nvPr>
        </p:nvSpPr>
        <p:spPr/>
        <p:txBody>
          <a:bodyPr/>
          <a:lstStyle/>
          <a:p>
            <a:fld id="{FDD2A686-F996-4747-A2CE-6D40672A967E}" type="datetimeFigureOut">
              <a:rPr lang="es-CL" smtClean="0"/>
              <a:t>16-03-20</a:t>
            </a:fld>
            <a:endParaRPr lang="es-CL"/>
          </a:p>
        </p:txBody>
      </p:sp>
      <p:sp>
        <p:nvSpPr>
          <p:cNvPr id="6" name="Marcador de pie de página 5">
            <a:extLst>
              <a:ext uri="{FF2B5EF4-FFF2-40B4-BE49-F238E27FC236}">
                <a16:creationId xmlns:a16="http://schemas.microsoft.com/office/drawing/2014/main" id="{50BB35D1-248B-644F-820E-C376EF70D88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96C964A-6059-D140-A717-2573B9063003}"/>
              </a:ext>
            </a:extLst>
          </p:cNvPr>
          <p:cNvSpPr>
            <a:spLocks noGrp="1"/>
          </p:cNvSpPr>
          <p:nvPr>
            <p:ph type="sldNum" sz="quarter" idx="12"/>
          </p:nvPr>
        </p:nvSpPr>
        <p:spPr/>
        <p:txBody>
          <a:bodyPr/>
          <a:lstStyle/>
          <a:p>
            <a:fld id="{DEFE7023-285C-EA44-B56A-F7C24114EB0A}" type="slidenum">
              <a:rPr lang="es-CL" smtClean="0"/>
              <a:t>‹Nº›</a:t>
            </a:fld>
            <a:endParaRPr lang="es-CL"/>
          </a:p>
        </p:txBody>
      </p:sp>
    </p:spTree>
    <p:extLst>
      <p:ext uri="{BB962C8B-B14F-4D97-AF65-F5344CB8AC3E}">
        <p14:creationId xmlns:p14="http://schemas.microsoft.com/office/powerpoint/2010/main" val="161243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4D0D2EA-EFA1-084A-B902-B20E2402EB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3301B59-0B5E-F24D-965A-E82D86502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C1F7E80-BFFD-0E4C-A069-DE3C727011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D2A686-F996-4747-A2CE-6D40672A967E}" type="datetimeFigureOut">
              <a:rPr lang="es-CL" smtClean="0"/>
              <a:t>16-03-20</a:t>
            </a:fld>
            <a:endParaRPr lang="es-CL"/>
          </a:p>
        </p:txBody>
      </p:sp>
      <p:sp>
        <p:nvSpPr>
          <p:cNvPr id="5" name="Marcador de pie de página 4">
            <a:extLst>
              <a:ext uri="{FF2B5EF4-FFF2-40B4-BE49-F238E27FC236}">
                <a16:creationId xmlns:a16="http://schemas.microsoft.com/office/drawing/2014/main" id="{32852D1A-F767-FB47-A810-F24B221FF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F8A1CB07-ADC7-3C4F-A221-3D02C9C79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E7023-285C-EA44-B56A-F7C24114EB0A}" type="slidenum">
              <a:rPr lang="es-CL" smtClean="0"/>
              <a:t>‹Nº›</a:t>
            </a:fld>
            <a:endParaRPr lang="es-CL"/>
          </a:p>
        </p:txBody>
      </p:sp>
    </p:spTree>
    <p:extLst>
      <p:ext uri="{BB962C8B-B14F-4D97-AF65-F5344CB8AC3E}">
        <p14:creationId xmlns:p14="http://schemas.microsoft.com/office/powerpoint/2010/main" val="631181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cnavarrete@cldv.cl" TargetMode="External"/><Relationship Id="rId2" Type="http://schemas.openxmlformats.org/officeDocument/2006/relationships/hyperlink" Target="mailto:mgaete@cldv.c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agen 4">
            <a:extLst>
              <a:ext uri="{FF2B5EF4-FFF2-40B4-BE49-F238E27FC236}">
                <a16:creationId xmlns:a16="http://schemas.microsoft.com/office/drawing/2014/main" id="{98CC5502-312F-6143-B138-A4F04E00C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ítulo 1">
            <a:extLst>
              <a:ext uri="{FF2B5EF4-FFF2-40B4-BE49-F238E27FC236}">
                <a16:creationId xmlns:a16="http://schemas.microsoft.com/office/drawing/2014/main" id="{15A60BB1-65E1-5847-8436-E56841AA8CD2}"/>
              </a:ext>
            </a:extLst>
          </p:cNvPr>
          <p:cNvSpPr>
            <a:spLocks noGrp="1" noChangeArrowheads="1"/>
          </p:cNvSpPr>
          <p:nvPr>
            <p:ph type="ctrTitle"/>
          </p:nvPr>
        </p:nvSpPr>
        <p:spPr>
          <a:xfrm>
            <a:off x="463296" y="1999488"/>
            <a:ext cx="10497312" cy="1538224"/>
          </a:xfrm>
        </p:spPr>
        <p:txBody>
          <a:bodyPr>
            <a:normAutofit fontScale="90000"/>
          </a:bodyPr>
          <a:lstStyle/>
          <a:p>
            <a:pPr algn="l"/>
            <a:r>
              <a:rPr lang="es-CL" altLang="es-CL" b="1" dirty="0"/>
              <a:t>Módulo Interactivo I: </a:t>
            </a:r>
            <a:br>
              <a:rPr lang="es-CL" altLang="es-CL" b="1" dirty="0"/>
            </a:br>
            <a:r>
              <a:rPr lang="es-CL" altLang="es-CL" b="1" dirty="0"/>
              <a:t>Texto Argumentativo</a:t>
            </a:r>
          </a:p>
        </p:txBody>
      </p:sp>
      <p:sp>
        <p:nvSpPr>
          <p:cNvPr id="13315" name="Subtítulo 2">
            <a:extLst>
              <a:ext uri="{FF2B5EF4-FFF2-40B4-BE49-F238E27FC236}">
                <a16:creationId xmlns:a16="http://schemas.microsoft.com/office/drawing/2014/main" id="{AF212689-085D-B841-B782-911A218EED3C}"/>
              </a:ext>
            </a:extLst>
          </p:cNvPr>
          <p:cNvSpPr>
            <a:spLocks noGrp="1" noChangeArrowheads="1"/>
          </p:cNvSpPr>
          <p:nvPr>
            <p:ph type="subTitle" idx="1"/>
          </p:nvPr>
        </p:nvSpPr>
        <p:spPr>
          <a:xfrm>
            <a:off x="463296" y="3429000"/>
            <a:ext cx="9144000" cy="872426"/>
          </a:xfrm>
        </p:spPr>
        <p:txBody>
          <a:bodyPr/>
          <a:lstStyle/>
          <a:p>
            <a:pPr algn="l"/>
            <a:r>
              <a:rPr lang="es-CL" altLang="es-CL" dirty="0"/>
              <a:t>Objetivo: Comprender y aplicar conocimientos conceptuales sobre texto argumentativo de forma reflexiva. </a:t>
            </a:r>
          </a:p>
        </p:txBody>
      </p:sp>
      <p:sp>
        <p:nvSpPr>
          <p:cNvPr id="2" name="CuadroTexto 1">
            <a:extLst>
              <a:ext uri="{FF2B5EF4-FFF2-40B4-BE49-F238E27FC236}">
                <a16:creationId xmlns:a16="http://schemas.microsoft.com/office/drawing/2014/main" id="{4181C1A2-195A-4C4B-ACDC-EB14243DB1DF}"/>
              </a:ext>
            </a:extLst>
          </p:cNvPr>
          <p:cNvSpPr txBox="1"/>
          <p:nvPr/>
        </p:nvSpPr>
        <p:spPr>
          <a:xfrm>
            <a:off x="3694176" y="281667"/>
            <a:ext cx="4035552" cy="95410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CL" sz="1400" b="1" u="sng" dirty="0">
                <a:solidFill>
                  <a:schemeClr val="tx1"/>
                </a:solidFill>
              </a:rPr>
              <a:t>ÁREA HUMANIDADES</a:t>
            </a:r>
          </a:p>
          <a:p>
            <a:r>
              <a:rPr lang="es-CL" sz="1400" b="1" dirty="0">
                <a:solidFill>
                  <a:schemeClr val="tx1"/>
                </a:solidFill>
              </a:rPr>
              <a:t>3º Medio </a:t>
            </a:r>
          </a:p>
          <a:p>
            <a:r>
              <a:rPr lang="es-CL" sz="1400" b="1" dirty="0">
                <a:solidFill>
                  <a:schemeClr val="tx1"/>
                </a:solidFill>
              </a:rPr>
              <a:t>Lengua y Literatura</a:t>
            </a:r>
          </a:p>
          <a:p>
            <a:r>
              <a:rPr lang="es-CL" sz="1400" b="1" dirty="0">
                <a:solidFill>
                  <a:schemeClr val="tx1"/>
                </a:solidFill>
              </a:rPr>
              <a:t>P. Maite Gaete/ Camila Navarrete</a:t>
            </a:r>
          </a:p>
        </p:txBody>
      </p:sp>
    </p:spTree>
    <p:extLst>
      <p:ext uri="{BB962C8B-B14F-4D97-AF65-F5344CB8AC3E}">
        <p14:creationId xmlns:p14="http://schemas.microsoft.com/office/powerpoint/2010/main" val="2528657753"/>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789B43-A1B6-49C1-ABE8-DD40337E43C6}"/>
              </a:ext>
            </a:extLst>
          </p:cNvPr>
          <p:cNvSpPr>
            <a:spLocks noGrp="1"/>
          </p:cNvSpPr>
          <p:nvPr>
            <p:ph type="title"/>
          </p:nvPr>
        </p:nvSpPr>
        <p:spPr>
          <a:xfrm>
            <a:off x="1504188" y="183635"/>
            <a:ext cx="8049768" cy="707886"/>
          </a:xfrm>
        </p:spPr>
        <p:txBody>
          <a:bodyPr/>
          <a:lstStyle/>
          <a:p>
            <a:pPr algn="ctr"/>
            <a:r>
              <a:rPr lang="es-CL" dirty="0"/>
              <a:t>ARGUMENTACIÓN SECUENCIAL</a:t>
            </a:r>
          </a:p>
        </p:txBody>
      </p:sp>
      <p:sp>
        <p:nvSpPr>
          <p:cNvPr id="3" name="Marcador de contenido 2">
            <a:extLst>
              <a:ext uri="{FF2B5EF4-FFF2-40B4-BE49-F238E27FC236}">
                <a16:creationId xmlns:a16="http://schemas.microsoft.com/office/drawing/2014/main" id="{4E8DDF3E-13D1-4BDE-A327-4CB8075A5914}"/>
              </a:ext>
            </a:extLst>
          </p:cNvPr>
          <p:cNvSpPr>
            <a:spLocks noGrp="1"/>
          </p:cNvSpPr>
          <p:nvPr>
            <p:ph idx="1"/>
          </p:nvPr>
        </p:nvSpPr>
        <p:spPr>
          <a:xfrm>
            <a:off x="1045464" y="995783"/>
            <a:ext cx="6793992" cy="2209800"/>
          </a:xfrm>
        </p:spPr>
        <p:txBody>
          <a:bodyPr>
            <a:normAutofit lnSpcReduction="10000"/>
          </a:bodyPr>
          <a:lstStyle/>
          <a:p>
            <a:pPr marL="0" indent="0" algn="just">
              <a:buNone/>
            </a:pPr>
            <a:r>
              <a:rPr lang="es-CL" dirty="0"/>
              <a:t>Es aquella en la que se presenta la tesis del emisor y las razones que la apoyan en un orden secuencial, es decir, en una misma línea argumental. La sucesión de tesis y argumentos pueden presentarse de dos maneras diferentes: </a:t>
            </a:r>
          </a:p>
        </p:txBody>
      </p:sp>
      <p:sp>
        <p:nvSpPr>
          <p:cNvPr id="4" name="CuadroTexto 3">
            <a:extLst>
              <a:ext uri="{FF2B5EF4-FFF2-40B4-BE49-F238E27FC236}">
                <a16:creationId xmlns:a16="http://schemas.microsoft.com/office/drawing/2014/main" id="{45B9DFA5-ED8A-4094-A983-F0DDBD12FBD0}"/>
              </a:ext>
            </a:extLst>
          </p:cNvPr>
          <p:cNvSpPr txBox="1"/>
          <p:nvPr/>
        </p:nvSpPr>
        <p:spPr>
          <a:xfrm>
            <a:off x="818322" y="3735411"/>
            <a:ext cx="3332922"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CL" sz="2800" dirty="0"/>
              <a:t>ARGUMENTACIÓN SECUENCIAL DEDUCTIVA</a:t>
            </a:r>
          </a:p>
        </p:txBody>
      </p:sp>
      <p:sp>
        <p:nvSpPr>
          <p:cNvPr id="5" name="CuadroTexto 4">
            <a:extLst>
              <a:ext uri="{FF2B5EF4-FFF2-40B4-BE49-F238E27FC236}">
                <a16:creationId xmlns:a16="http://schemas.microsoft.com/office/drawing/2014/main" id="{7962F880-557F-4DB5-A9DC-1273D5F96979}"/>
              </a:ext>
            </a:extLst>
          </p:cNvPr>
          <p:cNvSpPr txBox="1"/>
          <p:nvPr/>
        </p:nvSpPr>
        <p:spPr>
          <a:xfrm>
            <a:off x="4901449" y="3735411"/>
            <a:ext cx="3591339" cy="138499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CL" sz="2800" dirty="0"/>
              <a:t>ARGUMENTACIÓN SECUENCIAL INDUCTIVA</a:t>
            </a:r>
          </a:p>
        </p:txBody>
      </p:sp>
      <p:sp>
        <p:nvSpPr>
          <p:cNvPr id="6" name="CuadroTexto 5">
            <a:extLst>
              <a:ext uri="{FF2B5EF4-FFF2-40B4-BE49-F238E27FC236}">
                <a16:creationId xmlns:a16="http://schemas.microsoft.com/office/drawing/2014/main" id="{7BE6D8AB-D0E1-4195-AA6D-60A94CAF6F26}"/>
              </a:ext>
            </a:extLst>
          </p:cNvPr>
          <p:cNvSpPr txBox="1"/>
          <p:nvPr/>
        </p:nvSpPr>
        <p:spPr>
          <a:xfrm>
            <a:off x="5007466" y="5101734"/>
            <a:ext cx="3485322" cy="707886"/>
          </a:xfrm>
          <a:prstGeom prst="rect">
            <a:avLst/>
          </a:prstGeom>
          <a:noFill/>
        </p:spPr>
        <p:txBody>
          <a:bodyPr wrap="square" rtlCol="0">
            <a:spAutoFit/>
          </a:bodyPr>
          <a:lstStyle/>
          <a:p>
            <a:pPr algn="ctr"/>
            <a:r>
              <a:rPr lang="es-CL" sz="2000" dirty="0"/>
              <a:t>Se presentan primero los argumentos y luego la tesis.</a:t>
            </a:r>
          </a:p>
        </p:txBody>
      </p:sp>
      <p:sp>
        <p:nvSpPr>
          <p:cNvPr id="7" name="CuadroTexto 6">
            <a:extLst>
              <a:ext uri="{FF2B5EF4-FFF2-40B4-BE49-F238E27FC236}">
                <a16:creationId xmlns:a16="http://schemas.microsoft.com/office/drawing/2014/main" id="{04F739B3-EC60-45FA-9013-4512DFB3859F}"/>
              </a:ext>
            </a:extLst>
          </p:cNvPr>
          <p:cNvSpPr txBox="1"/>
          <p:nvPr/>
        </p:nvSpPr>
        <p:spPr>
          <a:xfrm>
            <a:off x="818322" y="5101734"/>
            <a:ext cx="3485322" cy="707886"/>
          </a:xfrm>
          <a:prstGeom prst="rect">
            <a:avLst/>
          </a:prstGeom>
          <a:noFill/>
        </p:spPr>
        <p:txBody>
          <a:bodyPr wrap="square" rtlCol="0">
            <a:spAutoFit/>
          </a:bodyPr>
          <a:lstStyle/>
          <a:p>
            <a:pPr algn="ctr"/>
            <a:r>
              <a:rPr lang="es-CL" sz="2000" dirty="0"/>
              <a:t>Se presentan primero la tesis y luego los argumentos.</a:t>
            </a:r>
          </a:p>
        </p:txBody>
      </p:sp>
      <p:cxnSp>
        <p:nvCxnSpPr>
          <p:cNvPr id="9" name="Conector recto de flecha 8">
            <a:extLst>
              <a:ext uri="{FF2B5EF4-FFF2-40B4-BE49-F238E27FC236}">
                <a16:creationId xmlns:a16="http://schemas.microsoft.com/office/drawing/2014/main" id="{0A8733EF-E81F-AF4A-963C-243A10EB73B1}"/>
              </a:ext>
            </a:extLst>
          </p:cNvPr>
          <p:cNvCxnSpPr>
            <a:cxnSpLocks/>
          </p:cNvCxnSpPr>
          <p:nvPr/>
        </p:nvCxnSpPr>
        <p:spPr>
          <a:xfrm flipH="1">
            <a:off x="2857500" y="2910606"/>
            <a:ext cx="1769365" cy="741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11DC67D9-7D0C-A044-8A77-43C48C5FC28F}"/>
              </a:ext>
            </a:extLst>
          </p:cNvPr>
          <p:cNvCxnSpPr>
            <a:cxnSpLocks/>
          </p:cNvCxnSpPr>
          <p:nvPr/>
        </p:nvCxnSpPr>
        <p:spPr>
          <a:xfrm>
            <a:off x="4626864" y="2910606"/>
            <a:ext cx="1845374" cy="741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descr="Imagen que contiene juguete, lego, cuarto&#10;&#10;Descripción generada automáticamente">
            <a:extLst>
              <a:ext uri="{FF2B5EF4-FFF2-40B4-BE49-F238E27FC236}">
                <a16:creationId xmlns:a16="http://schemas.microsoft.com/office/drawing/2014/main" id="{3C5252F8-0A66-F64F-ABDE-0E0ABF48E9E5}"/>
              </a:ext>
            </a:extLst>
          </p:cNvPr>
          <p:cNvPicPr>
            <a:picLocks noChangeAspect="1"/>
          </p:cNvPicPr>
          <p:nvPr/>
        </p:nvPicPr>
        <p:blipFill>
          <a:blip r:embed="rId2"/>
          <a:stretch>
            <a:fillRect/>
          </a:stretch>
        </p:blipFill>
        <p:spPr>
          <a:xfrm rot="21304229">
            <a:off x="8735011" y="1552392"/>
            <a:ext cx="3201228" cy="3307936"/>
          </a:xfrm>
          <a:prstGeom prst="rect">
            <a:avLst/>
          </a:prstGeom>
        </p:spPr>
      </p:pic>
    </p:spTree>
    <p:extLst>
      <p:ext uri="{BB962C8B-B14F-4D97-AF65-F5344CB8AC3E}">
        <p14:creationId xmlns:p14="http://schemas.microsoft.com/office/powerpoint/2010/main" val="119615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E3A617-8B82-6048-9F34-B0F919D2A721}"/>
              </a:ext>
            </a:extLst>
          </p:cNvPr>
          <p:cNvSpPr txBox="1"/>
          <p:nvPr/>
        </p:nvSpPr>
        <p:spPr>
          <a:xfrm>
            <a:off x="1737360" y="239620"/>
            <a:ext cx="8717280" cy="584775"/>
          </a:xfrm>
          <a:prstGeom prst="rect">
            <a:avLst/>
          </a:prstGeom>
          <a:noFill/>
        </p:spPr>
        <p:txBody>
          <a:bodyPr wrap="square" rtlCol="0">
            <a:spAutoFit/>
          </a:bodyPr>
          <a:lstStyle/>
          <a:p>
            <a:pPr algn="ctr"/>
            <a:r>
              <a:rPr lang="es-CL" sz="3200" u="sng" dirty="0"/>
              <a:t>Ejemplo de Argumentación Secuencial Deductiva</a:t>
            </a:r>
          </a:p>
        </p:txBody>
      </p:sp>
      <p:pic>
        <p:nvPicPr>
          <p:cNvPr id="4" name="Imagen 3" descr="Captura de pantalla de un celular&#10;&#10;Descripción generada automáticamente">
            <a:extLst>
              <a:ext uri="{FF2B5EF4-FFF2-40B4-BE49-F238E27FC236}">
                <a16:creationId xmlns:a16="http://schemas.microsoft.com/office/drawing/2014/main" id="{2547704C-CF3B-BB47-850A-352430072118}"/>
              </a:ext>
            </a:extLst>
          </p:cNvPr>
          <p:cNvPicPr>
            <a:picLocks noChangeAspect="1"/>
          </p:cNvPicPr>
          <p:nvPr/>
        </p:nvPicPr>
        <p:blipFill>
          <a:blip r:embed="rId2"/>
          <a:stretch>
            <a:fillRect/>
          </a:stretch>
        </p:blipFill>
        <p:spPr>
          <a:xfrm>
            <a:off x="685800" y="1039812"/>
            <a:ext cx="10820400" cy="5321300"/>
          </a:xfrm>
          <a:prstGeom prst="rect">
            <a:avLst/>
          </a:prstGeom>
        </p:spPr>
      </p:pic>
    </p:spTree>
    <p:extLst>
      <p:ext uri="{BB962C8B-B14F-4D97-AF65-F5344CB8AC3E}">
        <p14:creationId xmlns:p14="http://schemas.microsoft.com/office/powerpoint/2010/main" val="210172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05802DF-4534-9244-976C-1488C0714AD9}"/>
              </a:ext>
            </a:extLst>
          </p:cNvPr>
          <p:cNvSpPr txBox="1"/>
          <p:nvPr/>
        </p:nvSpPr>
        <p:spPr>
          <a:xfrm>
            <a:off x="2420112" y="132207"/>
            <a:ext cx="7351776" cy="584775"/>
          </a:xfrm>
          <a:prstGeom prst="rect">
            <a:avLst/>
          </a:prstGeom>
          <a:noFill/>
        </p:spPr>
        <p:txBody>
          <a:bodyPr wrap="square" rtlCol="0">
            <a:spAutoFit/>
          </a:bodyPr>
          <a:lstStyle/>
          <a:p>
            <a:pPr algn="ctr"/>
            <a:r>
              <a:rPr lang="es-CL" sz="3200" u="sng" dirty="0"/>
              <a:t> Estructura Secuencial Inductiva</a:t>
            </a:r>
          </a:p>
        </p:txBody>
      </p:sp>
      <p:pic>
        <p:nvPicPr>
          <p:cNvPr id="4" name="Imagen 3">
            <a:extLst>
              <a:ext uri="{FF2B5EF4-FFF2-40B4-BE49-F238E27FC236}">
                <a16:creationId xmlns:a16="http://schemas.microsoft.com/office/drawing/2014/main" id="{575CD54B-97AB-F549-91A6-2DDDF5DA4DAD}"/>
              </a:ext>
            </a:extLst>
          </p:cNvPr>
          <p:cNvPicPr>
            <a:picLocks noChangeAspect="1"/>
          </p:cNvPicPr>
          <p:nvPr/>
        </p:nvPicPr>
        <p:blipFill>
          <a:blip r:embed="rId2"/>
          <a:stretch>
            <a:fillRect/>
          </a:stretch>
        </p:blipFill>
        <p:spPr>
          <a:xfrm>
            <a:off x="764013" y="810418"/>
            <a:ext cx="10663973" cy="5237163"/>
          </a:xfrm>
          <a:prstGeom prst="rect">
            <a:avLst/>
          </a:prstGeom>
        </p:spPr>
      </p:pic>
    </p:spTree>
    <p:extLst>
      <p:ext uri="{BB962C8B-B14F-4D97-AF65-F5344CB8AC3E}">
        <p14:creationId xmlns:p14="http://schemas.microsoft.com/office/powerpoint/2010/main" val="1580560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78437BA-F352-B843-AD10-6D84A5BC0D58}"/>
              </a:ext>
            </a:extLst>
          </p:cNvPr>
          <p:cNvSpPr txBox="1"/>
          <p:nvPr/>
        </p:nvSpPr>
        <p:spPr>
          <a:xfrm>
            <a:off x="1474171" y="213360"/>
            <a:ext cx="9243656" cy="646331"/>
          </a:xfrm>
          <a:prstGeom prst="rect">
            <a:avLst/>
          </a:prstGeom>
          <a:noFill/>
        </p:spPr>
        <p:txBody>
          <a:bodyPr wrap="square" rtlCol="0">
            <a:spAutoFit/>
          </a:bodyPr>
          <a:lstStyle/>
          <a:p>
            <a:pPr algn="ctr"/>
            <a:r>
              <a:rPr lang="es-CL" sz="3600" u="sng" dirty="0"/>
              <a:t>Ejemplo de Argumentación Secuencial Inductiva</a:t>
            </a:r>
          </a:p>
        </p:txBody>
      </p:sp>
      <p:pic>
        <p:nvPicPr>
          <p:cNvPr id="4" name="Imagen 3" descr="Imagen que contiene texto, captura de pantalla, periódico&#10;&#10;Descripción generada automáticamente">
            <a:extLst>
              <a:ext uri="{FF2B5EF4-FFF2-40B4-BE49-F238E27FC236}">
                <a16:creationId xmlns:a16="http://schemas.microsoft.com/office/drawing/2014/main" id="{202EB458-7A4B-BE41-96FB-01F4E01888C1}"/>
              </a:ext>
            </a:extLst>
          </p:cNvPr>
          <p:cNvPicPr>
            <a:picLocks noChangeAspect="1"/>
          </p:cNvPicPr>
          <p:nvPr/>
        </p:nvPicPr>
        <p:blipFill>
          <a:blip r:embed="rId2"/>
          <a:stretch>
            <a:fillRect/>
          </a:stretch>
        </p:blipFill>
        <p:spPr>
          <a:xfrm>
            <a:off x="1319648" y="973990"/>
            <a:ext cx="9552704" cy="5483960"/>
          </a:xfrm>
          <a:prstGeom prst="rect">
            <a:avLst/>
          </a:prstGeom>
        </p:spPr>
      </p:pic>
    </p:spTree>
    <p:extLst>
      <p:ext uri="{BB962C8B-B14F-4D97-AF65-F5344CB8AC3E}">
        <p14:creationId xmlns:p14="http://schemas.microsoft.com/office/powerpoint/2010/main" val="405712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Imagen que contiene persona, sostener, hombre, parado&#10;&#10;Descripción generada automáticamente">
            <a:extLst>
              <a:ext uri="{FF2B5EF4-FFF2-40B4-BE49-F238E27FC236}">
                <a16:creationId xmlns:a16="http://schemas.microsoft.com/office/drawing/2014/main" id="{FE1D44D1-3BBC-194A-ABBD-92D5052C769A}"/>
              </a:ext>
            </a:extLst>
          </p:cNvPr>
          <p:cNvPicPr>
            <a:picLocks noChangeAspect="1"/>
          </p:cNvPicPr>
          <p:nvPr/>
        </p:nvPicPr>
        <p:blipFill rotWithShape="1">
          <a:blip r:embed="rId2">
            <a:alphaModFix amt="35000"/>
          </a:blip>
          <a:srcRect t="561" b="15169"/>
          <a:stretch/>
        </p:blipFill>
        <p:spPr>
          <a:xfrm>
            <a:off x="0" y="0"/>
            <a:ext cx="12191980" cy="6857990"/>
          </a:xfrm>
          <a:prstGeom prst="rect">
            <a:avLst/>
          </a:prstGeom>
        </p:spPr>
      </p:pic>
      <p:sp>
        <p:nvSpPr>
          <p:cNvPr id="4" name="Título 1">
            <a:extLst>
              <a:ext uri="{FF2B5EF4-FFF2-40B4-BE49-F238E27FC236}">
                <a16:creationId xmlns:a16="http://schemas.microsoft.com/office/drawing/2014/main" id="{861D6382-BDD8-8F4F-96B9-654E8154FA3C}"/>
              </a:ext>
            </a:extLst>
          </p:cNvPr>
          <p:cNvSpPr>
            <a:spLocks noGrp="1"/>
          </p:cNvSpPr>
          <p:nvPr>
            <p:ph type="title"/>
          </p:nvPr>
        </p:nvSpPr>
        <p:spPr>
          <a:xfrm>
            <a:off x="569946" y="4645368"/>
            <a:ext cx="4684786" cy="1325563"/>
          </a:xfrm>
        </p:spPr>
        <p:txBody>
          <a:bodyPr>
            <a:normAutofit fontScale="90000"/>
          </a:bodyPr>
          <a:lstStyle/>
          <a:p>
            <a:pPr algn="ctr"/>
            <a:r>
              <a:rPr lang="es-CL" b="1" u="sng" dirty="0">
                <a:solidFill>
                  <a:srgbClr val="FFFFFF"/>
                </a:solidFill>
              </a:rPr>
              <a:t>ARGUMENTACIÓN SECUENCIAL DIALÉCTICA</a:t>
            </a:r>
          </a:p>
        </p:txBody>
      </p:sp>
      <p:sp>
        <p:nvSpPr>
          <p:cNvPr id="5" name="Marcador de contenido 2">
            <a:extLst>
              <a:ext uri="{FF2B5EF4-FFF2-40B4-BE49-F238E27FC236}">
                <a16:creationId xmlns:a16="http://schemas.microsoft.com/office/drawing/2014/main" id="{4C2CE844-DD3A-1049-A6AE-E58D149DBE5E}"/>
              </a:ext>
            </a:extLst>
          </p:cNvPr>
          <p:cNvSpPr>
            <a:spLocks noGrp="1"/>
          </p:cNvSpPr>
          <p:nvPr>
            <p:ph idx="1"/>
          </p:nvPr>
        </p:nvSpPr>
        <p:spPr>
          <a:xfrm>
            <a:off x="5254752" y="4087363"/>
            <a:ext cx="6571488" cy="2441575"/>
          </a:xfrm>
        </p:spPr>
        <p:txBody>
          <a:bodyPr>
            <a:normAutofit fontScale="85000" lnSpcReduction="20000"/>
          </a:bodyPr>
          <a:lstStyle/>
          <a:p>
            <a:pPr marL="0" indent="0" algn="just">
              <a:buNone/>
            </a:pPr>
            <a:r>
              <a:rPr lang="es-CL" dirty="0">
                <a:solidFill>
                  <a:srgbClr val="FFFFFF"/>
                </a:solidFill>
              </a:rPr>
              <a:t>Tipo de argumentación en donde un mismo emisor presenta una tesis en torno a un tema, pero al mismo tiempo presenta una contra-tesis, es decir, un punto de vista antagónico o detractor de la tesis. Para ambas opiniones se presentan argumentos; esta es la etapa llamada demostración, y finaliza con la conclusión, en la que el emisor se posicionará por la tesis o contra-tesis, entregando sus razones.  </a:t>
            </a:r>
          </a:p>
        </p:txBody>
      </p:sp>
    </p:spTree>
    <p:extLst>
      <p:ext uri="{BB962C8B-B14F-4D97-AF65-F5344CB8AC3E}">
        <p14:creationId xmlns:p14="http://schemas.microsoft.com/office/powerpoint/2010/main" val="20024771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93BF75-9770-4558-AF68-AE924442DDDE}"/>
              </a:ext>
            </a:extLst>
          </p:cNvPr>
          <p:cNvSpPr>
            <a:spLocks noGrp="1"/>
          </p:cNvSpPr>
          <p:nvPr>
            <p:ph type="title"/>
          </p:nvPr>
        </p:nvSpPr>
        <p:spPr>
          <a:xfrm>
            <a:off x="838200" y="365125"/>
            <a:ext cx="10515600" cy="1013101"/>
          </a:xfrm>
        </p:spPr>
        <p:txBody>
          <a:bodyPr>
            <a:normAutofit/>
          </a:bodyPr>
          <a:lstStyle/>
          <a:p>
            <a:pPr algn="ctr"/>
            <a:r>
              <a:rPr lang="es-CL" sz="4000" dirty="0">
                <a:latin typeface="+mn-lt"/>
              </a:rPr>
              <a:t>ARGUMENTACIÓN SECUENCIAL DIALÉCTICA</a:t>
            </a:r>
          </a:p>
        </p:txBody>
      </p:sp>
      <p:sp>
        <p:nvSpPr>
          <p:cNvPr id="3" name="Marcador de contenido 2">
            <a:extLst>
              <a:ext uri="{FF2B5EF4-FFF2-40B4-BE49-F238E27FC236}">
                <a16:creationId xmlns:a16="http://schemas.microsoft.com/office/drawing/2014/main" id="{EC8D7DDD-4F41-4249-8392-5AF8CF4E1A84}"/>
              </a:ext>
            </a:extLst>
          </p:cNvPr>
          <p:cNvSpPr>
            <a:spLocks noGrp="1"/>
          </p:cNvSpPr>
          <p:nvPr>
            <p:ph idx="1"/>
          </p:nvPr>
        </p:nvSpPr>
        <p:spPr>
          <a:xfrm>
            <a:off x="414131" y="1253331"/>
            <a:ext cx="10515600" cy="1843432"/>
          </a:xfrm>
        </p:spPr>
        <p:txBody>
          <a:bodyPr>
            <a:normAutofit/>
          </a:bodyPr>
          <a:lstStyle/>
          <a:p>
            <a:pPr algn="just"/>
            <a:r>
              <a:rPr lang="es-CL" dirty="0"/>
              <a:t>La postura contraria solo es presentada para ser refutada y, mediante dicho proceso de </a:t>
            </a:r>
            <a:r>
              <a:rPr lang="es-CL" u="sng" dirty="0">
                <a:effectLst>
                  <a:outerShdw blurRad="38100" dist="38100" dir="2700000" algn="tl">
                    <a:srgbClr val="000000">
                      <a:alpha val="43137"/>
                    </a:srgbClr>
                  </a:outerShdw>
                </a:effectLst>
              </a:rPr>
              <a:t>refutación</a:t>
            </a:r>
            <a:r>
              <a:rPr lang="es-CL" dirty="0"/>
              <a:t>, el autor explicita sus propios argumentos y guía al receptor hacia el convencimiento de que la postura defendida es la más acertada o válida. </a:t>
            </a:r>
          </a:p>
        </p:txBody>
      </p:sp>
      <p:sp>
        <p:nvSpPr>
          <p:cNvPr id="4" name="CuadroTexto 3">
            <a:extLst>
              <a:ext uri="{FF2B5EF4-FFF2-40B4-BE49-F238E27FC236}">
                <a16:creationId xmlns:a16="http://schemas.microsoft.com/office/drawing/2014/main" id="{6EA27CCA-79A0-468E-A2E7-B9AD41A122B2}"/>
              </a:ext>
            </a:extLst>
          </p:cNvPr>
          <p:cNvSpPr txBox="1"/>
          <p:nvPr/>
        </p:nvSpPr>
        <p:spPr>
          <a:xfrm>
            <a:off x="1281352" y="3532978"/>
            <a:ext cx="2382080"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a:ln>
                  <a:noFill/>
                </a:ln>
                <a:solidFill>
                  <a:prstClr val="white"/>
                </a:solidFill>
                <a:effectLst/>
                <a:uLnTx/>
                <a:uFillTx/>
                <a:latin typeface="Calibri" panose="020F0502020204030204"/>
                <a:ea typeface="+mn-ea"/>
                <a:cs typeface="+mn-cs"/>
              </a:rPr>
              <a:t>REFUTACIÓN</a:t>
            </a:r>
          </a:p>
        </p:txBody>
      </p:sp>
      <p:sp>
        <p:nvSpPr>
          <p:cNvPr id="5" name="CuadroTexto 4">
            <a:extLst>
              <a:ext uri="{FF2B5EF4-FFF2-40B4-BE49-F238E27FC236}">
                <a16:creationId xmlns:a16="http://schemas.microsoft.com/office/drawing/2014/main" id="{A4300AFA-2FC7-4D3E-8CE2-E7439A5F99D8}"/>
              </a:ext>
            </a:extLst>
          </p:cNvPr>
          <p:cNvSpPr txBox="1"/>
          <p:nvPr/>
        </p:nvSpPr>
        <p:spPr>
          <a:xfrm>
            <a:off x="4988524" y="3225200"/>
            <a:ext cx="620678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2400" b="0" i="0" u="none" strike="noStrike" kern="1200" cap="none" spc="0" normalizeH="0" baseline="0" noProof="0" dirty="0">
                <a:ln>
                  <a:noFill/>
                </a:ln>
                <a:solidFill>
                  <a:prstClr val="black"/>
                </a:solidFill>
                <a:effectLst/>
                <a:uLnTx/>
                <a:uFillTx/>
                <a:latin typeface="Calibri" panose="020F0502020204030204"/>
                <a:ea typeface="+mn-ea"/>
                <a:cs typeface="+mn-cs"/>
              </a:rPr>
              <a:t>Parte del discurso argumentativo cuyo fin es rebatir u objetar los argumentos que se oponen al punto de vista que se quiere probar. </a:t>
            </a:r>
          </a:p>
        </p:txBody>
      </p:sp>
      <p:cxnSp>
        <p:nvCxnSpPr>
          <p:cNvPr id="7" name="Conector recto de flecha 6">
            <a:extLst>
              <a:ext uri="{FF2B5EF4-FFF2-40B4-BE49-F238E27FC236}">
                <a16:creationId xmlns:a16="http://schemas.microsoft.com/office/drawing/2014/main" id="{3EE1880F-04CE-443A-8C18-199AFD0A9C86}"/>
              </a:ext>
            </a:extLst>
          </p:cNvPr>
          <p:cNvCxnSpPr>
            <a:stCxn id="4" idx="3"/>
          </p:cNvCxnSpPr>
          <p:nvPr/>
        </p:nvCxnSpPr>
        <p:spPr>
          <a:xfrm flipV="1">
            <a:off x="3663432" y="3825365"/>
            <a:ext cx="1074875" cy="1"/>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8781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82EF74-1EC5-CF4A-9282-E22A1B13FE2D}"/>
              </a:ext>
            </a:extLst>
          </p:cNvPr>
          <p:cNvSpPr>
            <a:spLocks noGrp="1"/>
          </p:cNvSpPr>
          <p:nvPr>
            <p:ph type="title"/>
          </p:nvPr>
        </p:nvSpPr>
        <p:spPr>
          <a:xfrm>
            <a:off x="826008" y="231014"/>
            <a:ext cx="10515600" cy="768731"/>
          </a:xfrm>
        </p:spPr>
        <p:txBody>
          <a:bodyPr/>
          <a:lstStyle/>
          <a:p>
            <a:pPr algn="ctr"/>
            <a:r>
              <a:rPr lang="es-CL" dirty="0">
                <a:latin typeface="Calibri" panose="020F0502020204030204" pitchFamily="34" charset="0"/>
                <a:cs typeface="Calibri" panose="020F0502020204030204" pitchFamily="34" charset="0"/>
              </a:rPr>
              <a:t>ACTIVIDADES</a:t>
            </a:r>
          </a:p>
        </p:txBody>
      </p:sp>
      <p:sp>
        <p:nvSpPr>
          <p:cNvPr id="4" name="CuadroTexto 3">
            <a:extLst>
              <a:ext uri="{FF2B5EF4-FFF2-40B4-BE49-F238E27FC236}">
                <a16:creationId xmlns:a16="http://schemas.microsoft.com/office/drawing/2014/main" id="{66511A7E-EFA8-EE4D-A7A2-6275404B2458}"/>
              </a:ext>
            </a:extLst>
          </p:cNvPr>
          <p:cNvSpPr txBox="1"/>
          <p:nvPr/>
        </p:nvSpPr>
        <p:spPr>
          <a:xfrm>
            <a:off x="448056" y="999745"/>
            <a:ext cx="11295888" cy="369332"/>
          </a:xfrm>
          <a:prstGeom prst="rect">
            <a:avLst/>
          </a:prstGeom>
          <a:noFill/>
        </p:spPr>
        <p:txBody>
          <a:bodyPr wrap="square" rtlCol="0">
            <a:spAutoFit/>
          </a:bodyPr>
          <a:lstStyle/>
          <a:p>
            <a:pPr marL="400050" indent="-400050">
              <a:buAutoNum type="romanUcPeriod"/>
            </a:pPr>
            <a:r>
              <a:rPr lang="es-CL" dirty="0"/>
              <a:t>Comprensión de Lectura. Lee los siguientes textos y responde las preguntas a continuación en el espacio asignado.</a:t>
            </a:r>
          </a:p>
        </p:txBody>
      </p:sp>
      <p:sp>
        <p:nvSpPr>
          <p:cNvPr id="5" name="Rectangle 2">
            <a:extLst>
              <a:ext uri="{FF2B5EF4-FFF2-40B4-BE49-F238E27FC236}">
                <a16:creationId xmlns:a16="http://schemas.microsoft.com/office/drawing/2014/main" id="{53EA3D9A-A41C-1E4B-A10C-B6F619FA1754}"/>
              </a:ext>
            </a:extLst>
          </p:cNvPr>
          <p:cNvSpPr>
            <a:spLocks noChangeArrowheads="1"/>
          </p:cNvSpPr>
          <p:nvPr/>
        </p:nvSpPr>
        <p:spPr bwMode="auto">
          <a:xfrm>
            <a:off x="655320" y="1433788"/>
            <a:ext cx="103906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1600" b="0" i="0" u="none" strike="noStrike" cap="none" normalizeH="0" baseline="0" dirty="0">
                <a:ln>
                  <a:noFill/>
                </a:ln>
                <a:solidFill>
                  <a:schemeClr val="tx1"/>
                </a:solidFill>
                <a:effectLst/>
                <a:ea typeface="Calibri" panose="020F0502020204030204" pitchFamily="34" charset="0"/>
              </a:rPr>
              <a:t>Lee atentamente el texto N°1 y luego responde las actividades 1 y 2:</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CL" sz="11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CL" sz="1000" b="0" i="0" u="none" strike="noStrike" cap="none" normalizeH="0" baseline="0" dirty="0">
              <a:ln>
                <a:noFill/>
              </a:ln>
              <a:solidFill>
                <a:schemeClr val="tx1"/>
              </a:solidFill>
              <a:effectLst/>
              <a:latin typeface="Arial" panose="020B0604020202020204" pitchFamily="34" charset="0"/>
            </a:endParaRPr>
          </a:p>
          <a:p>
            <a:pPr algn="ctr" eaLnBrk="0" fontAlgn="base" hangingPunct="0">
              <a:spcBef>
                <a:spcPct val="0"/>
              </a:spcBef>
              <a:spcAft>
                <a:spcPct val="0"/>
              </a:spcAft>
            </a:pPr>
            <a:r>
              <a:rPr lang="es-ES_tradnl" altLang="es-CL" sz="1400" b="1" dirty="0">
                <a:latin typeface="Arial" panose="020B0604020202020204" pitchFamily="34" charset="0"/>
                <a:ea typeface="Calibri" panose="020F0502020204030204" pitchFamily="34" charset="0"/>
              </a:rPr>
              <a:t>EL ACTO SOLIDARIO DE LA DONACIÓN DE ÓRGANOS</a:t>
            </a:r>
            <a:endParaRPr kumimoji="0" lang="es-ES" altLang="es-CL" sz="1800" b="0" i="0" u="none" strike="noStrike" cap="none" normalizeH="0" baseline="0" dirty="0">
              <a:ln>
                <a:noFill/>
              </a:ln>
              <a:solidFill>
                <a:schemeClr val="tx1"/>
              </a:solidFill>
              <a:effectLst/>
              <a:latin typeface="Arial" panose="020B0604020202020204" pitchFamily="34" charset="0"/>
            </a:endParaRPr>
          </a:p>
        </p:txBody>
      </p:sp>
      <p:sp>
        <p:nvSpPr>
          <p:cNvPr id="6" name="Cuadro de texto 2">
            <a:extLst>
              <a:ext uri="{FF2B5EF4-FFF2-40B4-BE49-F238E27FC236}">
                <a16:creationId xmlns:a16="http://schemas.microsoft.com/office/drawing/2014/main" id="{CD4D363C-2E3A-A943-B327-CDCC5E1A71E4}"/>
              </a:ext>
            </a:extLst>
          </p:cNvPr>
          <p:cNvSpPr txBox="1">
            <a:spLocks noChangeArrowheads="1"/>
          </p:cNvSpPr>
          <p:nvPr/>
        </p:nvSpPr>
        <p:spPr bwMode="auto">
          <a:xfrm>
            <a:off x="655321" y="2375661"/>
            <a:ext cx="10390631" cy="329320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600" b="0" i="0" u="none" strike="noStrike" cap="none" normalizeH="0" baseline="0" dirty="0">
                <a:ln>
                  <a:noFill/>
                </a:ln>
                <a:solidFill>
                  <a:schemeClr val="tx1"/>
                </a:solidFill>
                <a:effectLst/>
                <a:ea typeface="Times New Roman" panose="02020603050405020304" pitchFamily="18" charset="0"/>
              </a:rPr>
              <a:t>“Si bien los trasplantes se han convertido en una práctica habitual, aún persisten fuertes temores en la población para donar órganos. Lograr su superación es la clave para aumentar el número de dadores solidarios que hacen falta para salvar miles de vidas. </a:t>
            </a:r>
            <a:endParaRPr kumimoji="0" lang="es-CL" altLang="es-CL"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600" b="0" i="0" u="none" strike="noStrike" cap="none" normalizeH="0" baseline="0" dirty="0">
                <a:ln>
                  <a:noFill/>
                </a:ln>
                <a:solidFill>
                  <a:schemeClr val="tx1"/>
                </a:solidFill>
                <a:effectLst/>
                <a:ea typeface="Times New Roman" panose="02020603050405020304" pitchFamily="18" charset="0"/>
              </a:rPr>
              <a:t>Las razones que dificultan la decisión de ser donante son múltiples. En muchos casos arraigan en convicciones de índole religiosa, moral o filosófica que cuestionan la donación. En otros casos, se fundan en el temor a la existencia de traficantes de órganos, o en la desconfianza en el sistema de salud, que llevan a pensar que alguien podría no ser asistido o a tiempo para obtener sus vísceras. También está el caso de quienes no pueden sentirse solidarios en el momento en que atraviesan el dolor por la muerte de un ser querido, que es cuando se les requiere que dispongan la entrega de los órganos para prolongarle la vida a otro ser humano…</a:t>
            </a:r>
            <a:endParaRPr kumimoji="0" lang="es-CL" altLang="es-CL" sz="1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L" altLang="es-CL" sz="1600" b="0" i="0" u="none" strike="noStrike" cap="none" normalizeH="0" baseline="0" dirty="0">
                <a:ln>
                  <a:noFill/>
                </a:ln>
                <a:solidFill>
                  <a:schemeClr val="tx1"/>
                </a:solidFill>
                <a:effectLst/>
                <a:ea typeface="Times New Roman" panose="02020603050405020304" pitchFamily="18" charset="0"/>
              </a:rPr>
              <a:t>Nadie está exento de que la vida a salvar pueda ser la propia o de un ser querido. Por eso debería destacarse que es más fácil lamentar el no haber consentido una donación a tiempo que arrepentirse por haberlo hecho”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CL" altLang="es-CL" sz="16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CL" altLang="es-CL" sz="1600" b="1" i="0" u="none" strike="noStrike" cap="none" normalizeH="0" baseline="0" dirty="0">
                <a:ln>
                  <a:noFill/>
                </a:ln>
                <a:solidFill>
                  <a:schemeClr val="tx1"/>
                </a:solidFill>
                <a:effectLst/>
                <a:ea typeface="Times New Roman" panose="02020603050405020304" pitchFamily="18" charset="0"/>
              </a:rPr>
              <a:t>CLARÍN</a:t>
            </a:r>
            <a:r>
              <a:rPr kumimoji="0" lang="es-CL" altLang="es-CL" sz="1600" b="0" i="0" u="none" strike="noStrike" cap="none" normalizeH="0" baseline="0" dirty="0">
                <a:ln>
                  <a:noFill/>
                </a:ln>
                <a:solidFill>
                  <a:schemeClr val="tx1"/>
                </a:solidFill>
                <a:effectLst/>
                <a:ea typeface="Times New Roman" panose="02020603050405020304" pitchFamily="18" charset="0"/>
              </a:rPr>
              <a:t> (26/07/02)</a:t>
            </a:r>
            <a:endParaRPr kumimoji="0" lang="es-CL" altLang="es-CL"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854467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871DF202-AFB2-8C49-9C6E-A521948F07C5}"/>
              </a:ext>
            </a:extLst>
          </p:cNvPr>
          <p:cNvGraphicFramePr>
            <a:graphicFrameLocks noGrp="1"/>
          </p:cNvGraphicFramePr>
          <p:nvPr>
            <p:extLst>
              <p:ext uri="{D42A27DB-BD31-4B8C-83A1-F6EECF244321}">
                <p14:modId xmlns:p14="http://schemas.microsoft.com/office/powerpoint/2010/main" val="4043812407"/>
              </p:ext>
            </p:extLst>
          </p:nvPr>
        </p:nvGraphicFramePr>
        <p:xfrm>
          <a:off x="182880" y="926592"/>
          <a:ext cx="11728704" cy="2840000"/>
        </p:xfrm>
        <a:graphic>
          <a:graphicData uri="http://schemas.openxmlformats.org/drawingml/2006/table">
            <a:tbl>
              <a:tblPr firstRow="1" bandRow="1">
                <a:tableStyleId>{5C22544A-7EE6-4342-B048-85BDC9FD1C3A}</a:tableStyleId>
              </a:tblPr>
              <a:tblGrid>
                <a:gridCol w="2310554">
                  <a:extLst>
                    <a:ext uri="{9D8B030D-6E8A-4147-A177-3AD203B41FA5}">
                      <a16:colId xmlns:a16="http://schemas.microsoft.com/office/drawing/2014/main" val="695023538"/>
                    </a:ext>
                  </a:extLst>
                </a:gridCol>
                <a:gridCol w="9418150">
                  <a:extLst>
                    <a:ext uri="{9D8B030D-6E8A-4147-A177-3AD203B41FA5}">
                      <a16:colId xmlns:a16="http://schemas.microsoft.com/office/drawing/2014/main" val="1338424571"/>
                    </a:ext>
                  </a:extLst>
                </a:gridCol>
              </a:tblGrid>
              <a:tr h="439984">
                <a:tc gridSpan="2">
                  <a:txBody>
                    <a:bodyPr/>
                    <a:lstStyle/>
                    <a:p>
                      <a:pPr algn="ctr"/>
                      <a:r>
                        <a:rPr lang="es-CL" dirty="0"/>
                        <a:t>Análisis: El Acto solidario de la Donación de Órganos</a:t>
                      </a:r>
                    </a:p>
                  </a:txBody>
                  <a:tcPr/>
                </a:tc>
                <a:tc hMerge="1">
                  <a:txBody>
                    <a:bodyPr/>
                    <a:lstStyle/>
                    <a:p>
                      <a:endParaRPr lang="es-CL" dirty="0"/>
                    </a:p>
                  </a:txBody>
                  <a:tcPr/>
                </a:tc>
                <a:extLst>
                  <a:ext uri="{0D108BD9-81ED-4DB2-BD59-A6C34878D82A}">
                    <a16:rowId xmlns:a16="http://schemas.microsoft.com/office/drawing/2014/main" val="1252909688"/>
                  </a:ext>
                </a:extLst>
              </a:tr>
              <a:tr h="439984">
                <a:tc>
                  <a:txBody>
                    <a:bodyPr/>
                    <a:lstStyle/>
                    <a:p>
                      <a:r>
                        <a:rPr lang="es-CL" dirty="0"/>
                        <a:t>Tesis</a:t>
                      </a:r>
                    </a:p>
                  </a:txBody>
                  <a:tcPr/>
                </a:tc>
                <a:tc>
                  <a:txBody>
                    <a:bodyPr/>
                    <a:lstStyle/>
                    <a:p>
                      <a:endParaRPr lang="es-CL" dirty="0"/>
                    </a:p>
                  </a:txBody>
                  <a:tcPr/>
                </a:tc>
                <a:extLst>
                  <a:ext uri="{0D108BD9-81ED-4DB2-BD59-A6C34878D82A}">
                    <a16:rowId xmlns:a16="http://schemas.microsoft.com/office/drawing/2014/main" val="1443593920"/>
                  </a:ext>
                </a:extLst>
              </a:tr>
              <a:tr h="439984">
                <a:tc>
                  <a:txBody>
                    <a:bodyPr/>
                    <a:lstStyle/>
                    <a:p>
                      <a:r>
                        <a:rPr lang="es-CL" dirty="0"/>
                        <a:t>Argumento (s)</a:t>
                      </a:r>
                    </a:p>
                  </a:txBody>
                  <a:tcPr/>
                </a:tc>
                <a:tc>
                  <a:txBody>
                    <a:bodyPr/>
                    <a:lstStyle/>
                    <a:p>
                      <a:endParaRPr lang="es-CL" dirty="0"/>
                    </a:p>
                  </a:txBody>
                  <a:tcPr/>
                </a:tc>
                <a:extLst>
                  <a:ext uri="{0D108BD9-81ED-4DB2-BD59-A6C34878D82A}">
                    <a16:rowId xmlns:a16="http://schemas.microsoft.com/office/drawing/2014/main" val="1124117149"/>
                  </a:ext>
                </a:extLst>
              </a:tr>
              <a:tr h="439984">
                <a:tc>
                  <a:txBody>
                    <a:bodyPr/>
                    <a:lstStyle/>
                    <a:p>
                      <a:r>
                        <a:rPr lang="es-CL" dirty="0"/>
                        <a:t>Garantía</a:t>
                      </a:r>
                    </a:p>
                  </a:txBody>
                  <a:tcPr/>
                </a:tc>
                <a:tc>
                  <a:txBody>
                    <a:bodyPr/>
                    <a:lstStyle/>
                    <a:p>
                      <a:endParaRPr lang="es-CL" dirty="0"/>
                    </a:p>
                  </a:txBody>
                  <a:tcPr/>
                </a:tc>
                <a:extLst>
                  <a:ext uri="{0D108BD9-81ED-4DB2-BD59-A6C34878D82A}">
                    <a16:rowId xmlns:a16="http://schemas.microsoft.com/office/drawing/2014/main" val="1474276756"/>
                  </a:ext>
                </a:extLst>
              </a:tr>
              <a:tr h="439984">
                <a:tc>
                  <a:txBody>
                    <a:bodyPr/>
                    <a:lstStyle/>
                    <a:p>
                      <a:r>
                        <a:rPr lang="es-CL" dirty="0"/>
                        <a:t>Respaldo</a:t>
                      </a:r>
                    </a:p>
                  </a:txBody>
                  <a:tcPr/>
                </a:tc>
                <a:tc>
                  <a:txBody>
                    <a:bodyPr/>
                    <a:lstStyle/>
                    <a:p>
                      <a:endParaRPr lang="es-CL"/>
                    </a:p>
                  </a:txBody>
                  <a:tcPr/>
                </a:tc>
                <a:extLst>
                  <a:ext uri="{0D108BD9-81ED-4DB2-BD59-A6C34878D82A}">
                    <a16:rowId xmlns:a16="http://schemas.microsoft.com/office/drawing/2014/main" val="2386042061"/>
                  </a:ext>
                </a:extLst>
              </a:tr>
              <a:tr h="439984">
                <a:tc>
                  <a:txBody>
                    <a:bodyPr/>
                    <a:lstStyle/>
                    <a:p>
                      <a:r>
                        <a:rPr lang="es-CL" dirty="0"/>
                        <a:t>Tipo de argumentación</a:t>
                      </a:r>
                    </a:p>
                  </a:txBody>
                  <a:tcPr/>
                </a:tc>
                <a:tc>
                  <a:txBody>
                    <a:bodyPr/>
                    <a:lstStyle/>
                    <a:p>
                      <a:endParaRPr lang="es-CL" dirty="0"/>
                    </a:p>
                  </a:txBody>
                  <a:tcPr/>
                </a:tc>
                <a:extLst>
                  <a:ext uri="{0D108BD9-81ED-4DB2-BD59-A6C34878D82A}">
                    <a16:rowId xmlns:a16="http://schemas.microsoft.com/office/drawing/2014/main" val="386229030"/>
                  </a:ext>
                </a:extLst>
              </a:tr>
            </a:tbl>
          </a:graphicData>
        </a:graphic>
      </p:graphicFrame>
      <p:sp>
        <p:nvSpPr>
          <p:cNvPr id="7" name="CuadroTexto 6">
            <a:extLst>
              <a:ext uri="{FF2B5EF4-FFF2-40B4-BE49-F238E27FC236}">
                <a16:creationId xmlns:a16="http://schemas.microsoft.com/office/drawing/2014/main" id="{E0BB318D-2104-4F4F-93A9-FD7D287FB824}"/>
              </a:ext>
            </a:extLst>
          </p:cNvPr>
          <p:cNvSpPr txBox="1"/>
          <p:nvPr/>
        </p:nvSpPr>
        <p:spPr>
          <a:xfrm>
            <a:off x="182880" y="438912"/>
            <a:ext cx="9660128" cy="369332"/>
          </a:xfrm>
          <a:prstGeom prst="rect">
            <a:avLst/>
          </a:prstGeom>
          <a:noFill/>
        </p:spPr>
        <p:txBody>
          <a:bodyPr wrap="square" rtlCol="0">
            <a:spAutoFit/>
          </a:bodyPr>
          <a:lstStyle/>
          <a:p>
            <a:r>
              <a:rPr lang="es-CL" dirty="0"/>
              <a:t>1. Identifica los siguientes elementos en el texto Nº1, si corresponde (2 pts. c/u, 10 puntos):</a:t>
            </a:r>
          </a:p>
        </p:txBody>
      </p:sp>
      <p:sp>
        <p:nvSpPr>
          <p:cNvPr id="8" name="CuadroTexto 7">
            <a:extLst>
              <a:ext uri="{FF2B5EF4-FFF2-40B4-BE49-F238E27FC236}">
                <a16:creationId xmlns:a16="http://schemas.microsoft.com/office/drawing/2014/main" id="{F949AF51-4BE6-3646-A081-ECC65289EEB8}"/>
              </a:ext>
            </a:extLst>
          </p:cNvPr>
          <p:cNvSpPr txBox="1"/>
          <p:nvPr/>
        </p:nvSpPr>
        <p:spPr>
          <a:xfrm>
            <a:off x="182880" y="3884940"/>
            <a:ext cx="11728704"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dirty="0"/>
              <a:t>2. ¿Qué te parece la política pública en Chile sobre donación de órganos? Fundamenta tu respuesta investigando la situación en Chile y entregando ejemplos concretos (4 puntos):</a:t>
            </a:r>
          </a:p>
          <a:p>
            <a:endParaRPr lang="es-CL" dirty="0"/>
          </a:p>
          <a:p>
            <a:endParaRPr lang="es-CL" dirty="0"/>
          </a:p>
          <a:p>
            <a:endParaRPr lang="es-CL" dirty="0"/>
          </a:p>
          <a:p>
            <a:endParaRPr lang="es-CL" dirty="0"/>
          </a:p>
          <a:p>
            <a:endParaRPr lang="es-CL" dirty="0"/>
          </a:p>
          <a:p>
            <a:endParaRPr lang="es-CL" dirty="0"/>
          </a:p>
          <a:p>
            <a:endParaRPr lang="es-CL" dirty="0"/>
          </a:p>
          <a:p>
            <a:endParaRPr lang="es-CL" dirty="0"/>
          </a:p>
        </p:txBody>
      </p:sp>
    </p:spTree>
    <p:extLst>
      <p:ext uri="{BB962C8B-B14F-4D97-AF65-F5344CB8AC3E}">
        <p14:creationId xmlns:p14="http://schemas.microsoft.com/office/powerpoint/2010/main" val="3193630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5075973-CF86-FD46-B2AD-E43031CCD9DA}"/>
              </a:ext>
            </a:extLst>
          </p:cNvPr>
          <p:cNvSpPr>
            <a:spLocks noChangeArrowheads="1"/>
          </p:cNvSpPr>
          <p:nvPr/>
        </p:nvSpPr>
        <p:spPr bwMode="auto">
          <a:xfrm>
            <a:off x="691896" y="75129"/>
            <a:ext cx="10390632" cy="128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CL" sz="1600" b="0" i="0" u="none" strike="noStrike" cap="none" normalizeH="0" baseline="0" dirty="0">
                <a:ln>
                  <a:noFill/>
                </a:ln>
                <a:solidFill>
                  <a:schemeClr val="tx1"/>
                </a:solidFill>
                <a:effectLst/>
                <a:ea typeface="Calibri" panose="020F0502020204030204" pitchFamily="34" charset="0"/>
              </a:rPr>
              <a:t>Lee atentamente el texto N°2 y luego responde las actividades 3 4 y 5:</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s-CL" sz="11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CL" sz="1050" b="0" i="0" u="none" strike="noStrike" cap="none" normalizeH="0" baseline="0" dirty="0">
              <a:ln>
                <a:noFill/>
              </a:ln>
              <a:solidFill>
                <a:schemeClr val="tx1"/>
              </a:solidFill>
              <a:effectLst/>
              <a:latin typeface="Arial" panose="020B0604020202020204" pitchFamily="34" charset="0"/>
            </a:endParaRPr>
          </a:p>
          <a:p>
            <a:pPr algn="ctr" eaLnBrk="0" fontAlgn="base" hangingPunct="0">
              <a:spcBef>
                <a:spcPct val="0"/>
              </a:spcBef>
              <a:spcAft>
                <a:spcPct val="0"/>
              </a:spcAft>
            </a:pPr>
            <a:r>
              <a:rPr lang="es-CL" sz="2400" b="1" dirty="0"/>
              <a:t>Coronavirus y la falta de educación cívica</a:t>
            </a:r>
          </a:p>
          <a:p>
            <a:pPr algn="r" eaLnBrk="0" fontAlgn="base" hangingPunct="0">
              <a:spcBef>
                <a:spcPct val="0"/>
              </a:spcBef>
              <a:spcAft>
                <a:spcPct val="0"/>
              </a:spcAft>
            </a:pPr>
            <a:r>
              <a:rPr kumimoji="0" lang="es-CL" altLang="es-CL" sz="1600" b="1" i="0" u="none" strike="noStrike" cap="none" normalizeH="0" baseline="0" dirty="0">
                <a:ln>
                  <a:noFill/>
                </a:ln>
                <a:solidFill>
                  <a:schemeClr val="tx1"/>
                </a:solidFill>
                <a:effectLst/>
              </a:rPr>
              <a:t>Por José Miguel Serra</a:t>
            </a:r>
            <a:endParaRPr kumimoji="0" lang="es-ES" altLang="es-CL" sz="1400" b="0" i="0" u="none" strike="noStrike" cap="none" normalizeH="0" baseline="0" dirty="0">
              <a:ln>
                <a:noFill/>
              </a:ln>
              <a:solidFill>
                <a:schemeClr val="tx1"/>
              </a:solidFill>
              <a:effectLst/>
            </a:endParaRPr>
          </a:p>
        </p:txBody>
      </p:sp>
      <p:sp>
        <p:nvSpPr>
          <p:cNvPr id="3" name="Cuadro de texto 2">
            <a:extLst>
              <a:ext uri="{FF2B5EF4-FFF2-40B4-BE49-F238E27FC236}">
                <a16:creationId xmlns:a16="http://schemas.microsoft.com/office/drawing/2014/main" id="{3B8FDE38-827F-A249-9661-DB963DD2E1C2}"/>
              </a:ext>
            </a:extLst>
          </p:cNvPr>
          <p:cNvSpPr txBox="1">
            <a:spLocks noChangeArrowheads="1"/>
          </p:cNvSpPr>
          <p:nvPr/>
        </p:nvSpPr>
        <p:spPr bwMode="auto">
          <a:xfrm>
            <a:off x="460248" y="1427840"/>
            <a:ext cx="10853928" cy="452431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lvl="0" algn="just" eaLnBrk="0" fontAlgn="base" hangingPunct="0">
              <a:spcBef>
                <a:spcPct val="0"/>
              </a:spcBef>
              <a:spcAft>
                <a:spcPct val="0"/>
              </a:spcAft>
            </a:pPr>
            <a:r>
              <a:rPr lang="es-CL" dirty="0"/>
              <a:t>El consejo asesor presidencial contra los conflictos de interés, el tráfico de influencias y la corrupción, presidido por Eduardo Engel, hizo recomendaciones en abril de 2015 que apuntaban directamente a la formación en valores cívicos y al desarrollo de capacidades para abordar los dilemas éticos y de corrupción. A mi modo de ver, el tema de mayor interés de dichas recomendaciones estuvo centrado en la necesidad perentoria de crear en Chile una formación en consideraciones cívicas que contribuyan a fomentar el bien común, y el respeto a la convivencia pacífica.  </a:t>
            </a:r>
          </a:p>
          <a:p>
            <a:pPr lvl="0" algn="just" eaLnBrk="0" fontAlgn="base" hangingPunct="0">
              <a:spcBef>
                <a:spcPct val="0"/>
              </a:spcBef>
              <a:spcAft>
                <a:spcPct val="0"/>
              </a:spcAft>
            </a:pPr>
            <a:endParaRPr lang="es-CL" dirty="0"/>
          </a:p>
          <a:p>
            <a:pPr lvl="0" algn="just" eaLnBrk="0" fontAlgn="base" hangingPunct="0">
              <a:spcBef>
                <a:spcPct val="0"/>
              </a:spcBef>
              <a:spcAft>
                <a:spcPct val="0"/>
              </a:spcAft>
            </a:pPr>
            <a:r>
              <a:rPr lang="es-CL" dirty="0"/>
              <a:t>Si bien el Informe final de la “comisión Engel” priorizaba de manera importante el sistema educacional chileno, me parece que todo lo relacionado con la educación cívica es crítico y debe hacerse extensivo a la totalidad de la población nacional, principalmente en estos momentos, cuando existe una manifiesta tendencia hacia la agitación civil y las manifestaciones sociales. Los chilenos y chilenas debemos desarrollar ciertos conocimientos que nos permitan a lo menos: (a) ser capaces de convivir en una sociedad respetuosa de las diferencias y de participar en la construcción del país, contribuyendo como ciudadanos en diversos ámbitos del quehacer nacional; (b) ser personas con una fuerte formación ética, capaces de convivir e interactuar pacíficamente en base a principios de respeto al prójimo, transparencia, cooperación y libertad, y (c) contribuir a que Chile pueda avanzar socialmente a partir de un desarrollo económico sostenible y justo con los demás, y con el entorno.</a:t>
            </a:r>
            <a:endParaRPr kumimoji="0" lang="es-CL" altLang="es-CL"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374095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2">
            <a:extLst>
              <a:ext uri="{FF2B5EF4-FFF2-40B4-BE49-F238E27FC236}">
                <a16:creationId xmlns:a16="http://schemas.microsoft.com/office/drawing/2014/main" id="{3B8FDE38-827F-A249-9661-DB963DD2E1C2}"/>
              </a:ext>
            </a:extLst>
          </p:cNvPr>
          <p:cNvSpPr txBox="1">
            <a:spLocks noChangeArrowheads="1"/>
          </p:cNvSpPr>
          <p:nvPr/>
        </p:nvSpPr>
        <p:spPr bwMode="auto">
          <a:xfrm>
            <a:off x="468630" y="489734"/>
            <a:ext cx="11254740" cy="58785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lvl="0" algn="just" eaLnBrk="0" fontAlgn="base" hangingPunct="0">
              <a:spcBef>
                <a:spcPct val="0"/>
              </a:spcBef>
              <a:spcAft>
                <a:spcPct val="0"/>
              </a:spcAft>
            </a:pPr>
            <a:r>
              <a:rPr lang="es-CL" dirty="0"/>
              <a:t>El actual malestar civil no representa un buen momento para comenzar a predicar sobre las bondades de una indispensable educación cívica para todos los ciudadanos del país, pero llegará la instancia en que debamos hacerlo (incluyendo a la policía uniformada, que se encuentra capturada por un “desmadre” bastante generalizado). Por ahora, se puede afirmar que “los árboles no dejan ver el bosque”, habida cuenta del ruido ambiente imperante. Y es justamente este factor el que me lleva a pensar que en las actuales circunstancias, va a ser sumamente complejo implementar los controles y programas necesarios para contener la expansión del coronavirus a lo largo y ancho del territorio nacional.</a:t>
            </a:r>
          </a:p>
          <a:p>
            <a:pPr algn="just"/>
            <a:r>
              <a:rPr lang="es-CL" dirty="0"/>
              <a:t>La gente está irritada, violenta, muy difícil de gobernar; todo se pone en duda, nada que venga de la autoridad es creíble. Y además, fuimos “educados” en los últimos 40 años con un sistema capitalista basado en un individualismo salvaje, donde pareciera que lo único que cuenta es el bienestar propio (yo primero, no me importan las “cuarentenas”); hay acá un nivel de irresponsabilidad muy grande, y esto también se hace extensivo a un gobierno que se muestra incapaz de tomar medidas efectivas, y cuando las toma es el primero en incumplirlas. ¿Falta de educación cívica? </a:t>
            </a:r>
          </a:p>
          <a:p>
            <a:pPr algn="just"/>
            <a:r>
              <a:rPr lang="es-CL" dirty="0"/>
              <a:t>Así las cosas, el coronavirus llegó rápidamente a Chile, pues muchos están viajando al extranjero, lo que para una parte de ellos este hecho se ha transformado en un símbolo de estatus. A eso le llamamos apertura al mundo, y ahora somos el país con más contagiados </a:t>
            </a:r>
            <a:r>
              <a:rPr lang="es-CL" i="1" dirty="0"/>
              <a:t>per cápita</a:t>
            </a:r>
            <a:r>
              <a:rPr lang="es-CL" dirty="0"/>
              <a:t> de Sudamérica, seguidos a gran distancia por Ecuador, Perú y Argentina. Por lo tanto, y en base a todo lo anteriormente expuesto, si existe una nación latinoamericana en la cual el virus continuará expandiéndose aceleradamente - mucho más que en otros lugares -, esa nación es Chile. Nada sucede sólo por azar.</a:t>
            </a:r>
          </a:p>
          <a:p>
            <a:endParaRPr lang="es-CL" dirty="0"/>
          </a:p>
          <a:p>
            <a:pPr algn="r"/>
            <a:r>
              <a:rPr lang="es-CL" dirty="0"/>
              <a:t>La Tercera, 16 de Marzo del 2020.</a:t>
            </a:r>
          </a:p>
          <a:p>
            <a:pPr lvl="0" algn="just" eaLnBrk="0" fontAlgn="base" hangingPunct="0">
              <a:spcBef>
                <a:spcPct val="0"/>
              </a:spcBef>
              <a:spcAft>
                <a:spcPct val="0"/>
              </a:spcAft>
            </a:pPr>
            <a:endParaRPr kumimoji="0" lang="es-CL" altLang="es-CL"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273089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54E0B-0CEE-C640-ABDE-617EA58EEDE3}"/>
              </a:ext>
            </a:extLst>
          </p:cNvPr>
          <p:cNvSpPr>
            <a:spLocks noGrp="1"/>
          </p:cNvSpPr>
          <p:nvPr>
            <p:ph type="title"/>
          </p:nvPr>
        </p:nvSpPr>
        <p:spPr>
          <a:xfrm>
            <a:off x="838200" y="157861"/>
            <a:ext cx="10515600" cy="841883"/>
          </a:xfrm>
        </p:spPr>
        <p:txBody>
          <a:bodyPr>
            <a:normAutofit/>
          </a:bodyPr>
          <a:lstStyle/>
          <a:p>
            <a:pPr algn="ctr"/>
            <a:r>
              <a:rPr lang="es-CL" b="1" dirty="0"/>
              <a:t>INSTRUCCIONES</a:t>
            </a:r>
          </a:p>
        </p:txBody>
      </p:sp>
      <p:sp>
        <p:nvSpPr>
          <p:cNvPr id="3" name="Marcador de contenido 2">
            <a:extLst>
              <a:ext uri="{FF2B5EF4-FFF2-40B4-BE49-F238E27FC236}">
                <a16:creationId xmlns:a16="http://schemas.microsoft.com/office/drawing/2014/main" id="{E5D4AC8A-D128-9546-A724-97296D3BD747}"/>
              </a:ext>
            </a:extLst>
          </p:cNvPr>
          <p:cNvSpPr>
            <a:spLocks noGrp="1"/>
          </p:cNvSpPr>
          <p:nvPr>
            <p:ph idx="1"/>
          </p:nvPr>
        </p:nvSpPr>
        <p:spPr>
          <a:xfrm>
            <a:off x="213360" y="944022"/>
            <a:ext cx="11765280" cy="5756117"/>
          </a:xfrm>
        </p:spPr>
        <p:txBody>
          <a:bodyPr>
            <a:normAutofit fontScale="92500" lnSpcReduction="10000"/>
          </a:bodyPr>
          <a:lstStyle/>
          <a:p>
            <a:pPr marL="0" indent="0" algn="just">
              <a:buNone/>
            </a:pPr>
            <a:r>
              <a:rPr lang="es-CL" dirty="0"/>
              <a:t>El siguiente PPT está enmarcado en la Unidad 0: Textos No Literarios. En este material encontrarás todo el contenido conceptual correspondiente a textos argumentativos, para posteriormente realizar las actividades especificadas al final del material. Para el desarrollo de la actividad considera los siguientes ítems:</a:t>
            </a:r>
          </a:p>
          <a:p>
            <a:pPr algn="just">
              <a:buFontTx/>
              <a:buChar char="-"/>
            </a:pPr>
            <a:r>
              <a:rPr lang="es-CL" dirty="0"/>
              <a:t>Este trabajo es INDIVIDUAL y debe ser reatroalimentado a la profesora a cargo. Cualquier plagio o copia en su desarrollo será evaluado con nota mínima conforme al reglamento de evaluación.</a:t>
            </a:r>
          </a:p>
          <a:p>
            <a:pPr algn="just">
              <a:buFontTx/>
              <a:buChar char="-"/>
            </a:pPr>
            <a:r>
              <a:rPr lang="es-CL" dirty="0"/>
              <a:t>El desarrollo de este módulo corresponde a una nota formativa equivalente al 50% de una nota sumativa. </a:t>
            </a:r>
          </a:p>
          <a:p>
            <a:pPr algn="just">
              <a:buFontTx/>
              <a:buChar char="-"/>
            </a:pPr>
            <a:r>
              <a:rPr lang="es-CL" dirty="0"/>
              <a:t>La fecha de entrega de este Módulo I es el día viernes 20/03 al correo institucional de la profesora a cargo.</a:t>
            </a:r>
          </a:p>
          <a:p>
            <a:pPr algn="just">
              <a:buFontTx/>
              <a:buChar char="-"/>
            </a:pPr>
            <a:r>
              <a:rPr lang="es-CL" dirty="0"/>
              <a:t>Alumnos de 3ºA enviar PPT resuelto al correo </a:t>
            </a:r>
            <a:r>
              <a:rPr lang="es-CL" dirty="0">
                <a:hlinkClick r:id="rId2"/>
              </a:rPr>
              <a:t>mgaete@cldv.cl</a:t>
            </a:r>
            <a:endParaRPr lang="es-CL" dirty="0"/>
          </a:p>
          <a:p>
            <a:pPr algn="just">
              <a:buFontTx/>
              <a:buChar char="-"/>
            </a:pPr>
            <a:r>
              <a:rPr lang="es-CL" dirty="0"/>
              <a:t>Alumnos de 3ºB enviar PPT resuelto al correo </a:t>
            </a:r>
            <a:r>
              <a:rPr lang="es-CL" dirty="0">
                <a:hlinkClick r:id="rId3"/>
              </a:rPr>
              <a:t>cnavarrete@cldv.cl</a:t>
            </a:r>
            <a:endParaRPr lang="es-CL" dirty="0"/>
          </a:p>
          <a:p>
            <a:pPr algn="just">
              <a:buFontTx/>
              <a:buChar char="-"/>
            </a:pPr>
            <a:r>
              <a:rPr lang="es-CL" dirty="0"/>
              <a:t>Cualquier consulta referente a este módulo debe ser enviada al correo de la profesora a cargo. </a:t>
            </a:r>
          </a:p>
          <a:p>
            <a:pPr algn="just">
              <a:buFontTx/>
              <a:buChar char="-"/>
            </a:pPr>
            <a:endParaRPr lang="es-CL" dirty="0"/>
          </a:p>
          <a:p>
            <a:pPr marL="0" indent="0">
              <a:buNone/>
            </a:pPr>
            <a:endParaRPr lang="es-CL" dirty="0"/>
          </a:p>
          <a:p>
            <a:pPr marL="0" indent="0">
              <a:buNone/>
            </a:pPr>
            <a:endParaRPr lang="es-CL" dirty="0"/>
          </a:p>
        </p:txBody>
      </p:sp>
    </p:spTree>
    <p:extLst>
      <p:ext uri="{BB962C8B-B14F-4D97-AF65-F5344CB8AC3E}">
        <p14:creationId xmlns:p14="http://schemas.microsoft.com/office/powerpoint/2010/main" val="1963282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8ADB21C-5E37-B040-B7B0-BE03A4705B23}"/>
              </a:ext>
            </a:extLst>
          </p:cNvPr>
          <p:cNvSpPr>
            <a:spLocks noGrp="1"/>
          </p:cNvSpPr>
          <p:nvPr>
            <p:ph idx="1"/>
          </p:nvPr>
        </p:nvSpPr>
        <p:spPr>
          <a:xfrm>
            <a:off x="262128" y="240792"/>
            <a:ext cx="11667744" cy="6376416"/>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es-CL" sz="1600" dirty="0"/>
              <a:t>4. Luego de leer atentamente el texto de José Miguel Serra, ¿Cuál es la tesis que defiende? Entrega tu opinión al respecto del tema que propone. (3 pts.)</a:t>
            </a:r>
          </a:p>
          <a:p>
            <a:pPr marL="514350" indent="-514350" algn="just">
              <a:buAutoNum type="arabicPeriod"/>
            </a:pPr>
            <a:endParaRPr lang="es-CL" sz="1600" dirty="0"/>
          </a:p>
          <a:p>
            <a:pPr marL="514350" indent="-514350" algn="just">
              <a:buAutoNum type="arabicPeriod"/>
            </a:pPr>
            <a:endParaRPr lang="es-CL" sz="1600" dirty="0"/>
          </a:p>
          <a:p>
            <a:pPr marL="0" indent="0" algn="just">
              <a:buNone/>
            </a:pPr>
            <a:endParaRPr lang="es-CL" sz="1600" dirty="0"/>
          </a:p>
          <a:p>
            <a:pPr marL="0" indent="0" algn="just">
              <a:buNone/>
            </a:pPr>
            <a:r>
              <a:rPr lang="es-CL" sz="1600" dirty="0"/>
              <a:t>5. Según el autor, ¿Por qué motivo las medidas preventivas hacia el Coronavirus en Chile serán insuficientes? Explica. (4 pts.)</a:t>
            </a:r>
          </a:p>
          <a:p>
            <a:pPr marL="514350" indent="-514350">
              <a:buAutoNum type="arabicPeriod"/>
            </a:pPr>
            <a:endParaRPr lang="es-CL" sz="1600" dirty="0"/>
          </a:p>
          <a:p>
            <a:pPr marL="514350" indent="-514350">
              <a:buAutoNum type="arabicPeriod"/>
            </a:pPr>
            <a:endParaRPr lang="es-CL" sz="1600" dirty="0"/>
          </a:p>
          <a:p>
            <a:pPr marL="514350" indent="-514350">
              <a:buAutoNum type="arabicPeriod"/>
            </a:pPr>
            <a:endParaRPr lang="es-CL" sz="1600" dirty="0"/>
          </a:p>
          <a:p>
            <a:pPr marL="0" indent="0">
              <a:buNone/>
            </a:pPr>
            <a:r>
              <a:rPr lang="es-CL" sz="1600" dirty="0"/>
              <a:t>6. Según el texto, ¿Qué propone el informe de la “comisión Engel”? ¿Crees que se han desarrollado mejoras sustanciales en este tema durante los últimos años? Fundamenta. (4 pts.)</a:t>
            </a:r>
          </a:p>
          <a:p>
            <a:pPr marL="514350" indent="-514350">
              <a:buAutoNum type="arabicPeriod"/>
            </a:pPr>
            <a:endParaRPr lang="es-CL" sz="1600" dirty="0"/>
          </a:p>
          <a:p>
            <a:pPr marL="514350" indent="-514350">
              <a:buAutoNum type="arabicPeriod"/>
            </a:pPr>
            <a:endParaRPr lang="es-CL" sz="1600" dirty="0"/>
          </a:p>
          <a:p>
            <a:pPr marL="514350" indent="-514350">
              <a:buAutoNum type="arabicPeriod"/>
            </a:pPr>
            <a:endParaRPr lang="es-CL" sz="1600" dirty="0"/>
          </a:p>
          <a:p>
            <a:pPr marL="0" indent="0">
              <a:buNone/>
            </a:pPr>
            <a:r>
              <a:rPr lang="es-CL" sz="1600" dirty="0"/>
              <a:t>7. ¿Qué te parece el análisis del autor sobre los conocimientos básicos que debe tener todo ciudadano chileno? ¿Agregarías alguno? Explica. (4 pts.)</a:t>
            </a:r>
          </a:p>
        </p:txBody>
      </p:sp>
    </p:spTree>
    <p:extLst>
      <p:ext uri="{BB962C8B-B14F-4D97-AF65-F5344CB8AC3E}">
        <p14:creationId xmlns:p14="http://schemas.microsoft.com/office/powerpoint/2010/main" val="390928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E6FC8623-673C-1241-9060-D448066CDB6F}"/>
              </a:ext>
            </a:extLst>
          </p:cNvPr>
          <p:cNvSpPr>
            <a:spLocks noGrp="1"/>
          </p:cNvSpPr>
          <p:nvPr>
            <p:ph idx="1"/>
          </p:nvPr>
        </p:nvSpPr>
        <p:spPr>
          <a:xfrm>
            <a:off x="262128" y="240792"/>
            <a:ext cx="11667744" cy="6376416"/>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endParaRPr lang="es-CL" sz="1600" dirty="0"/>
          </a:p>
          <a:p>
            <a:pPr marL="0" indent="0" algn="just">
              <a:buNone/>
            </a:pPr>
            <a:r>
              <a:rPr lang="es-CL" sz="1600" dirty="0"/>
              <a:t>8. ¿Qué tipo de argumentación presenta la columna de opinión leída? (3 pts.)</a:t>
            </a:r>
          </a:p>
          <a:p>
            <a:pPr marL="0" indent="0" algn="just">
              <a:buNone/>
            </a:pPr>
            <a:endParaRPr lang="es-CL" sz="1600" dirty="0"/>
          </a:p>
          <a:p>
            <a:pPr marL="0" indent="0" algn="just">
              <a:buNone/>
            </a:pPr>
            <a:endParaRPr lang="es-CL" sz="1600" dirty="0"/>
          </a:p>
          <a:p>
            <a:pPr marL="0" indent="0" algn="just">
              <a:buNone/>
            </a:pPr>
            <a:endParaRPr lang="es-CL" sz="1600" dirty="0"/>
          </a:p>
          <a:p>
            <a:pPr marL="0" indent="0" algn="just">
              <a:buNone/>
            </a:pPr>
            <a:r>
              <a:rPr lang="es-CL" sz="1600" dirty="0"/>
              <a:t>9. A partir de la problemática y diagnóstico expuesto, ¿Qué solución propondrías para solucionarlo? Entrega tu propuesta integrando ejemplos del texto y de la realidad que has visto en los últimos meses. (4 pts.)</a:t>
            </a:r>
          </a:p>
          <a:p>
            <a:pPr marL="0" indent="0" algn="just">
              <a:buNone/>
            </a:pPr>
            <a:endParaRPr lang="es-CL" sz="1600" dirty="0"/>
          </a:p>
        </p:txBody>
      </p:sp>
    </p:spTree>
    <p:extLst>
      <p:ext uri="{BB962C8B-B14F-4D97-AF65-F5344CB8AC3E}">
        <p14:creationId xmlns:p14="http://schemas.microsoft.com/office/powerpoint/2010/main" val="3973927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F4CD55-E8C1-9944-8CE7-6E31F36D9139}"/>
              </a:ext>
            </a:extLst>
          </p:cNvPr>
          <p:cNvSpPr>
            <a:spLocks noGrp="1"/>
          </p:cNvSpPr>
          <p:nvPr>
            <p:ph type="title"/>
          </p:nvPr>
        </p:nvSpPr>
        <p:spPr>
          <a:xfrm>
            <a:off x="838200" y="152400"/>
            <a:ext cx="10515600" cy="659003"/>
          </a:xfrm>
        </p:spPr>
        <p:txBody>
          <a:bodyPr>
            <a:normAutofit fontScale="90000"/>
          </a:bodyPr>
          <a:lstStyle/>
          <a:p>
            <a:pPr algn="ctr"/>
            <a:r>
              <a:rPr lang="es-CL" b="1" dirty="0"/>
              <a:t>INDICADORES DE PUNTAJE</a:t>
            </a:r>
          </a:p>
        </p:txBody>
      </p:sp>
      <p:graphicFrame>
        <p:nvGraphicFramePr>
          <p:cNvPr id="4" name="Tabla 3">
            <a:extLst>
              <a:ext uri="{FF2B5EF4-FFF2-40B4-BE49-F238E27FC236}">
                <a16:creationId xmlns:a16="http://schemas.microsoft.com/office/drawing/2014/main" id="{E454DCEF-E32E-1D40-B713-611D16C8F318}"/>
              </a:ext>
            </a:extLst>
          </p:cNvPr>
          <p:cNvGraphicFramePr>
            <a:graphicFrameLocks noGrp="1"/>
          </p:cNvGraphicFramePr>
          <p:nvPr>
            <p:extLst>
              <p:ext uri="{D42A27DB-BD31-4B8C-83A1-F6EECF244321}">
                <p14:modId xmlns:p14="http://schemas.microsoft.com/office/powerpoint/2010/main" val="4176884583"/>
              </p:ext>
            </p:extLst>
          </p:nvPr>
        </p:nvGraphicFramePr>
        <p:xfrm>
          <a:off x="85344" y="811403"/>
          <a:ext cx="12021312" cy="5681472"/>
        </p:xfrm>
        <a:graphic>
          <a:graphicData uri="http://schemas.openxmlformats.org/drawingml/2006/table">
            <a:tbl>
              <a:tblPr firstRow="1" bandRow="1">
                <a:tableStyleId>{5C22544A-7EE6-4342-B048-85BDC9FD1C3A}</a:tableStyleId>
              </a:tblPr>
              <a:tblGrid>
                <a:gridCol w="9675238">
                  <a:extLst>
                    <a:ext uri="{9D8B030D-6E8A-4147-A177-3AD203B41FA5}">
                      <a16:colId xmlns:a16="http://schemas.microsoft.com/office/drawing/2014/main" val="3908074787"/>
                    </a:ext>
                  </a:extLst>
                </a:gridCol>
                <a:gridCol w="1151372">
                  <a:extLst>
                    <a:ext uri="{9D8B030D-6E8A-4147-A177-3AD203B41FA5}">
                      <a16:colId xmlns:a16="http://schemas.microsoft.com/office/drawing/2014/main" val="4183076112"/>
                    </a:ext>
                  </a:extLst>
                </a:gridCol>
                <a:gridCol w="1194702">
                  <a:extLst>
                    <a:ext uri="{9D8B030D-6E8A-4147-A177-3AD203B41FA5}">
                      <a16:colId xmlns:a16="http://schemas.microsoft.com/office/drawing/2014/main" val="1831906581"/>
                    </a:ext>
                  </a:extLst>
                </a:gridCol>
              </a:tblGrid>
              <a:tr h="745513">
                <a:tc>
                  <a:txBody>
                    <a:bodyPr/>
                    <a:lstStyle/>
                    <a:p>
                      <a:endParaRPr lang="es-CL" dirty="0"/>
                    </a:p>
                    <a:p>
                      <a:r>
                        <a:rPr lang="es-CL" dirty="0"/>
                        <a:t>INDICADOR</a:t>
                      </a:r>
                    </a:p>
                  </a:txBody>
                  <a:tcPr/>
                </a:tc>
                <a:tc>
                  <a:txBody>
                    <a:bodyPr/>
                    <a:lstStyle/>
                    <a:p>
                      <a:r>
                        <a:rPr lang="es-CL" dirty="0"/>
                        <a:t>Puntaje Obtenido</a:t>
                      </a:r>
                    </a:p>
                  </a:txBody>
                  <a:tcPr/>
                </a:tc>
                <a:tc>
                  <a:txBody>
                    <a:bodyPr/>
                    <a:lstStyle/>
                    <a:p>
                      <a:r>
                        <a:rPr lang="es-CL" dirty="0"/>
                        <a:t>Puntaje Total</a:t>
                      </a:r>
                    </a:p>
                  </a:txBody>
                  <a:tcPr/>
                </a:tc>
                <a:extLst>
                  <a:ext uri="{0D108BD9-81ED-4DB2-BD59-A6C34878D82A}">
                    <a16:rowId xmlns:a16="http://schemas.microsoft.com/office/drawing/2014/main" val="535606480"/>
                  </a:ext>
                </a:extLst>
              </a:tr>
              <a:tr h="492571">
                <a:tc>
                  <a:txBody>
                    <a:bodyPr/>
                    <a:lstStyle/>
                    <a:p>
                      <a:r>
                        <a:rPr lang="es-CL" dirty="0"/>
                        <a:t>Estudiante entrega su trabajo al correo indicado en la fecha establecida 20/03.</a:t>
                      </a:r>
                    </a:p>
                  </a:txBody>
                  <a:tcPr/>
                </a:tc>
                <a:tc>
                  <a:txBody>
                    <a:bodyPr/>
                    <a:lstStyle/>
                    <a:p>
                      <a:endParaRPr lang="es-CL" dirty="0"/>
                    </a:p>
                  </a:txBody>
                  <a:tcPr/>
                </a:tc>
                <a:tc>
                  <a:txBody>
                    <a:bodyPr/>
                    <a:lstStyle/>
                    <a:p>
                      <a:r>
                        <a:rPr lang="es-CL" dirty="0"/>
                        <a:t>2 pt.</a:t>
                      </a:r>
                    </a:p>
                  </a:txBody>
                  <a:tcPr/>
                </a:tc>
                <a:extLst>
                  <a:ext uri="{0D108BD9-81ED-4DB2-BD59-A6C34878D82A}">
                    <a16:rowId xmlns:a16="http://schemas.microsoft.com/office/drawing/2014/main" val="867081405"/>
                  </a:ext>
                </a:extLst>
              </a:tr>
              <a:tr h="983946">
                <a:tc>
                  <a:txBody>
                    <a:bodyPr/>
                    <a:lstStyle/>
                    <a:p>
                      <a:pPr algn="just"/>
                      <a:r>
                        <a:rPr lang="es-CL" dirty="0"/>
                        <a:t>El trabajo entregado denota compromiso, responsabilidad y autonomía, demostrando el estudiante haber invertido tiempo y dedicación en su desarrollo y no haber copiado/plagiado en ningún caso.</a:t>
                      </a:r>
                    </a:p>
                  </a:txBody>
                  <a:tcPr/>
                </a:tc>
                <a:tc>
                  <a:txBody>
                    <a:bodyPr/>
                    <a:lstStyle/>
                    <a:p>
                      <a:endParaRPr lang="es-CL"/>
                    </a:p>
                  </a:txBody>
                  <a:tcPr/>
                </a:tc>
                <a:tc>
                  <a:txBody>
                    <a:bodyPr/>
                    <a:lstStyle/>
                    <a:p>
                      <a:endParaRPr lang="es-CL" dirty="0"/>
                    </a:p>
                    <a:p>
                      <a:r>
                        <a:rPr lang="es-CL" dirty="0"/>
                        <a:t>4 pts.</a:t>
                      </a:r>
                    </a:p>
                  </a:txBody>
                  <a:tcPr/>
                </a:tc>
                <a:extLst>
                  <a:ext uri="{0D108BD9-81ED-4DB2-BD59-A6C34878D82A}">
                    <a16:rowId xmlns:a16="http://schemas.microsoft.com/office/drawing/2014/main" val="1643815643"/>
                  </a:ext>
                </a:extLst>
              </a:tr>
              <a:tr h="998455">
                <a:tc>
                  <a:txBody>
                    <a:bodyPr/>
                    <a:lstStyle/>
                    <a:p>
                      <a:pPr algn="just"/>
                      <a:r>
                        <a:rPr lang="es-CL" dirty="0"/>
                        <a:t>El estudiante demuestra proactividad en el desarrollo de este módulo al analizar los textos con profundidad, integrando en la resolución de preguntas ejemplos contingentes de la realidad país/mundo, evidenciando haber complementado su lectura con otros textos. </a:t>
                      </a:r>
                    </a:p>
                  </a:txBody>
                  <a:tcPr/>
                </a:tc>
                <a:tc>
                  <a:txBody>
                    <a:bodyPr/>
                    <a:lstStyle/>
                    <a:p>
                      <a:endParaRPr lang="es-CL"/>
                    </a:p>
                  </a:txBody>
                  <a:tcPr/>
                </a:tc>
                <a:tc>
                  <a:txBody>
                    <a:bodyPr/>
                    <a:lstStyle/>
                    <a:p>
                      <a:endParaRPr lang="es-CL" dirty="0"/>
                    </a:p>
                    <a:p>
                      <a:r>
                        <a:rPr lang="es-CL" dirty="0"/>
                        <a:t>4 pts.</a:t>
                      </a:r>
                    </a:p>
                  </a:txBody>
                  <a:tcPr/>
                </a:tc>
                <a:extLst>
                  <a:ext uri="{0D108BD9-81ED-4DB2-BD59-A6C34878D82A}">
                    <a16:rowId xmlns:a16="http://schemas.microsoft.com/office/drawing/2014/main" val="513704013"/>
                  </a:ext>
                </a:extLst>
              </a:tr>
              <a:tr h="440517">
                <a:tc>
                  <a:txBody>
                    <a:bodyPr/>
                    <a:lstStyle/>
                    <a:p>
                      <a:r>
                        <a:rPr lang="es-CL" dirty="0"/>
                        <a:t>El estudiante desarrolla el módulo demostrando una excelente ortografía acentual, puntual y literal.</a:t>
                      </a:r>
                    </a:p>
                  </a:txBody>
                  <a:tcPr/>
                </a:tc>
                <a:tc>
                  <a:txBody>
                    <a:bodyPr/>
                    <a:lstStyle/>
                    <a:p>
                      <a:endParaRPr lang="es-CL"/>
                    </a:p>
                  </a:txBody>
                  <a:tcPr/>
                </a:tc>
                <a:tc>
                  <a:txBody>
                    <a:bodyPr/>
                    <a:lstStyle/>
                    <a:p>
                      <a:r>
                        <a:rPr lang="es-CL" dirty="0"/>
                        <a:t>2 pts.</a:t>
                      </a:r>
                    </a:p>
                  </a:txBody>
                  <a:tcPr/>
                </a:tc>
                <a:extLst>
                  <a:ext uri="{0D108BD9-81ED-4DB2-BD59-A6C34878D82A}">
                    <a16:rowId xmlns:a16="http://schemas.microsoft.com/office/drawing/2014/main" val="201411095"/>
                  </a:ext>
                </a:extLst>
              </a:tr>
              <a:tr h="698919">
                <a:tc>
                  <a:txBody>
                    <a:bodyPr/>
                    <a:lstStyle/>
                    <a:p>
                      <a:r>
                        <a:rPr lang="es-CL" dirty="0"/>
                        <a:t>El estudiante desarrolla el módulo demostrando una excelente redacción y manejo de un amplio espectro de palabras, que enriquecen la lectura. </a:t>
                      </a:r>
                    </a:p>
                  </a:txBody>
                  <a:tcPr/>
                </a:tc>
                <a:tc>
                  <a:txBody>
                    <a:bodyPr/>
                    <a:lstStyle/>
                    <a:p>
                      <a:endParaRPr lang="es-CL"/>
                    </a:p>
                  </a:txBody>
                  <a:tcPr/>
                </a:tc>
                <a:tc>
                  <a:txBody>
                    <a:bodyPr/>
                    <a:lstStyle/>
                    <a:p>
                      <a:r>
                        <a:rPr lang="es-CL" dirty="0"/>
                        <a:t>2 pts.</a:t>
                      </a:r>
                    </a:p>
                  </a:txBody>
                  <a:tcPr/>
                </a:tc>
                <a:extLst>
                  <a:ext uri="{0D108BD9-81ED-4DB2-BD59-A6C34878D82A}">
                    <a16:rowId xmlns:a16="http://schemas.microsoft.com/office/drawing/2014/main" val="685560330"/>
                  </a:ext>
                </a:extLst>
              </a:tr>
              <a:tr h="440517">
                <a:tc>
                  <a:txBody>
                    <a:bodyPr/>
                    <a:lstStyle/>
                    <a:p>
                      <a:r>
                        <a:rPr lang="es-CL" dirty="0"/>
                        <a:t>Ítem de comprensión de lectura: Texto 1 “El acto solidario de la donación de órganos”</a:t>
                      </a:r>
                    </a:p>
                  </a:txBody>
                  <a:tcPr/>
                </a:tc>
                <a:tc>
                  <a:txBody>
                    <a:bodyPr/>
                    <a:lstStyle/>
                    <a:p>
                      <a:endParaRPr lang="es-CL"/>
                    </a:p>
                  </a:txBody>
                  <a:tcPr/>
                </a:tc>
                <a:tc>
                  <a:txBody>
                    <a:bodyPr/>
                    <a:lstStyle/>
                    <a:p>
                      <a:r>
                        <a:rPr lang="es-CL" dirty="0"/>
                        <a:t>14 pts.</a:t>
                      </a:r>
                    </a:p>
                  </a:txBody>
                  <a:tcPr/>
                </a:tc>
                <a:extLst>
                  <a:ext uri="{0D108BD9-81ED-4DB2-BD59-A6C34878D82A}">
                    <a16:rowId xmlns:a16="http://schemas.microsoft.com/office/drawing/2014/main" val="2631698938"/>
                  </a:ext>
                </a:extLst>
              </a:tr>
              <a:tr h="440517">
                <a:tc>
                  <a:txBody>
                    <a:bodyPr/>
                    <a:lstStyle/>
                    <a:p>
                      <a:r>
                        <a:rPr lang="es-CL" dirty="0"/>
                        <a:t>Ítem de comprensión de lectura: Texto 2 “Coronavirus y la falta de educación cívica”</a:t>
                      </a:r>
                    </a:p>
                  </a:txBody>
                  <a:tcPr/>
                </a:tc>
                <a:tc>
                  <a:txBody>
                    <a:bodyPr/>
                    <a:lstStyle/>
                    <a:p>
                      <a:endParaRPr lang="es-CL"/>
                    </a:p>
                  </a:txBody>
                  <a:tcPr/>
                </a:tc>
                <a:tc>
                  <a:txBody>
                    <a:bodyPr/>
                    <a:lstStyle/>
                    <a:p>
                      <a:r>
                        <a:rPr lang="es-CL" dirty="0"/>
                        <a:t>22 pts.</a:t>
                      </a:r>
                    </a:p>
                  </a:txBody>
                  <a:tcPr/>
                </a:tc>
                <a:extLst>
                  <a:ext uri="{0D108BD9-81ED-4DB2-BD59-A6C34878D82A}">
                    <a16:rowId xmlns:a16="http://schemas.microsoft.com/office/drawing/2014/main" val="1430519272"/>
                  </a:ext>
                </a:extLst>
              </a:tr>
              <a:tr h="440517">
                <a:tc>
                  <a:txBody>
                    <a:bodyPr/>
                    <a:lstStyle/>
                    <a:p>
                      <a:r>
                        <a:rPr lang="es-CL" b="1" dirty="0"/>
                        <a:t>TOTAL</a:t>
                      </a:r>
                    </a:p>
                  </a:txBody>
                  <a:tcPr/>
                </a:tc>
                <a:tc>
                  <a:txBody>
                    <a:bodyPr/>
                    <a:lstStyle/>
                    <a:p>
                      <a:endParaRPr lang="es-CL" b="1"/>
                    </a:p>
                  </a:txBody>
                  <a:tcPr/>
                </a:tc>
                <a:tc>
                  <a:txBody>
                    <a:bodyPr/>
                    <a:lstStyle/>
                    <a:p>
                      <a:r>
                        <a:rPr lang="es-CL" b="1" dirty="0"/>
                        <a:t>50 puntos.</a:t>
                      </a:r>
                    </a:p>
                  </a:txBody>
                  <a:tcPr/>
                </a:tc>
                <a:extLst>
                  <a:ext uri="{0D108BD9-81ED-4DB2-BD59-A6C34878D82A}">
                    <a16:rowId xmlns:a16="http://schemas.microsoft.com/office/drawing/2014/main" val="2844900854"/>
                  </a:ext>
                </a:extLst>
              </a:tr>
            </a:tbl>
          </a:graphicData>
        </a:graphic>
      </p:graphicFrame>
    </p:spTree>
    <p:extLst>
      <p:ext uri="{BB962C8B-B14F-4D97-AF65-F5344CB8AC3E}">
        <p14:creationId xmlns:p14="http://schemas.microsoft.com/office/powerpoint/2010/main" val="160754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44C18-8656-B143-A0CC-178D108E87E8}"/>
              </a:ext>
            </a:extLst>
          </p:cNvPr>
          <p:cNvSpPr>
            <a:spLocks noGrp="1"/>
          </p:cNvSpPr>
          <p:nvPr>
            <p:ph type="title"/>
          </p:nvPr>
        </p:nvSpPr>
        <p:spPr>
          <a:xfrm>
            <a:off x="3720083" y="423604"/>
            <a:ext cx="5410200" cy="717720"/>
          </a:xfrm>
        </p:spPr>
        <p:txBody>
          <a:bodyPr/>
          <a:lstStyle/>
          <a:p>
            <a:r>
              <a:rPr lang="es-CL" dirty="0">
                <a:latin typeface="Calibri" panose="020F0502020204030204" pitchFamily="34" charset="0"/>
                <a:cs typeface="Calibri" panose="020F0502020204030204" pitchFamily="34" charset="0"/>
              </a:rPr>
              <a:t>Texto Argumentativo</a:t>
            </a:r>
          </a:p>
        </p:txBody>
      </p:sp>
      <p:sp>
        <p:nvSpPr>
          <p:cNvPr id="3" name="Marcador de contenido 2">
            <a:extLst>
              <a:ext uri="{FF2B5EF4-FFF2-40B4-BE49-F238E27FC236}">
                <a16:creationId xmlns:a16="http://schemas.microsoft.com/office/drawing/2014/main" id="{32236686-C46F-634D-BBCB-DA1EDF6D8E35}"/>
              </a:ext>
            </a:extLst>
          </p:cNvPr>
          <p:cNvSpPr>
            <a:spLocks noGrp="1"/>
          </p:cNvSpPr>
          <p:nvPr>
            <p:ph idx="1"/>
          </p:nvPr>
        </p:nvSpPr>
        <p:spPr>
          <a:xfrm>
            <a:off x="914970" y="1238261"/>
            <a:ext cx="11020425" cy="1303399"/>
          </a:xfrm>
        </p:spPr>
        <p:txBody>
          <a:bodyPr>
            <a:normAutofit/>
          </a:bodyPr>
          <a:lstStyle/>
          <a:p>
            <a:pPr marL="0" indent="0" algn="just">
              <a:buNone/>
            </a:pPr>
            <a:r>
              <a:rPr lang="es-CL" sz="2800" dirty="0">
                <a:latin typeface="Calibri" panose="020F0502020204030204" pitchFamily="34" charset="0"/>
                <a:cs typeface="Calibri" panose="020F0502020204030204" pitchFamily="34" charset="0"/>
              </a:rPr>
              <a:t>El texto argumentativo plantea una opinión acerca de un tema polémico. La opinión se defiende con argumentos, cuyo objetivo es convencer, persuadir o disuadir al receptor.  </a:t>
            </a:r>
          </a:p>
          <a:p>
            <a:pPr marL="0" indent="0" algn="just">
              <a:buNone/>
            </a:pPr>
            <a:endParaRPr lang="es-CL" sz="2800" dirty="0">
              <a:latin typeface="Calibri" panose="020F0502020204030204" pitchFamily="34" charset="0"/>
              <a:cs typeface="Calibri" panose="020F0502020204030204" pitchFamily="34" charset="0"/>
            </a:endParaRPr>
          </a:p>
        </p:txBody>
      </p:sp>
      <p:pic>
        <p:nvPicPr>
          <p:cNvPr id="5" name="Imagen 4" descr="Imagen que contiene cuarto&#10;&#10;Descripción generada automáticamente">
            <a:extLst>
              <a:ext uri="{FF2B5EF4-FFF2-40B4-BE49-F238E27FC236}">
                <a16:creationId xmlns:a16="http://schemas.microsoft.com/office/drawing/2014/main" id="{242ACC04-84E3-CA4F-8404-946B942D40E0}"/>
              </a:ext>
            </a:extLst>
          </p:cNvPr>
          <p:cNvPicPr>
            <a:picLocks noChangeAspect="1"/>
          </p:cNvPicPr>
          <p:nvPr/>
        </p:nvPicPr>
        <p:blipFill>
          <a:blip r:embed="rId2"/>
          <a:stretch>
            <a:fillRect/>
          </a:stretch>
        </p:blipFill>
        <p:spPr>
          <a:xfrm>
            <a:off x="1596007" y="2638597"/>
            <a:ext cx="9658350" cy="3464433"/>
          </a:xfrm>
          <a:prstGeom prst="rect">
            <a:avLst/>
          </a:prstGeom>
        </p:spPr>
      </p:pic>
    </p:spTree>
    <p:extLst>
      <p:ext uri="{BB962C8B-B14F-4D97-AF65-F5344CB8AC3E}">
        <p14:creationId xmlns:p14="http://schemas.microsoft.com/office/powerpoint/2010/main" val="310891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607C74-6144-5245-A2F5-0F58405AD9AE}"/>
              </a:ext>
            </a:extLst>
          </p:cNvPr>
          <p:cNvPicPr>
            <a:picLocks noChangeAspect="1"/>
          </p:cNvPicPr>
          <p:nvPr/>
        </p:nvPicPr>
        <p:blipFill>
          <a:blip r:embed="rId2"/>
          <a:stretch>
            <a:fillRect/>
          </a:stretch>
        </p:blipFill>
        <p:spPr>
          <a:xfrm>
            <a:off x="287867" y="747502"/>
            <a:ext cx="10374842" cy="5362995"/>
          </a:xfrm>
          <a:prstGeom prst="rect">
            <a:avLst/>
          </a:prstGeom>
        </p:spPr>
      </p:pic>
    </p:spTree>
    <p:extLst>
      <p:ext uri="{BB962C8B-B14F-4D97-AF65-F5344CB8AC3E}">
        <p14:creationId xmlns:p14="http://schemas.microsoft.com/office/powerpoint/2010/main" val="248463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B2CA516-7044-46B6-9FED-E336F088E85A}"/>
              </a:ext>
            </a:extLst>
          </p:cNvPr>
          <p:cNvSpPr>
            <a:spLocks noGrp="1"/>
          </p:cNvSpPr>
          <p:nvPr>
            <p:ph idx="1"/>
          </p:nvPr>
        </p:nvSpPr>
        <p:spPr>
          <a:xfrm>
            <a:off x="838200" y="636105"/>
            <a:ext cx="10515600" cy="914400"/>
          </a:xfrm>
        </p:spPr>
        <p:txBody>
          <a:bodyPr/>
          <a:lstStyle/>
          <a:p>
            <a:pPr marL="0" indent="0">
              <a:buNone/>
            </a:pPr>
            <a:r>
              <a:rPr lang="es-CL" dirty="0"/>
              <a:t>Los textos se organizan de diferente manera a partir de la finalidad que persiguen. </a:t>
            </a:r>
          </a:p>
        </p:txBody>
      </p:sp>
      <p:graphicFrame>
        <p:nvGraphicFramePr>
          <p:cNvPr id="4" name="Tabla 3">
            <a:extLst>
              <a:ext uri="{FF2B5EF4-FFF2-40B4-BE49-F238E27FC236}">
                <a16:creationId xmlns:a16="http://schemas.microsoft.com/office/drawing/2014/main" id="{11180F51-1074-41D3-B70B-FB7358EAFDA5}"/>
              </a:ext>
            </a:extLst>
          </p:cNvPr>
          <p:cNvGraphicFramePr>
            <a:graphicFrameLocks noGrp="1"/>
          </p:cNvGraphicFramePr>
          <p:nvPr/>
        </p:nvGraphicFramePr>
        <p:xfrm>
          <a:off x="838199" y="1866128"/>
          <a:ext cx="10982739" cy="4031491"/>
        </p:xfrm>
        <a:graphic>
          <a:graphicData uri="http://schemas.openxmlformats.org/drawingml/2006/table">
            <a:tbl>
              <a:tblPr firstRow="1" bandRow="1">
                <a:tableStyleId>{5C22544A-7EE6-4342-B048-85BDC9FD1C3A}</a:tableStyleId>
              </a:tblPr>
              <a:tblGrid>
                <a:gridCol w="2544174">
                  <a:extLst>
                    <a:ext uri="{9D8B030D-6E8A-4147-A177-3AD203B41FA5}">
                      <a16:colId xmlns:a16="http://schemas.microsoft.com/office/drawing/2014/main" val="2429908399"/>
                    </a:ext>
                  </a:extLst>
                </a:gridCol>
                <a:gridCol w="3728359">
                  <a:extLst>
                    <a:ext uri="{9D8B030D-6E8A-4147-A177-3AD203B41FA5}">
                      <a16:colId xmlns:a16="http://schemas.microsoft.com/office/drawing/2014/main" val="369615757"/>
                    </a:ext>
                  </a:extLst>
                </a:gridCol>
                <a:gridCol w="4710206">
                  <a:extLst>
                    <a:ext uri="{9D8B030D-6E8A-4147-A177-3AD203B41FA5}">
                      <a16:colId xmlns:a16="http://schemas.microsoft.com/office/drawing/2014/main" val="232430973"/>
                    </a:ext>
                  </a:extLst>
                </a:gridCol>
              </a:tblGrid>
              <a:tr h="631727">
                <a:tc>
                  <a:txBody>
                    <a:bodyPr/>
                    <a:lstStyle/>
                    <a:p>
                      <a:endParaRPr lang="es-CL" dirty="0"/>
                    </a:p>
                  </a:txBody>
                  <a:tcPr/>
                </a:tc>
                <a:tc>
                  <a:txBody>
                    <a:bodyPr/>
                    <a:lstStyle/>
                    <a:p>
                      <a:r>
                        <a:rPr lang="es-CL" dirty="0"/>
                        <a:t>TEXTO EXPOSITIVO</a:t>
                      </a:r>
                    </a:p>
                  </a:txBody>
                  <a:tcPr/>
                </a:tc>
                <a:tc>
                  <a:txBody>
                    <a:bodyPr/>
                    <a:lstStyle/>
                    <a:p>
                      <a:r>
                        <a:rPr lang="es-CL" dirty="0"/>
                        <a:t>TEXTO ARGUMENTATIVO</a:t>
                      </a:r>
                    </a:p>
                  </a:txBody>
                  <a:tcPr/>
                </a:tc>
                <a:extLst>
                  <a:ext uri="{0D108BD9-81ED-4DB2-BD59-A6C34878D82A}">
                    <a16:rowId xmlns:a16="http://schemas.microsoft.com/office/drawing/2014/main" val="2682405057"/>
                  </a:ext>
                </a:extLst>
              </a:tr>
              <a:tr h="1105522">
                <a:tc>
                  <a:txBody>
                    <a:bodyPr/>
                    <a:lstStyle/>
                    <a:p>
                      <a:pPr algn="ctr"/>
                      <a:endParaRPr lang="es-CL" sz="2400" dirty="0"/>
                    </a:p>
                    <a:p>
                      <a:pPr algn="ctr"/>
                      <a:r>
                        <a:rPr lang="es-CL" sz="2400" dirty="0"/>
                        <a:t>INTRODUCCIÓN</a:t>
                      </a:r>
                    </a:p>
                  </a:txBody>
                  <a:tcPr/>
                </a:tc>
                <a:tc>
                  <a:txBody>
                    <a:bodyPr/>
                    <a:lstStyle/>
                    <a:p>
                      <a:r>
                        <a:rPr lang="es-CL" dirty="0"/>
                        <a:t>Mención del marco general y el tema a tratar.</a:t>
                      </a:r>
                    </a:p>
                  </a:txBody>
                  <a:tcPr/>
                </a:tc>
                <a:tc>
                  <a:txBody>
                    <a:bodyPr/>
                    <a:lstStyle/>
                    <a:p>
                      <a:r>
                        <a:rPr lang="es-CL" dirty="0"/>
                        <a:t>Contextualización de la problemática general y enunciación del punto de vista a defender.</a:t>
                      </a:r>
                    </a:p>
                  </a:txBody>
                  <a:tcPr/>
                </a:tc>
                <a:extLst>
                  <a:ext uri="{0D108BD9-81ED-4DB2-BD59-A6C34878D82A}">
                    <a16:rowId xmlns:a16="http://schemas.microsoft.com/office/drawing/2014/main" val="1456474997"/>
                  </a:ext>
                </a:extLst>
              </a:tr>
              <a:tr h="631727">
                <a:tc>
                  <a:txBody>
                    <a:bodyPr/>
                    <a:lstStyle/>
                    <a:p>
                      <a:pPr algn="ctr"/>
                      <a:endParaRPr lang="es-CL" sz="2400" dirty="0"/>
                    </a:p>
                    <a:p>
                      <a:pPr algn="ctr"/>
                      <a:r>
                        <a:rPr lang="es-CL" sz="2400" dirty="0"/>
                        <a:t>DESARROLLO</a:t>
                      </a:r>
                    </a:p>
                    <a:p>
                      <a:pPr algn="ctr"/>
                      <a:endParaRPr lang="es-CL" sz="2400" dirty="0"/>
                    </a:p>
                  </a:txBody>
                  <a:tcPr/>
                </a:tc>
                <a:tc>
                  <a:txBody>
                    <a:bodyPr/>
                    <a:lstStyle/>
                    <a:p>
                      <a:r>
                        <a:rPr lang="es-CL" dirty="0"/>
                        <a:t>Exposición en detalle del tema.</a:t>
                      </a:r>
                    </a:p>
                  </a:txBody>
                  <a:tcPr/>
                </a:tc>
                <a:tc>
                  <a:txBody>
                    <a:bodyPr/>
                    <a:lstStyle/>
                    <a:p>
                      <a:r>
                        <a:rPr lang="es-CL" dirty="0"/>
                        <a:t>Argumentación en favor de la opinión inicial.</a:t>
                      </a:r>
                    </a:p>
                  </a:txBody>
                  <a:tcPr/>
                </a:tc>
                <a:extLst>
                  <a:ext uri="{0D108BD9-81ED-4DB2-BD59-A6C34878D82A}">
                    <a16:rowId xmlns:a16="http://schemas.microsoft.com/office/drawing/2014/main" val="1600951735"/>
                  </a:ext>
                </a:extLst>
              </a:tr>
              <a:tr h="1105522">
                <a:tc>
                  <a:txBody>
                    <a:bodyPr/>
                    <a:lstStyle/>
                    <a:p>
                      <a:pPr algn="ctr"/>
                      <a:endParaRPr lang="es-CL" sz="2400" dirty="0"/>
                    </a:p>
                    <a:p>
                      <a:pPr algn="ctr"/>
                      <a:r>
                        <a:rPr lang="es-CL" sz="2400" dirty="0"/>
                        <a:t>CONCLUSIÓN</a:t>
                      </a:r>
                    </a:p>
                  </a:txBody>
                  <a:tcPr/>
                </a:tc>
                <a:tc>
                  <a:txBody>
                    <a:bodyPr/>
                    <a:lstStyle/>
                    <a:p>
                      <a:r>
                        <a:rPr lang="es-CL" dirty="0"/>
                        <a:t>Síntesis y recapitulación de lo principal.</a:t>
                      </a:r>
                    </a:p>
                  </a:txBody>
                  <a:tcPr/>
                </a:tc>
                <a:tc>
                  <a:txBody>
                    <a:bodyPr/>
                    <a:lstStyle/>
                    <a:p>
                      <a:r>
                        <a:rPr lang="es-CL" dirty="0"/>
                        <a:t>Demostración de lo enunciado inicialmente.</a:t>
                      </a:r>
                    </a:p>
                  </a:txBody>
                  <a:tcPr/>
                </a:tc>
                <a:extLst>
                  <a:ext uri="{0D108BD9-81ED-4DB2-BD59-A6C34878D82A}">
                    <a16:rowId xmlns:a16="http://schemas.microsoft.com/office/drawing/2014/main" val="2041176453"/>
                  </a:ext>
                </a:extLst>
              </a:tr>
            </a:tbl>
          </a:graphicData>
        </a:graphic>
      </p:graphicFrame>
    </p:spTree>
    <p:extLst>
      <p:ext uri="{BB962C8B-B14F-4D97-AF65-F5344CB8AC3E}">
        <p14:creationId xmlns:p14="http://schemas.microsoft.com/office/powerpoint/2010/main" val="92723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9675D1-83B0-4D9D-8DDE-A629AC848CBF}"/>
              </a:ext>
            </a:extLst>
          </p:cNvPr>
          <p:cNvSpPr>
            <a:spLocks noGrp="1"/>
          </p:cNvSpPr>
          <p:nvPr>
            <p:ph type="title"/>
          </p:nvPr>
        </p:nvSpPr>
        <p:spPr/>
        <p:txBody>
          <a:bodyPr/>
          <a:lstStyle/>
          <a:p>
            <a:pPr algn="ctr"/>
            <a:r>
              <a:rPr lang="es-CL" dirty="0"/>
              <a:t>Elementos constitutivos del texto argumentativo</a:t>
            </a:r>
          </a:p>
        </p:txBody>
      </p:sp>
      <p:graphicFrame>
        <p:nvGraphicFramePr>
          <p:cNvPr id="4" name="Tabla 3">
            <a:extLst>
              <a:ext uri="{FF2B5EF4-FFF2-40B4-BE49-F238E27FC236}">
                <a16:creationId xmlns:a16="http://schemas.microsoft.com/office/drawing/2014/main" id="{037BC65A-2CCB-4200-8C69-81BBC48A6563}"/>
              </a:ext>
            </a:extLst>
          </p:cNvPr>
          <p:cNvGraphicFramePr>
            <a:graphicFrameLocks noGrp="1"/>
          </p:cNvGraphicFramePr>
          <p:nvPr>
            <p:extLst>
              <p:ext uri="{D42A27DB-BD31-4B8C-83A1-F6EECF244321}">
                <p14:modId xmlns:p14="http://schemas.microsoft.com/office/powerpoint/2010/main" val="3613274167"/>
              </p:ext>
            </p:extLst>
          </p:nvPr>
        </p:nvGraphicFramePr>
        <p:xfrm>
          <a:off x="490329" y="1690688"/>
          <a:ext cx="11211341" cy="4882751"/>
        </p:xfrm>
        <a:graphic>
          <a:graphicData uri="http://schemas.openxmlformats.org/drawingml/2006/table">
            <a:tbl>
              <a:tblPr firstRow="1" bandRow="1">
                <a:tableStyleId>{5C22544A-7EE6-4342-B048-85BDC9FD1C3A}</a:tableStyleId>
              </a:tblPr>
              <a:tblGrid>
                <a:gridCol w="2618631">
                  <a:extLst>
                    <a:ext uri="{9D8B030D-6E8A-4147-A177-3AD203B41FA5}">
                      <a16:colId xmlns:a16="http://schemas.microsoft.com/office/drawing/2014/main" val="1286280860"/>
                    </a:ext>
                  </a:extLst>
                </a:gridCol>
                <a:gridCol w="8592710">
                  <a:extLst>
                    <a:ext uri="{9D8B030D-6E8A-4147-A177-3AD203B41FA5}">
                      <a16:colId xmlns:a16="http://schemas.microsoft.com/office/drawing/2014/main" val="4169146866"/>
                    </a:ext>
                  </a:extLst>
                </a:gridCol>
              </a:tblGrid>
              <a:tr h="833834">
                <a:tc>
                  <a:txBody>
                    <a:bodyPr/>
                    <a:lstStyle/>
                    <a:p>
                      <a:pPr algn="ctr"/>
                      <a:r>
                        <a:rPr lang="es-CL" sz="3200" dirty="0"/>
                        <a:t>ELEMENTO</a:t>
                      </a:r>
                    </a:p>
                  </a:txBody>
                  <a:tcPr/>
                </a:tc>
                <a:tc>
                  <a:txBody>
                    <a:bodyPr/>
                    <a:lstStyle/>
                    <a:p>
                      <a:pPr algn="ctr"/>
                      <a:r>
                        <a:rPr lang="es-CL" sz="3200" dirty="0"/>
                        <a:t>DEFINICIÓN</a:t>
                      </a:r>
                    </a:p>
                  </a:txBody>
                  <a:tcPr/>
                </a:tc>
                <a:extLst>
                  <a:ext uri="{0D108BD9-81ED-4DB2-BD59-A6C34878D82A}">
                    <a16:rowId xmlns:a16="http://schemas.microsoft.com/office/drawing/2014/main" val="1099055084"/>
                  </a:ext>
                </a:extLst>
              </a:tr>
              <a:tr h="1044839">
                <a:tc>
                  <a:txBody>
                    <a:bodyPr/>
                    <a:lstStyle/>
                    <a:p>
                      <a:pPr algn="ctr"/>
                      <a:endParaRPr lang="es-CL" sz="2000" b="1" dirty="0"/>
                    </a:p>
                    <a:p>
                      <a:pPr algn="ctr"/>
                      <a:r>
                        <a:rPr lang="es-CL" sz="2000" b="1" dirty="0"/>
                        <a:t>TESIS</a:t>
                      </a:r>
                    </a:p>
                  </a:txBody>
                  <a:tcPr/>
                </a:tc>
                <a:tc>
                  <a:txBody>
                    <a:bodyPr/>
                    <a:lstStyle/>
                    <a:p>
                      <a:pPr algn="ctr"/>
                      <a:r>
                        <a:rPr lang="es-CL" dirty="0"/>
                        <a:t>Punto de vista del cual se quiere convencer al receptor. La tesis es la idea central del texto argumentativo y puede aparecer de forma explícita o implícita en él.</a:t>
                      </a:r>
                    </a:p>
                  </a:txBody>
                  <a:tcPr/>
                </a:tc>
                <a:extLst>
                  <a:ext uri="{0D108BD9-81ED-4DB2-BD59-A6C34878D82A}">
                    <a16:rowId xmlns:a16="http://schemas.microsoft.com/office/drawing/2014/main" val="1458439957"/>
                  </a:ext>
                </a:extLst>
              </a:tr>
              <a:tr h="1044839">
                <a:tc>
                  <a:txBody>
                    <a:bodyPr/>
                    <a:lstStyle/>
                    <a:p>
                      <a:pPr algn="ctr"/>
                      <a:endParaRPr lang="es-CL" sz="2000" b="1" dirty="0"/>
                    </a:p>
                    <a:p>
                      <a:pPr algn="ctr"/>
                      <a:r>
                        <a:rPr lang="es-CL" sz="2000" b="1" dirty="0"/>
                        <a:t>ARGUMENTOS</a:t>
                      </a:r>
                    </a:p>
                  </a:txBody>
                  <a:tcPr/>
                </a:tc>
                <a:tc>
                  <a:txBody>
                    <a:bodyPr/>
                    <a:lstStyle/>
                    <a:p>
                      <a:pPr algn="ctr"/>
                      <a:endParaRPr lang="es-CL" dirty="0"/>
                    </a:p>
                    <a:p>
                      <a:pPr algn="ctr"/>
                      <a:r>
                        <a:rPr lang="es-CL" dirty="0"/>
                        <a:t>Razones que sostienen la tesis, es decir, sirven de base para la misma. Es de fácil aceptación. </a:t>
                      </a:r>
                    </a:p>
                  </a:txBody>
                  <a:tcPr/>
                </a:tc>
                <a:extLst>
                  <a:ext uri="{0D108BD9-81ED-4DB2-BD59-A6C34878D82A}">
                    <a16:rowId xmlns:a16="http://schemas.microsoft.com/office/drawing/2014/main" val="367444791"/>
                  </a:ext>
                </a:extLst>
              </a:tr>
              <a:tr h="1044839">
                <a:tc>
                  <a:txBody>
                    <a:bodyPr/>
                    <a:lstStyle/>
                    <a:p>
                      <a:pPr algn="ctr"/>
                      <a:endParaRPr lang="es-CL" sz="2000" b="1" dirty="0"/>
                    </a:p>
                    <a:p>
                      <a:pPr algn="ctr"/>
                      <a:r>
                        <a:rPr lang="es-CL" sz="2000" b="1" dirty="0"/>
                        <a:t>GARANTÍA </a:t>
                      </a:r>
                    </a:p>
                  </a:txBody>
                  <a:tcPr/>
                </a:tc>
                <a:tc>
                  <a:txBody>
                    <a:bodyPr/>
                    <a:lstStyle/>
                    <a:p>
                      <a:pPr algn="ctr"/>
                      <a:endParaRPr lang="es-CL" dirty="0"/>
                    </a:p>
                    <a:p>
                      <a:pPr algn="ctr"/>
                      <a:r>
                        <a:rPr lang="es-CL" dirty="0"/>
                        <a:t>Argumento que explicita la información entregada en la tesis y base, evidenciando la relación y pertinencia de ambas. </a:t>
                      </a:r>
                    </a:p>
                  </a:txBody>
                  <a:tcPr/>
                </a:tc>
                <a:extLst>
                  <a:ext uri="{0D108BD9-81ED-4DB2-BD59-A6C34878D82A}">
                    <a16:rowId xmlns:a16="http://schemas.microsoft.com/office/drawing/2014/main" val="3013475305"/>
                  </a:ext>
                </a:extLst>
              </a:tr>
              <a:tr h="833834">
                <a:tc>
                  <a:txBody>
                    <a:bodyPr/>
                    <a:lstStyle/>
                    <a:p>
                      <a:pPr algn="ctr"/>
                      <a:endParaRPr lang="es-CL" sz="2000" b="1" dirty="0"/>
                    </a:p>
                    <a:p>
                      <a:pPr algn="ctr"/>
                      <a:r>
                        <a:rPr lang="es-CL" sz="2000" b="1" dirty="0"/>
                        <a:t>RESPALDO</a:t>
                      </a:r>
                    </a:p>
                  </a:txBody>
                  <a:tcPr/>
                </a:tc>
                <a:tc>
                  <a:txBody>
                    <a:bodyPr/>
                    <a:lstStyle/>
                    <a:p>
                      <a:pPr algn="ctr"/>
                      <a:r>
                        <a:rPr lang="es-CL" dirty="0"/>
                        <a:t>Información objetiva y datos específicos que apoyan a los argumentos, otorgando autoridad a la garantía, pues aporta datos que corroboran y fundamentan la información. Corresponde a cifras, estadísticas, ejemplos, etc. </a:t>
                      </a:r>
                    </a:p>
                  </a:txBody>
                  <a:tcPr/>
                </a:tc>
                <a:extLst>
                  <a:ext uri="{0D108BD9-81ED-4DB2-BD59-A6C34878D82A}">
                    <a16:rowId xmlns:a16="http://schemas.microsoft.com/office/drawing/2014/main" val="621759272"/>
                  </a:ext>
                </a:extLst>
              </a:tr>
            </a:tbl>
          </a:graphicData>
        </a:graphic>
      </p:graphicFrame>
    </p:spTree>
    <p:extLst>
      <p:ext uri="{BB962C8B-B14F-4D97-AF65-F5344CB8AC3E}">
        <p14:creationId xmlns:p14="http://schemas.microsoft.com/office/powerpoint/2010/main" val="3288669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0090E2C-D7FC-43E1-BA6D-6286F7A99A84}"/>
              </a:ext>
            </a:extLst>
          </p:cNvPr>
          <p:cNvSpPr>
            <a:spLocks noGrp="1"/>
          </p:cNvSpPr>
          <p:nvPr>
            <p:ph idx="1"/>
          </p:nvPr>
        </p:nvSpPr>
        <p:spPr>
          <a:xfrm>
            <a:off x="268358" y="685936"/>
            <a:ext cx="6423990" cy="3408985"/>
          </a:xfrm>
        </p:spPr>
        <p:style>
          <a:lnRef idx="1">
            <a:schemeClr val="accent4"/>
          </a:lnRef>
          <a:fillRef idx="2">
            <a:schemeClr val="accent4"/>
          </a:fillRef>
          <a:effectRef idx="1">
            <a:schemeClr val="accent4"/>
          </a:effectRef>
          <a:fontRef idx="minor">
            <a:schemeClr val="dk1"/>
          </a:fontRef>
        </p:style>
        <p:txBody>
          <a:bodyPr>
            <a:normAutofit/>
          </a:bodyPr>
          <a:lstStyle/>
          <a:p>
            <a:pPr marL="0" indent="0" algn="just">
              <a:buNone/>
            </a:pPr>
            <a:r>
              <a:rPr lang="es-CL" dirty="0"/>
              <a:t>El rol de la mujer es mucho más difícil que en la Antigüedad, ya que antes solo tenían la responsabilidad en el hogar. Hoy deben dividir su tiempo entre múltiples responsabilidades. El porcentaje de dueñas de casa que trabajan fuera del hogar ha aumentado en un 25% en los últimos 10 años.</a:t>
            </a:r>
          </a:p>
        </p:txBody>
      </p:sp>
      <p:sp>
        <p:nvSpPr>
          <p:cNvPr id="4" name="Elipse 3">
            <a:extLst>
              <a:ext uri="{FF2B5EF4-FFF2-40B4-BE49-F238E27FC236}">
                <a16:creationId xmlns:a16="http://schemas.microsoft.com/office/drawing/2014/main" id="{5FED2C38-12F6-48C5-9EF1-3DFECB1EC51E}"/>
              </a:ext>
            </a:extLst>
          </p:cNvPr>
          <p:cNvSpPr/>
          <p:nvPr/>
        </p:nvSpPr>
        <p:spPr>
          <a:xfrm>
            <a:off x="8229600" y="543339"/>
            <a:ext cx="3021496" cy="1073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chemeClr val="tx1"/>
                </a:solidFill>
              </a:rPr>
              <a:t>TESIS</a:t>
            </a:r>
          </a:p>
        </p:txBody>
      </p:sp>
      <p:sp>
        <p:nvSpPr>
          <p:cNvPr id="5" name="Elipse 4">
            <a:extLst>
              <a:ext uri="{FF2B5EF4-FFF2-40B4-BE49-F238E27FC236}">
                <a16:creationId xmlns:a16="http://schemas.microsoft.com/office/drawing/2014/main" id="{0D22EA09-24E4-4E7F-986D-0C89DC374732}"/>
              </a:ext>
            </a:extLst>
          </p:cNvPr>
          <p:cNvSpPr/>
          <p:nvPr/>
        </p:nvSpPr>
        <p:spPr>
          <a:xfrm>
            <a:off x="8229600" y="1742661"/>
            <a:ext cx="3021496" cy="107342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2000" dirty="0">
                <a:solidFill>
                  <a:schemeClr val="tx1"/>
                </a:solidFill>
              </a:rPr>
              <a:t>ARGUMENTO</a:t>
            </a:r>
          </a:p>
        </p:txBody>
      </p:sp>
      <p:sp>
        <p:nvSpPr>
          <p:cNvPr id="6" name="Elipse 5">
            <a:extLst>
              <a:ext uri="{FF2B5EF4-FFF2-40B4-BE49-F238E27FC236}">
                <a16:creationId xmlns:a16="http://schemas.microsoft.com/office/drawing/2014/main" id="{32807519-54D3-4663-8F00-5CAFAF9EAF99}"/>
              </a:ext>
            </a:extLst>
          </p:cNvPr>
          <p:cNvSpPr/>
          <p:nvPr/>
        </p:nvSpPr>
        <p:spPr>
          <a:xfrm>
            <a:off x="8229600" y="4041912"/>
            <a:ext cx="3021496" cy="107342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sz="2000" dirty="0">
                <a:solidFill>
                  <a:schemeClr val="tx1"/>
                </a:solidFill>
              </a:rPr>
              <a:t>RESPALDO</a:t>
            </a:r>
          </a:p>
        </p:txBody>
      </p:sp>
      <p:cxnSp>
        <p:nvCxnSpPr>
          <p:cNvPr id="8" name="Conector recto de flecha 7">
            <a:extLst>
              <a:ext uri="{FF2B5EF4-FFF2-40B4-BE49-F238E27FC236}">
                <a16:creationId xmlns:a16="http://schemas.microsoft.com/office/drawing/2014/main" id="{0D991A48-5038-402B-A36C-B6FCF664D459}"/>
              </a:ext>
            </a:extLst>
          </p:cNvPr>
          <p:cNvCxnSpPr/>
          <p:nvPr/>
        </p:nvCxnSpPr>
        <p:spPr>
          <a:xfrm flipH="1">
            <a:off x="2994991" y="1061830"/>
            <a:ext cx="5234609" cy="1159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D53989D3-455E-441B-80B6-696EACF3C581}"/>
              </a:ext>
            </a:extLst>
          </p:cNvPr>
          <p:cNvCxnSpPr>
            <a:cxnSpLocks/>
            <a:stCxn id="5" idx="2"/>
          </p:cNvCxnSpPr>
          <p:nvPr/>
        </p:nvCxnSpPr>
        <p:spPr>
          <a:xfrm flipH="1" flipV="1">
            <a:off x="3087758" y="1663147"/>
            <a:ext cx="5141842" cy="61622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 name="Conector recto de flecha 11">
            <a:extLst>
              <a:ext uri="{FF2B5EF4-FFF2-40B4-BE49-F238E27FC236}">
                <a16:creationId xmlns:a16="http://schemas.microsoft.com/office/drawing/2014/main" id="{54F169A7-7737-4B62-AFBF-689EC2CB0B56}"/>
              </a:ext>
            </a:extLst>
          </p:cNvPr>
          <p:cNvCxnSpPr>
            <a:cxnSpLocks/>
            <a:stCxn id="6" idx="2"/>
          </p:cNvCxnSpPr>
          <p:nvPr/>
        </p:nvCxnSpPr>
        <p:spPr>
          <a:xfrm flipH="1" flipV="1">
            <a:off x="3908045" y="3198133"/>
            <a:ext cx="4321555" cy="1380493"/>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pic>
        <p:nvPicPr>
          <p:cNvPr id="14" name="Imagen 13">
            <a:extLst>
              <a:ext uri="{FF2B5EF4-FFF2-40B4-BE49-F238E27FC236}">
                <a16:creationId xmlns:a16="http://schemas.microsoft.com/office/drawing/2014/main" id="{D51AC47B-094C-4197-9119-E5361D1FD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045" y="4253948"/>
            <a:ext cx="3501265" cy="2476500"/>
          </a:xfrm>
          <a:prstGeom prst="rect">
            <a:avLst/>
          </a:prstGeom>
        </p:spPr>
      </p:pic>
      <p:sp>
        <p:nvSpPr>
          <p:cNvPr id="13" name="Elipse 12">
            <a:extLst>
              <a:ext uri="{FF2B5EF4-FFF2-40B4-BE49-F238E27FC236}">
                <a16:creationId xmlns:a16="http://schemas.microsoft.com/office/drawing/2014/main" id="{29AEF4A6-7083-0049-AF2E-73E23AC3FC6F}"/>
              </a:ext>
            </a:extLst>
          </p:cNvPr>
          <p:cNvSpPr/>
          <p:nvPr/>
        </p:nvSpPr>
        <p:spPr>
          <a:xfrm>
            <a:off x="8229600" y="2889902"/>
            <a:ext cx="3021496" cy="107342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L" sz="2000" dirty="0">
                <a:solidFill>
                  <a:schemeClr val="tx1"/>
                </a:solidFill>
              </a:rPr>
              <a:t>GARANTÍA</a:t>
            </a:r>
          </a:p>
        </p:txBody>
      </p:sp>
      <p:cxnSp>
        <p:nvCxnSpPr>
          <p:cNvPr id="15" name="Conector recto de flecha 14">
            <a:extLst>
              <a:ext uri="{FF2B5EF4-FFF2-40B4-BE49-F238E27FC236}">
                <a16:creationId xmlns:a16="http://schemas.microsoft.com/office/drawing/2014/main" id="{9B991C00-DFBD-A64C-B23B-C4459D64F117}"/>
              </a:ext>
            </a:extLst>
          </p:cNvPr>
          <p:cNvCxnSpPr>
            <a:stCxn id="13" idx="2"/>
          </p:cNvCxnSpPr>
          <p:nvPr/>
        </p:nvCxnSpPr>
        <p:spPr>
          <a:xfrm flipH="1" flipV="1">
            <a:off x="3087758" y="2279374"/>
            <a:ext cx="5141842" cy="114724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9058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62FAEF-62DC-4E4D-994A-29CD07D95AA7}"/>
              </a:ext>
            </a:extLst>
          </p:cNvPr>
          <p:cNvSpPr>
            <a:spLocks noGrp="1"/>
          </p:cNvSpPr>
          <p:nvPr>
            <p:ph type="title"/>
          </p:nvPr>
        </p:nvSpPr>
        <p:spPr>
          <a:xfrm>
            <a:off x="1761763" y="365125"/>
            <a:ext cx="8668473" cy="717761"/>
          </a:xfrm>
        </p:spPr>
        <p:style>
          <a:lnRef idx="0">
            <a:schemeClr val="accent4"/>
          </a:lnRef>
          <a:fillRef idx="3">
            <a:schemeClr val="accent4"/>
          </a:fillRef>
          <a:effectRef idx="3">
            <a:schemeClr val="accent4"/>
          </a:effectRef>
          <a:fontRef idx="minor">
            <a:schemeClr val="lt1"/>
          </a:fontRef>
        </p:style>
        <p:txBody>
          <a:bodyPr/>
          <a:lstStyle/>
          <a:p>
            <a:pPr algn="ctr"/>
            <a:r>
              <a:rPr lang="es-CL" dirty="0">
                <a:solidFill>
                  <a:schemeClr val="tx1"/>
                </a:solidFill>
              </a:rPr>
              <a:t>TIPOS DE ARGUMENTACIÓN</a:t>
            </a:r>
          </a:p>
        </p:txBody>
      </p:sp>
      <p:sp>
        <p:nvSpPr>
          <p:cNvPr id="3" name="Marcador de contenido 2">
            <a:extLst>
              <a:ext uri="{FF2B5EF4-FFF2-40B4-BE49-F238E27FC236}">
                <a16:creationId xmlns:a16="http://schemas.microsoft.com/office/drawing/2014/main" id="{3A749EBA-979E-4354-ADFA-5D9944D49300}"/>
              </a:ext>
            </a:extLst>
          </p:cNvPr>
          <p:cNvSpPr>
            <a:spLocks noGrp="1"/>
          </p:cNvSpPr>
          <p:nvPr>
            <p:ph idx="1"/>
          </p:nvPr>
        </p:nvSpPr>
        <p:spPr>
          <a:xfrm>
            <a:off x="838200" y="1245704"/>
            <a:ext cx="10515600" cy="2067339"/>
          </a:xfrm>
        </p:spPr>
        <p:txBody>
          <a:bodyPr/>
          <a:lstStyle/>
          <a:p>
            <a:pPr marL="0" indent="0" algn="just">
              <a:buNone/>
            </a:pPr>
            <a:r>
              <a:rPr lang="es-CL" dirty="0"/>
              <a:t>La argumentación puede ser espontánea o planificada, oral o escrita. En la modalidad planificada oral nos encontramos con debates, foros, discursos, etc., mientras que la escritura suele presentarse en diarios o revistas en las secciones orientadas a opinar: editorial, cartas al director, columnas de opinión, etc. Existen dos tipos de argumentación:</a:t>
            </a:r>
          </a:p>
        </p:txBody>
      </p:sp>
      <p:sp>
        <p:nvSpPr>
          <p:cNvPr id="4" name="CuadroTexto 3">
            <a:extLst>
              <a:ext uri="{FF2B5EF4-FFF2-40B4-BE49-F238E27FC236}">
                <a16:creationId xmlns:a16="http://schemas.microsoft.com/office/drawing/2014/main" id="{82C0EEBE-95C8-4830-AC85-9A5C9FCCF647}"/>
              </a:ext>
            </a:extLst>
          </p:cNvPr>
          <p:cNvSpPr txBox="1"/>
          <p:nvPr/>
        </p:nvSpPr>
        <p:spPr>
          <a:xfrm>
            <a:off x="1736035" y="4734818"/>
            <a:ext cx="3790122" cy="107721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CL" sz="3200" dirty="0"/>
              <a:t>ARGUMENTACIÓN</a:t>
            </a:r>
          </a:p>
          <a:p>
            <a:pPr algn="ctr"/>
            <a:r>
              <a:rPr lang="es-CL" sz="3200" dirty="0"/>
              <a:t>SECUENCIAL</a:t>
            </a:r>
          </a:p>
        </p:txBody>
      </p:sp>
      <p:sp>
        <p:nvSpPr>
          <p:cNvPr id="5" name="CuadroTexto 4">
            <a:extLst>
              <a:ext uri="{FF2B5EF4-FFF2-40B4-BE49-F238E27FC236}">
                <a16:creationId xmlns:a16="http://schemas.microsoft.com/office/drawing/2014/main" id="{186682B2-1527-4455-88AD-D49BDF0B75C7}"/>
              </a:ext>
            </a:extLst>
          </p:cNvPr>
          <p:cNvSpPr txBox="1"/>
          <p:nvPr/>
        </p:nvSpPr>
        <p:spPr>
          <a:xfrm>
            <a:off x="6665843" y="4734818"/>
            <a:ext cx="379012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CL" sz="3200" dirty="0"/>
              <a:t>ARGUMENTACIÓN </a:t>
            </a:r>
          </a:p>
          <a:p>
            <a:pPr algn="ctr"/>
            <a:r>
              <a:rPr lang="es-CL" sz="3200" dirty="0"/>
              <a:t>DIALÉCTICA</a:t>
            </a:r>
          </a:p>
        </p:txBody>
      </p:sp>
      <p:cxnSp>
        <p:nvCxnSpPr>
          <p:cNvPr id="7" name="Conector recto de flecha 6">
            <a:extLst>
              <a:ext uri="{FF2B5EF4-FFF2-40B4-BE49-F238E27FC236}">
                <a16:creationId xmlns:a16="http://schemas.microsoft.com/office/drawing/2014/main" id="{0C255DB9-ACB1-4A4E-98C8-35D59F820B53}"/>
              </a:ext>
            </a:extLst>
          </p:cNvPr>
          <p:cNvCxnSpPr>
            <a:stCxn id="3" idx="2"/>
          </p:cNvCxnSpPr>
          <p:nvPr/>
        </p:nvCxnSpPr>
        <p:spPr>
          <a:xfrm flipH="1">
            <a:off x="3761772" y="3313043"/>
            <a:ext cx="2334228" cy="12589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B6DBBFB8-C004-C249-9545-47CC0E7BED63}"/>
              </a:ext>
            </a:extLst>
          </p:cNvPr>
          <p:cNvCxnSpPr>
            <a:stCxn id="3" idx="2"/>
          </p:cNvCxnSpPr>
          <p:nvPr/>
        </p:nvCxnSpPr>
        <p:spPr>
          <a:xfrm>
            <a:off x="6096000" y="3313043"/>
            <a:ext cx="2464904" cy="12589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293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2165</Words>
  <Application>Microsoft Macintosh PowerPoint</Application>
  <PresentationFormat>Panorámica</PresentationFormat>
  <Paragraphs>157</Paragraphs>
  <Slides>21</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Calibri</vt:lpstr>
      <vt:lpstr>Calibri Light</vt:lpstr>
      <vt:lpstr>Tema de Office</vt:lpstr>
      <vt:lpstr>Módulo Interactivo I:  Texto Argumentativo</vt:lpstr>
      <vt:lpstr>INSTRUCCIONES</vt:lpstr>
      <vt:lpstr>INDICADORES DE PUNTAJE</vt:lpstr>
      <vt:lpstr>Texto Argumentativo</vt:lpstr>
      <vt:lpstr>Presentación de PowerPoint</vt:lpstr>
      <vt:lpstr>Presentación de PowerPoint</vt:lpstr>
      <vt:lpstr>Elementos constitutivos del texto argumentativo</vt:lpstr>
      <vt:lpstr>Presentación de PowerPoint</vt:lpstr>
      <vt:lpstr>TIPOS DE ARGUMENTACIÓN</vt:lpstr>
      <vt:lpstr>ARGUMENTACIÓN SECUENCIAL</vt:lpstr>
      <vt:lpstr>Presentación de PowerPoint</vt:lpstr>
      <vt:lpstr>Presentación de PowerPoint</vt:lpstr>
      <vt:lpstr>Presentación de PowerPoint</vt:lpstr>
      <vt:lpstr>ARGUMENTACIÓN SECUENCIAL DIALÉCTICA</vt:lpstr>
      <vt:lpstr>ARGUMENTACIÓN SECUENCIAL DIALÉCTICA</vt:lpstr>
      <vt:lpstr>ACTIVIDADES</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Interactivo I:  Texto Argumentativo</dc:title>
  <dc:creator>Maite Andrea</dc:creator>
  <cp:lastModifiedBy>Maite Andrea</cp:lastModifiedBy>
  <cp:revision>6</cp:revision>
  <dcterms:created xsi:type="dcterms:W3CDTF">2020-03-16T17:12:27Z</dcterms:created>
  <dcterms:modified xsi:type="dcterms:W3CDTF">2020-03-16T17:43:36Z</dcterms:modified>
</cp:coreProperties>
</file>