
<file path=[Content_Types].xml><?xml version="1.0" encoding="utf-8"?>
<Types xmlns="http://schemas.openxmlformats.org/package/2006/content-types">
  <Default Extension="xml" ContentType="application/xml"/>
  <Default Extension="jpg" ContentType="image/jpeg"/>
  <Default Extension="tiff" ContentType="image/tiff"/>
  <Default Extension="jpeg" ContentType="image/jpeg"/>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347" r:id="rId2"/>
    <p:sldId id="354" r:id="rId3"/>
    <p:sldId id="360" r:id="rId4"/>
    <p:sldId id="270" r:id="rId5"/>
    <p:sldId id="271" r:id="rId6"/>
    <p:sldId id="272" r:id="rId7"/>
    <p:sldId id="365" r:id="rId8"/>
    <p:sldId id="361" r:id="rId9"/>
    <p:sldId id="362" r:id="rId10"/>
    <p:sldId id="364" r:id="rId11"/>
    <p:sldId id="363" r:id="rId12"/>
    <p:sldId id="366" r:id="rId13"/>
    <p:sldId id="358" r:id="rId14"/>
    <p:sldId id="367" r:id="rId15"/>
    <p:sldId id="368" r:id="rId16"/>
    <p:sldId id="369" r:id="rId17"/>
    <p:sldId id="370" r:id="rId18"/>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401"/>
  </p:normalViewPr>
  <p:slideViewPr>
    <p:cSldViewPr snapToGrid="0" snapToObjects="1">
      <p:cViewPr varScale="1">
        <p:scale>
          <a:sx n="102" d="100"/>
          <a:sy n="102" d="100"/>
        </p:scale>
        <p:origin x="-16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F679E0-8D4C-6249-80CB-A1DD7E4404A2}" type="datetimeFigureOut">
              <a:rPr lang="es-CL" smtClean="0"/>
              <a:t>17-03-20</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1F6294-E6C9-4648-8A32-E553F29CA02A}" type="slidenum">
              <a:rPr lang="es-CL" smtClean="0"/>
              <a:t>‹Nr.›</a:t>
            </a:fld>
            <a:endParaRPr lang="es-CL"/>
          </a:p>
        </p:txBody>
      </p:sp>
    </p:spTree>
    <p:extLst>
      <p:ext uri="{BB962C8B-B14F-4D97-AF65-F5344CB8AC3E}">
        <p14:creationId xmlns:p14="http://schemas.microsoft.com/office/powerpoint/2010/main" val="2561441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5"/>
          </p:nvPr>
        </p:nvSpPr>
        <p:spPr/>
        <p:txBody>
          <a:bodyPr/>
          <a:lstStyle/>
          <a:p>
            <a:fld id="{1B399BE8-6E27-FF41-9F1C-10018A5D7925}" type="slidenum">
              <a:rPr lang="es-CL" smtClean="0"/>
              <a:t>13</a:t>
            </a:fld>
            <a:endParaRPr lang="es-CL"/>
          </a:p>
        </p:txBody>
      </p:sp>
    </p:spTree>
    <p:extLst>
      <p:ext uri="{BB962C8B-B14F-4D97-AF65-F5344CB8AC3E}">
        <p14:creationId xmlns:p14="http://schemas.microsoft.com/office/powerpoint/2010/main" val="2088405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80F16F8-550A-C745-AD4C-6CAB341813C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xmlns="" id="{FC3AB439-DBD5-E24B-AE0F-77EB2C6827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xmlns="" id="{1BBB6484-8D96-4C4B-964B-E15B66E4C50D}"/>
              </a:ext>
            </a:extLst>
          </p:cNvPr>
          <p:cNvSpPr>
            <a:spLocks noGrp="1"/>
          </p:cNvSpPr>
          <p:nvPr>
            <p:ph type="dt" sz="half" idx="10"/>
          </p:nvPr>
        </p:nvSpPr>
        <p:spPr/>
        <p:txBody>
          <a:bodyPr/>
          <a:lstStyle/>
          <a:p>
            <a:fld id="{73C877E1-5E56-B145-ACF5-967022104BD7}" type="datetimeFigureOut">
              <a:rPr lang="es-CL" smtClean="0"/>
              <a:t>17-03-20</a:t>
            </a:fld>
            <a:endParaRPr lang="es-CL"/>
          </a:p>
        </p:txBody>
      </p:sp>
      <p:sp>
        <p:nvSpPr>
          <p:cNvPr id="5" name="Marcador de pie de página 4">
            <a:extLst>
              <a:ext uri="{FF2B5EF4-FFF2-40B4-BE49-F238E27FC236}">
                <a16:creationId xmlns:a16="http://schemas.microsoft.com/office/drawing/2014/main" xmlns="" id="{7CEE1F00-D20A-2F49-ADA3-01BD51CE598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CCED13E9-C58E-0F4D-95EC-5CF30DDEACC3}"/>
              </a:ext>
            </a:extLst>
          </p:cNvPr>
          <p:cNvSpPr>
            <a:spLocks noGrp="1"/>
          </p:cNvSpPr>
          <p:nvPr>
            <p:ph type="sldNum" sz="quarter" idx="12"/>
          </p:nvPr>
        </p:nvSpPr>
        <p:spPr/>
        <p:txBody>
          <a:bodyPr/>
          <a:lstStyle/>
          <a:p>
            <a:fld id="{8106F57C-4592-B943-B694-3FBE62529053}" type="slidenum">
              <a:rPr lang="es-CL" smtClean="0"/>
              <a:t>‹Nr.›</a:t>
            </a:fld>
            <a:endParaRPr lang="es-CL"/>
          </a:p>
        </p:txBody>
      </p:sp>
    </p:spTree>
    <p:extLst>
      <p:ext uri="{BB962C8B-B14F-4D97-AF65-F5344CB8AC3E}">
        <p14:creationId xmlns:p14="http://schemas.microsoft.com/office/powerpoint/2010/main" val="2045930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2F5EB86-D4A4-334A-B153-72C2C6B546B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xmlns="" id="{E4884C6F-5868-EF48-A126-D4EFA97B57B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06BE1777-004A-2B4C-9457-CAB6E94407CB}"/>
              </a:ext>
            </a:extLst>
          </p:cNvPr>
          <p:cNvSpPr>
            <a:spLocks noGrp="1"/>
          </p:cNvSpPr>
          <p:nvPr>
            <p:ph type="dt" sz="half" idx="10"/>
          </p:nvPr>
        </p:nvSpPr>
        <p:spPr/>
        <p:txBody>
          <a:bodyPr/>
          <a:lstStyle/>
          <a:p>
            <a:fld id="{73C877E1-5E56-B145-ACF5-967022104BD7}" type="datetimeFigureOut">
              <a:rPr lang="es-CL" smtClean="0"/>
              <a:t>17-03-20</a:t>
            </a:fld>
            <a:endParaRPr lang="es-CL"/>
          </a:p>
        </p:txBody>
      </p:sp>
      <p:sp>
        <p:nvSpPr>
          <p:cNvPr id="5" name="Marcador de pie de página 4">
            <a:extLst>
              <a:ext uri="{FF2B5EF4-FFF2-40B4-BE49-F238E27FC236}">
                <a16:creationId xmlns:a16="http://schemas.microsoft.com/office/drawing/2014/main" xmlns="" id="{796399C3-75F7-214A-8FFF-DE1453AB2C8D}"/>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AD0F4104-CC83-1442-B44C-641FB6771997}"/>
              </a:ext>
            </a:extLst>
          </p:cNvPr>
          <p:cNvSpPr>
            <a:spLocks noGrp="1"/>
          </p:cNvSpPr>
          <p:nvPr>
            <p:ph type="sldNum" sz="quarter" idx="12"/>
          </p:nvPr>
        </p:nvSpPr>
        <p:spPr/>
        <p:txBody>
          <a:bodyPr/>
          <a:lstStyle/>
          <a:p>
            <a:fld id="{8106F57C-4592-B943-B694-3FBE62529053}" type="slidenum">
              <a:rPr lang="es-CL" smtClean="0"/>
              <a:t>‹Nr.›</a:t>
            </a:fld>
            <a:endParaRPr lang="es-CL"/>
          </a:p>
        </p:txBody>
      </p:sp>
    </p:spTree>
    <p:extLst>
      <p:ext uri="{BB962C8B-B14F-4D97-AF65-F5344CB8AC3E}">
        <p14:creationId xmlns:p14="http://schemas.microsoft.com/office/powerpoint/2010/main" val="3532512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0EEFB43A-59DB-3A4D-B0F4-A825FDC94BF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xmlns="" id="{5877A5E1-F67A-F746-94B5-B21EC2BCFE3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3E3BB6B8-EE73-FD43-A3A4-C0E381CF23DA}"/>
              </a:ext>
            </a:extLst>
          </p:cNvPr>
          <p:cNvSpPr>
            <a:spLocks noGrp="1"/>
          </p:cNvSpPr>
          <p:nvPr>
            <p:ph type="dt" sz="half" idx="10"/>
          </p:nvPr>
        </p:nvSpPr>
        <p:spPr/>
        <p:txBody>
          <a:bodyPr/>
          <a:lstStyle/>
          <a:p>
            <a:fld id="{73C877E1-5E56-B145-ACF5-967022104BD7}" type="datetimeFigureOut">
              <a:rPr lang="es-CL" smtClean="0"/>
              <a:t>17-03-20</a:t>
            </a:fld>
            <a:endParaRPr lang="es-CL"/>
          </a:p>
        </p:txBody>
      </p:sp>
      <p:sp>
        <p:nvSpPr>
          <p:cNvPr id="5" name="Marcador de pie de página 4">
            <a:extLst>
              <a:ext uri="{FF2B5EF4-FFF2-40B4-BE49-F238E27FC236}">
                <a16:creationId xmlns:a16="http://schemas.microsoft.com/office/drawing/2014/main" xmlns="" id="{8D7340DB-1606-CF48-8069-7527AD3636F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AB219411-3542-F64D-91F4-35A5F20EDEE2}"/>
              </a:ext>
            </a:extLst>
          </p:cNvPr>
          <p:cNvSpPr>
            <a:spLocks noGrp="1"/>
          </p:cNvSpPr>
          <p:nvPr>
            <p:ph type="sldNum" sz="quarter" idx="12"/>
          </p:nvPr>
        </p:nvSpPr>
        <p:spPr/>
        <p:txBody>
          <a:bodyPr/>
          <a:lstStyle/>
          <a:p>
            <a:fld id="{8106F57C-4592-B943-B694-3FBE62529053}" type="slidenum">
              <a:rPr lang="es-CL" smtClean="0"/>
              <a:t>‹Nr.›</a:t>
            </a:fld>
            <a:endParaRPr lang="es-CL"/>
          </a:p>
        </p:txBody>
      </p:sp>
    </p:spTree>
    <p:extLst>
      <p:ext uri="{BB962C8B-B14F-4D97-AF65-F5344CB8AC3E}">
        <p14:creationId xmlns:p14="http://schemas.microsoft.com/office/powerpoint/2010/main" val="3500011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242383D-BEF9-F946-960D-7EB144FFB1AF}"/>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C63A64AC-1839-5143-941D-5E4360E1D88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71EE31D6-98E0-D642-BB85-0C4D32DDBC6F}"/>
              </a:ext>
            </a:extLst>
          </p:cNvPr>
          <p:cNvSpPr>
            <a:spLocks noGrp="1"/>
          </p:cNvSpPr>
          <p:nvPr>
            <p:ph type="dt" sz="half" idx="10"/>
          </p:nvPr>
        </p:nvSpPr>
        <p:spPr/>
        <p:txBody>
          <a:bodyPr/>
          <a:lstStyle/>
          <a:p>
            <a:fld id="{73C877E1-5E56-B145-ACF5-967022104BD7}" type="datetimeFigureOut">
              <a:rPr lang="es-CL" smtClean="0"/>
              <a:t>17-03-20</a:t>
            </a:fld>
            <a:endParaRPr lang="es-CL"/>
          </a:p>
        </p:txBody>
      </p:sp>
      <p:sp>
        <p:nvSpPr>
          <p:cNvPr id="5" name="Marcador de pie de página 4">
            <a:extLst>
              <a:ext uri="{FF2B5EF4-FFF2-40B4-BE49-F238E27FC236}">
                <a16:creationId xmlns:a16="http://schemas.microsoft.com/office/drawing/2014/main" xmlns="" id="{E2BF6E9F-0D8A-9F4A-80F6-32FF96D3720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2C80A0A9-45D3-7647-A712-4F2572AB6C0D}"/>
              </a:ext>
            </a:extLst>
          </p:cNvPr>
          <p:cNvSpPr>
            <a:spLocks noGrp="1"/>
          </p:cNvSpPr>
          <p:nvPr>
            <p:ph type="sldNum" sz="quarter" idx="12"/>
          </p:nvPr>
        </p:nvSpPr>
        <p:spPr/>
        <p:txBody>
          <a:bodyPr/>
          <a:lstStyle/>
          <a:p>
            <a:fld id="{8106F57C-4592-B943-B694-3FBE62529053}" type="slidenum">
              <a:rPr lang="es-CL" smtClean="0"/>
              <a:t>‹Nr.›</a:t>
            </a:fld>
            <a:endParaRPr lang="es-CL"/>
          </a:p>
        </p:txBody>
      </p:sp>
    </p:spTree>
    <p:extLst>
      <p:ext uri="{BB962C8B-B14F-4D97-AF65-F5344CB8AC3E}">
        <p14:creationId xmlns:p14="http://schemas.microsoft.com/office/powerpoint/2010/main" val="3116114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9BCC01E-E81F-3E4D-9A42-0FEF43D9638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EECC1A58-6CDE-2549-A248-6F1231F11C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1361E14F-2A54-634E-9533-BBC7779005C3}"/>
              </a:ext>
            </a:extLst>
          </p:cNvPr>
          <p:cNvSpPr>
            <a:spLocks noGrp="1"/>
          </p:cNvSpPr>
          <p:nvPr>
            <p:ph type="dt" sz="half" idx="10"/>
          </p:nvPr>
        </p:nvSpPr>
        <p:spPr/>
        <p:txBody>
          <a:bodyPr/>
          <a:lstStyle/>
          <a:p>
            <a:fld id="{73C877E1-5E56-B145-ACF5-967022104BD7}" type="datetimeFigureOut">
              <a:rPr lang="es-CL" smtClean="0"/>
              <a:t>17-03-20</a:t>
            </a:fld>
            <a:endParaRPr lang="es-CL"/>
          </a:p>
        </p:txBody>
      </p:sp>
      <p:sp>
        <p:nvSpPr>
          <p:cNvPr id="5" name="Marcador de pie de página 4">
            <a:extLst>
              <a:ext uri="{FF2B5EF4-FFF2-40B4-BE49-F238E27FC236}">
                <a16:creationId xmlns:a16="http://schemas.microsoft.com/office/drawing/2014/main" xmlns="" id="{E75024E4-BE52-F049-A429-B2C3825525C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xmlns="" id="{F97F1AE4-307B-FD42-9B74-4018CAD8FE62}"/>
              </a:ext>
            </a:extLst>
          </p:cNvPr>
          <p:cNvSpPr>
            <a:spLocks noGrp="1"/>
          </p:cNvSpPr>
          <p:nvPr>
            <p:ph type="sldNum" sz="quarter" idx="12"/>
          </p:nvPr>
        </p:nvSpPr>
        <p:spPr/>
        <p:txBody>
          <a:bodyPr/>
          <a:lstStyle/>
          <a:p>
            <a:fld id="{8106F57C-4592-B943-B694-3FBE62529053}" type="slidenum">
              <a:rPr lang="es-CL" smtClean="0"/>
              <a:t>‹Nr.›</a:t>
            </a:fld>
            <a:endParaRPr lang="es-CL"/>
          </a:p>
        </p:txBody>
      </p:sp>
    </p:spTree>
    <p:extLst>
      <p:ext uri="{BB962C8B-B14F-4D97-AF65-F5344CB8AC3E}">
        <p14:creationId xmlns:p14="http://schemas.microsoft.com/office/powerpoint/2010/main" val="3043223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8394702-D124-9048-930A-08B04AD3840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FA6F371B-E889-814B-B6A6-F1EB0513CDF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xmlns="" id="{7958A7A7-8FE1-8547-A563-73A5B581B96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xmlns="" id="{1E94F856-6433-2C4B-84E8-A55BB4043997}"/>
              </a:ext>
            </a:extLst>
          </p:cNvPr>
          <p:cNvSpPr>
            <a:spLocks noGrp="1"/>
          </p:cNvSpPr>
          <p:nvPr>
            <p:ph type="dt" sz="half" idx="10"/>
          </p:nvPr>
        </p:nvSpPr>
        <p:spPr/>
        <p:txBody>
          <a:bodyPr/>
          <a:lstStyle/>
          <a:p>
            <a:fld id="{73C877E1-5E56-B145-ACF5-967022104BD7}" type="datetimeFigureOut">
              <a:rPr lang="es-CL" smtClean="0"/>
              <a:t>17-03-20</a:t>
            </a:fld>
            <a:endParaRPr lang="es-CL"/>
          </a:p>
        </p:txBody>
      </p:sp>
      <p:sp>
        <p:nvSpPr>
          <p:cNvPr id="6" name="Marcador de pie de página 5">
            <a:extLst>
              <a:ext uri="{FF2B5EF4-FFF2-40B4-BE49-F238E27FC236}">
                <a16:creationId xmlns:a16="http://schemas.microsoft.com/office/drawing/2014/main" xmlns="" id="{A3F40C04-7D27-C447-BBA1-EA11B7A4B9CE}"/>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xmlns="" id="{8432FFBA-E6AC-C54F-803C-76BF3195B6B1}"/>
              </a:ext>
            </a:extLst>
          </p:cNvPr>
          <p:cNvSpPr>
            <a:spLocks noGrp="1"/>
          </p:cNvSpPr>
          <p:nvPr>
            <p:ph type="sldNum" sz="quarter" idx="12"/>
          </p:nvPr>
        </p:nvSpPr>
        <p:spPr/>
        <p:txBody>
          <a:bodyPr/>
          <a:lstStyle/>
          <a:p>
            <a:fld id="{8106F57C-4592-B943-B694-3FBE62529053}" type="slidenum">
              <a:rPr lang="es-CL" smtClean="0"/>
              <a:t>‹Nr.›</a:t>
            </a:fld>
            <a:endParaRPr lang="es-CL"/>
          </a:p>
        </p:txBody>
      </p:sp>
    </p:spTree>
    <p:extLst>
      <p:ext uri="{BB962C8B-B14F-4D97-AF65-F5344CB8AC3E}">
        <p14:creationId xmlns:p14="http://schemas.microsoft.com/office/powerpoint/2010/main" val="3331489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3904D69-2782-B945-9910-9A652DF5833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94633605-785F-D54F-A249-99AFB0716E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EB14FFD5-0E2A-1E43-954E-EBBE93C601F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xmlns="" id="{51043213-0456-8742-A93D-264C52CC24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C3EF6DB1-AB6F-9B4A-B0DF-9E939792289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xmlns="" id="{9F2A8D48-8230-594C-89CD-F54214D78E24}"/>
              </a:ext>
            </a:extLst>
          </p:cNvPr>
          <p:cNvSpPr>
            <a:spLocks noGrp="1"/>
          </p:cNvSpPr>
          <p:nvPr>
            <p:ph type="dt" sz="half" idx="10"/>
          </p:nvPr>
        </p:nvSpPr>
        <p:spPr/>
        <p:txBody>
          <a:bodyPr/>
          <a:lstStyle/>
          <a:p>
            <a:fld id="{73C877E1-5E56-B145-ACF5-967022104BD7}" type="datetimeFigureOut">
              <a:rPr lang="es-CL" smtClean="0"/>
              <a:t>17-03-20</a:t>
            </a:fld>
            <a:endParaRPr lang="es-CL"/>
          </a:p>
        </p:txBody>
      </p:sp>
      <p:sp>
        <p:nvSpPr>
          <p:cNvPr id="8" name="Marcador de pie de página 7">
            <a:extLst>
              <a:ext uri="{FF2B5EF4-FFF2-40B4-BE49-F238E27FC236}">
                <a16:creationId xmlns:a16="http://schemas.microsoft.com/office/drawing/2014/main" xmlns="" id="{85770748-13D5-F343-85E4-3FF732E52B8C}"/>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xmlns="" id="{C2108128-F706-C148-B173-32F764EB2BAF}"/>
              </a:ext>
            </a:extLst>
          </p:cNvPr>
          <p:cNvSpPr>
            <a:spLocks noGrp="1"/>
          </p:cNvSpPr>
          <p:nvPr>
            <p:ph type="sldNum" sz="quarter" idx="12"/>
          </p:nvPr>
        </p:nvSpPr>
        <p:spPr/>
        <p:txBody>
          <a:bodyPr/>
          <a:lstStyle/>
          <a:p>
            <a:fld id="{8106F57C-4592-B943-B694-3FBE62529053}" type="slidenum">
              <a:rPr lang="es-CL" smtClean="0"/>
              <a:t>‹Nr.›</a:t>
            </a:fld>
            <a:endParaRPr lang="es-CL"/>
          </a:p>
        </p:txBody>
      </p:sp>
    </p:spTree>
    <p:extLst>
      <p:ext uri="{BB962C8B-B14F-4D97-AF65-F5344CB8AC3E}">
        <p14:creationId xmlns:p14="http://schemas.microsoft.com/office/powerpoint/2010/main" val="3741191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0E8A754-BC96-A648-8471-DB5B375CE0D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xmlns="" id="{1485CA24-83EE-414D-BF91-5EA2835D6967}"/>
              </a:ext>
            </a:extLst>
          </p:cNvPr>
          <p:cNvSpPr>
            <a:spLocks noGrp="1"/>
          </p:cNvSpPr>
          <p:nvPr>
            <p:ph type="dt" sz="half" idx="10"/>
          </p:nvPr>
        </p:nvSpPr>
        <p:spPr/>
        <p:txBody>
          <a:bodyPr/>
          <a:lstStyle/>
          <a:p>
            <a:fld id="{73C877E1-5E56-B145-ACF5-967022104BD7}" type="datetimeFigureOut">
              <a:rPr lang="es-CL" smtClean="0"/>
              <a:t>17-03-20</a:t>
            </a:fld>
            <a:endParaRPr lang="es-CL"/>
          </a:p>
        </p:txBody>
      </p:sp>
      <p:sp>
        <p:nvSpPr>
          <p:cNvPr id="4" name="Marcador de pie de página 3">
            <a:extLst>
              <a:ext uri="{FF2B5EF4-FFF2-40B4-BE49-F238E27FC236}">
                <a16:creationId xmlns:a16="http://schemas.microsoft.com/office/drawing/2014/main" xmlns="" id="{F5FE47F1-0A44-054B-A5F2-C4CB294CC57C}"/>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xmlns="" id="{572BEFE7-F6F4-7047-A68F-7AB75998B30F}"/>
              </a:ext>
            </a:extLst>
          </p:cNvPr>
          <p:cNvSpPr>
            <a:spLocks noGrp="1"/>
          </p:cNvSpPr>
          <p:nvPr>
            <p:ph type="sldNum" sz="quarter" idx="12"/>
          </p:nvPr>
        </p:nvSpPr>
        <p:spPr/>
        <p:txBody>
          <a:bodyPr/>
          <a:lstStyle/>
          <a:p>
            <a:fld id="{8106F57C-4592-B943-B694-3FBE62529053}" type="slidenum">
              <a:rPr lang="es-CL" smtClean="0"/>
              <a:t>‹Nr.›</a:t>
            </a:fld>
            <a:endParaRPr lang="es-CL"/>
          </a:p>
        </p:txBody>
      </p:sp>
    </p:spTree>
    <p:extLst>
      <p:ext uri="{BB962C8B-B14F-4D97-AF65-F5344CB8AC3E}">
        <p14:creationId xmlns:p14="http://schemas.microsoft.com/office/powerpoint/2010/main" val="4292156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CF117358-9DFA-934D-9C27-A769CDA25350}"/>
              </a:ext>
            </a:extLst>
          </p:cNvPr>
          <p:cNvSpPr>
            <a:spLocks noGrp="1"/>
          </p:cNvSpPr>
          <p:nvPr>
            <p:ph type="dt" sz="half" idx="10"/>
          </p:nvPr>
        </p:nvSpPr>
        <p:spPr/>
        <p:txBody>
          <a:bodyPr/>
          <a:lstStyle/>
          <a:p>
            <a:fld id="{73C877E1-5E56-B145-ACF5-967022104BD7}" type="datetimeFigureOut">
              <a:rPr lang="es-CL" smtClean="0"/>
              <a:t>17-03-20</a:t>
            </a:fld>
            <a:endParaRPr lang="es-CL"/>
          </a:p>
        </p:txBody>
      </p:sp>
      <p:sp>
        <p:nvSpPr>
          <p:cNvPr id="3" name="Marcador de pie de página 2">
            <a:extLst>
              <a:ext uri="{FF2B5EF4-FFF2-40B4-BE49-F238E27FC236}">
                <a16:creationId xmlns:a16="http://schemas.microsoft.com/office/drawing/2014/main" xmlns="" id="{54908837-DB43-B145-B9C4-F3B7CA349D18}"/>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xmlns="" id="{A5AE819E-161B-FE45-89D0-3F1500004C65}"/>
              </a:ext>
            </a:extLst>
          </p:cNvPr>
          <p:cNvSpPr>
            <a:spLocks noGrp="1"/>
          </p:cNvSpPr>
          <p:nvPr>
            <p:ph type="sldNum" sz="quarter" idx="12"/>
          </p:nvPr>
        </p:nvSpPr>
        <p:spPr/>
        <p:txBody>
          <a:bodyPr/>
          <a:lstStyle/>
          <a:p>
            <a:fld id="{8106F57C-4592-B943-B694-3FBE62529053}" type="slidenum">
              <a:rPr lang="es-CL" smtClean="0"/>
              <a:t>‹Nr.›</a:t>
            </a:fld>
            <a:endParaRPr lang="es-CL"/>
          </a:p>
        </p:txBody>
      </p:sp>
    </p:spTree>
    <p:extLst>
      <p:ext uri="{BB962C8B-B14F-4D97-AF65-F5344CB8AC3E}">
        <p14:creationId xmlns:p14="http://schemas.microsoft.com/office/powerpoint/2010/main" val="3909685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5EEA6ED-B58E-DB41-84C6-79753DC24A0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64B75830-D727-7640-9B6E-B53755F3B5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xmlns="" id="{F20EFB3B-1B4D-1045-9C89-165EC04E6A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413BAABD-2BD0-6A48-94E9-5D98CB8800A1}"/>
              </a:ext>
            </a:extLst>
          </p:cNvPr>
          <p:cNvSpPr>
            <a:spLocks noGrp="1"/>
          </p:cNvSpPr>
          <p:nvPr>
            <p:ph type="dt" sz="half" idx="10"/>
          </p:nvPr>
        </p:nvSpPr>
        <p:spPr/>
        <p:txBody>
          <a:bodyPr/>
          <a:lstStyle/>
          <a:p>
            <a:fld id="{73C877E1-5E56-B145-ACF5-967022104BD7}" type="datetimeFigureOut">
              <a:rPr lang="es-CL" smtClean="0"/>
              <a:t>17-03-20</a:t>
            </a:fld>
            <a:endParaRPr lang="es-CL"/>
          </a:p>
        </p:txBody>
      </p:sp>
      <p:sp>
        <p:nvSpPr>
          <p:cNvPr id="6" name="Marcador de pie de página 5">
            <a:extLst>
              <a:ext uri="{FF2B5EF4-FFF2-40B4-BE49-F238E27FC236}">
                <a16:creationId xmlns:a16="http://schemas.microsoft.com/office/drawing/2014/main" xmlns="" id="{B4771063-51D0-224B-B6DC-34BE1C3EC0B2}"/>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xmlns="" id="{F6AB51D9-4CB2-E640-8EFF-809368DE6964}"/>
              </a:ext>
            </a:extLst>
          </p:cNvPr>
          <p:cNvSpPr>
            <a:spLocks noGrp="1"/>
          </p:cNvSpPr>
          <p:nvPr>
            <p:ph type="sldNum" sz="quarter" idx="12"/>
          </p:nvPr>
        </p:nvSpPr>
        <p:spPr/>
        <p:txBody>
          <a:bodyPr/>
          <a:lstStyle/>
          <a:p>
            <a:fld id="{8106F57C-4592-B943-B694-3FBE62529053}" type="slidenum">
              <a:rPr lang="es-CL" smtClean="0"/>
              <a:t>‹Nr.›</a:t>
            </a:fld>
            <a:endParaRPr lang="es-CL"/>
          </a:p>
        </p:txBody>
      </p:sp>
    </p:spTree>
    <p:extLst>
      <p:ext uri="{BB962C8B-B14F-4D97-AF65-F5344CB8AC3E}">
        <p14:creationId xmlns:p14="http://schemas.microsoft.com/office/powerpoint/2010/main" val="2806838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13A5649-41B9-8142-A321-0717530548E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xmlns="" id="{88C973FC-E45B-2042-9EAA-D735E758E6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xmlns="" id="{FDA9F640-EE25-2744-8D09-AE2C9C8ED0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6E2C45BB-0137-0341-A775-0A5627E0175B}"/>
              </a:ext>
            </a:extLst>
          </p:cNvPr>
          <p:cNvSpPr>
            <a:spLocks noGrp="1"/>
          </p:cNvSpPr>
          <p:nvPr>
            <p:ph type="dt" sz="half" idx="10"/>
          </p:nvPr>
        </p:nvSpPr>
        <p:spPr/>
        <p:txBody>
          <a:bodyPr/>
          <a:lstStyle/>
          <a:p>
            <a:fld id="{73C877E1-5E56-B145-ACF5-967022104BD7}" type="datetimeFigureOut">
              <a:rPr lang="es-CL" smtClean="0"/>
              <a:t>17-03-20</a:t>
            </a:fld>
            <a:endParaRPr lang="es-CL"/>
          </a:p>
        </p:txBody>
      </p:sp>
      <p:sp>
        <p:nvSpPr>
          <p:cNvPr id="6" name="Marcador de pie de página 5">
            <a:extLst>
              <a:ext uri="{FF2B5EF4-FFF2-40B4-BE49-F238E27FC236}">
                <a16:creationId xmlns:a16="http://schemas.microsoft.com/office/drawing/2014/main" xmlns="" id="{0290D8EE-23B4-6048-AFAB-4B069AC44F6A}"/>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xmlns="" id="{CB366AD2-2920-0D48-A3D2-3B1A57B97931}"/>
              </a:ext>
            </a:extLst>
          </p:cNvPr>
          <p:cNvSpPr>
            <a:spLocks noGrp="1"/>
          </p:cNvSpPr>
          <p:nvPr>
            <p:ph type="sldNum" sz="quarter" idx="12"/>
          </p:nvPr>
        </p:nvSpPr>
        <p:spPr/>
        <p:txBody>
          <a:bodyPr/>
          <a:lstStyle/>
          <a:p>
            <a:fld id="{8106F57C-4592-B943-B694-3FBE62529053}" type="slidenum">
              <a:rPr lang="es-CL" smtClean="0"/>
              <a:t>‹Nr.›</a:t>
            </a:fld>
            <a:endParaRPr lang="es-CL"/>
          </a:p>
        </p:txBody>
      </p:sp>
    </p:spTree>
    <p:extLst>
      <p:ext uri="{BB962C8B-B14F-4D97-AF65-F5344CB8AC3E}">
        <p14:creationId xmlns:p14="http://schemas.microsoft.com/office/powerpoint/2010/main" val="2970575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EE5B82D0-8C53-6B42-AC89-95BB6DFA92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1F6E2B43-8319-5D47-99E5-FE6B4A2781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xmlns="" id="{0706DA9A-5550-9447-BC35-E60934CE7D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C877E1-5E56-B145-ACF5-967022104BD7}" type="datetimeFigureOut">
              <a:rPr lang="es-CL" smtClean="0"/>
              <a:t>17-03-20</a:t>
            </a:fld>
            <a:endParaRPr lang="es-CL"/>
          </a:p>
        </p:txBody>
      </p:sp>
      <p:sp>
        <p:nvSpPr>
          <p:cNvPr id="5" name="Marcador de pie de página 4">
            <a:extLst>
              <a:ext uri="{FF2B5EF4-FFF2-40B4-BE49-F238E27FC236}">
                <a16:creationId xmlns:a16="http://schemas.microsoft.com/office/drawing/2014/main" xmlns="" id="{049EB276-F006-344A-9D69-E98B6661B7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xmlns="" id="{EFAA6F5D-7565-D04E-9E41-99F730DBEA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06F57C-4592-B943-B694-3FBE62529053}" type="slidenum">
              <a:rPr lang="es-CL" smtClean="0"/>
              <a:t>‹Nr.›</a:t>
            </a:fld>
            <a:endParaRPr lang="es-CL"/>
          </a:p>
        </p:txBody>
      </p:sp>
    </p:spTree>
    <p:extLst>
      <p:ext uri="{BB962C8B-B14F-4D97-AF65-F5344CB8AC3E}">
        <p14:creationId xmlns:p14="http://schemas.microsoft.com/office/powerpoint/2010/main" val="1071496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tiff"/><Relationship Id="rId4" Type="http://schemas.openxmlformats.org/officeDocument/2006/relationships/hyperlink" Target="https://elpais.com/tag/christopher_nolan/a" TargetMode="External"/><Relationship Id="rId5" Type="http://schemas.openxmlformats.org/officeDocument/2006/relationships/hyperlink" Target="https://elpais.com/tag/batman/a" TargetMode="External"/><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s://cartelera.elpais.com/pelicula/joker/" TargetMode="External"/><Relationship Id="rId5" Type="http://schemas.openxmlformats.org/officeDocument/2006/relationships/hyperlink" Target="https://elpais.com/tag/superheroes/a" TargetMode="External"/><Relationship Id="rId6" Type="http://schemas.openxmlformats.org/officeDocument/2006/relationships/hyperlink" Target="https://elpais.com/tag/martin_scorsese/a" TargetMode="External"/><Relationship Id="rId7" Type="http://schemas.openxmlformats.org/officeDocument/2006/relationships/hyperlink" Target="https://elpais.com/tag/robert_de_niro/a"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mgaete@cldv.cl" TargetMode="External"/><Relationship Id="rId3" Type="http://schemas.openxmlformats.org/officeDocument/2006/relationships/hyperlink" Target="mailto:nsuarez@cldv.c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Imagen 4">
            <a:extLst>
              <a:ext uri="{FF2B5EF4-FFF2-40B4-BE49-F238E27FC236}">
                <a16:creationId xmlns:a16="http://schemas.microsoft.com/office/drawing/2014/main" xmlns="" id="{98CC5502-312F-6143-B138-A4F04E00C0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12329"/>
            <a:ext cx="1218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Título 1">
            <a:extLst>
              <a:ext uri="{FF2B5EF4-FFF2-40B4-BE49-F238E27FC236}">
                <a16:creationId xmlns:a16="http://schemas.microsoft.com/office/drawing/2014/main" xmlns="" id="{15A60BB1-65E1-5847-8436-E56841AA8CD2}"/>
              </a:ext>
            </a:extLst>
          </p:cNvPr>
          <p:cNvSpPr>
            <a:spLocks noGrp="1" noChangeArrowheads="1"/>
          </p:cNvSpPr>
          <p:nvPr>
            <p:ph type="ctrTitle"/>
          </p:nvPr>
        </p:nvSpPr>
        <p:spPr>
          <a:xfrm>
            <a:off x="463296" y="1890776"/>
            <a:ext cx="8887968" cy="1538224"/>
          </a:xfrm>
        </p:spPr>
        <p:txBody>
          <a:bodyPr>
            <a:normAutofit fontScale="90000"/>
          </a:bodyPr>
          <a:lstStyle/>
          <a:p>
            <a:pPr algn="l"/>
            <a:r>
              <a:rPr lang="es-CL" altLang="es-CL" b="1" dirty="0"/>
              <a:t>Módulo Interactivo I Unidad </a:t>
            </a:r>
            <a:r>
              <a:rPr lang="es-CL" altLang="es-CL" b="1" dirty="0" smtClean="0"/>
              <a:t>de Inicio: </a:t>
            </a:r>
            <a:r>
              <a:rPr lang="es-CL" altLang="es-CL" b="1" dirty="0"/>
              <a:t/>
            </a:r>
            <a:br>
              <a:rPr lang="es-CL" altLang="es-CL" b="1" dirty="0"/>
            </a:br>
            <a:r>
              <a:rPr lang="es-CL" altLang="es-CL" b="1" dirty="0"/>
              <a:t>Textos periodísticos de opinión</a:t>
            </a:r>
          </a:p>
        </p:txBody>
      </p:sp>
      <p:sp>
        <p:nvSpPr>
          <p:cNvPr id="13315" name="Subtítulo 2">
            <a:extLst>
              <a:ext uri="{FF2B5EF4-FFF2-40B4-BE49-F238E27FC236}">
                <a16:creationId xmlns:a16="http://schemas.microsoft.com/office/drawing/2014/main" xmlns="" id="{AF212689-085D-B841-B782-911A218EED3C}"/>
              </a:ext>
            </a:extLst>
          </p:cNvPr>
          <p:cNvSpPr>
            <a:spLocks noGrp="1" noChangeArrowheads="1"/>
          </p:cNvSpPr>
          <p:nvPr>
            <p:ph type="subTitle" idx="1"/>
          </p:nvPr>
        </p:nvSpPr>
        <p:spPr>
          <a:xfrm>
            <a:off x="463296" y="3429000"/>
            <a:ext cx="9144000" cy="872426"/>
          </a:xfrm>
        </p:spPr>
        <p:txBody>
          <a:bodyPr/>
          <a:lstStyle/>
          <a:p>
            <a:pPr algn="l"/>
            <a:r>
              <a:rPr lang="es-CL" altLang="es-CL" dirty="0"/>
              <a:t>Objetivo: Comprender y aplicar conocimientos conceptuales sobre textos de opinión en MMC.</a:t>
            </a:r>
          </a:p>
        </p:txBody>
      </p:sp>
      <p:sp>
        <p:nvSpPr>
          <p:cNvPr id="2" name="CuadroTexto 1">
            <a:extLst>
              <a:ext uri="{FF2B5EF4-FFF2-40B4-BE49-F238E27FC236}">
                <a16:creationId xmlns:a16="http://schemas.microsoft.com/office/drawing/2014/main" xmlns="" id="{4181C1A2-195A-4C4B-ACDC-EB14243DB1DF}"/>
              </a:ext>
            </a:extLst>
          </p:cNvPr>
          <p:cNvSpPr txBox="1"/>
          <p:nvPr/>
        </p:nvSpPr>
        <p:spPr>
          <a:xfrm>
            <a:off x="3694176" y="281667"/>
            <a:ext cx="4035552" cy="954107"/>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CL" sz="1400" b="1" u="sng" dirty="0">
                <a:solidFill>
                  <a:schemeClr val="tx1"/>
                </a:solidFill>
              </a:rPr>
              <a:t>ÁREA HUMANIDADES</a:t>
            </a:r>
          </a:p>
          <a:p>
            <a:r>
              <a:rPr lang="es-CL" sz="1400" b="1" dirty="0">
                <a:solidFill>
                  <a:schemeClr val="tx1"/>
                </a:solidFill>
              </a:rPr>
              <a:t>2º Medio </a:t>
            </a:r>
          </a:p>
          <a:p>
            <a:r>
              <a:rPr lang="es-CL" sz="1400" b="1" dirty="0">
                <a:solidFill>
                  <a:schemeClr val="tx1"/>
                </a:solidFill>
              </a:rPr>
              <a:t>Lengua y Literatura</a:t>
            </a:r>
          </a:p>
          <a:p>
            <a:r>
              <a:rPr lang="es-CL" sz="1400" b="1" dirty="0">
                <a:solidFill>
                  <a:schemeClr val="tx1"/>
                </a:solidFill>
              </a:rPr>
              <a:t>P. Maite Gaete/ Nelson Suárez.</a:t>
            </a:r>
          </a:p>
        </p:txBody>
      </p:sp>
    </p:spTree>
    <p:extLst>
      <p:ext uri="{BB962C8B-B14F-4D97-AF65-F5344CB8AC3E}">
        <p14:creationId xmlns:p14="http://schemas.microsoft.com/office/powerpoint/2010/main" val="1883860251"/>
      </p:ext>
    </p:extLst>
  </p:cSld>
  <p:clrMapOvr>
    <a:masterClrMapping/>
  </p:clrMapOvr>
  <p:transition xmlns:p14="http://schemas.microsoft.com/office/powerpoint/2010/main" advClick="0"/>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8AF48AF-3B47-B546-8EF3-5487B4689718}"/>
              </a:ext>
            </a:extLst>
          </p:cNvPr>
          <p:cNvSpPr>
            <a:spLocks noGrp="1"/>
          </p:cNvSpPr>
          <p:nvPr>
            <p:ph type="title"/>
          </p:nvPr>
        </p:nvSpPr>
        <p:spPr>
          <a:xfrm>
            <a:off x="7310257" y="315444"/>
            <a:ext cx="3676650" cy="706438"/>
          </a:xfrm>
        </p:spPr>
        <p:txBody>
          <a:bodyPr>
            <a:normAutofit/>
          </a:bodyPr>
          <a:lstStyle/>
          <a:p>
            <a:pPr algn="ctr"/>
            <a:r>
              <a:rPr lang="es-CL" sz="4000" dirty="0">
                <a:latin typeface="+mn-lt"/>
              </a:rPr>
              <a:t>CRÍTICA</a:t>
            </a:r>
          </a:p>
        </p:txBody>
      </p:sp>
      <p:sp>
        <p:nvSpPr>
          <p:cNvPr id="3" name="Marcador de contenido 2">
            <a:extLst>
              <a:ext uri="{FF2B5EF4-FFF2-40B4-BE49-F238E27FC236}">
                <a16:creationId xmlns:a16="http://schemas.microsoft.com/office/drawing/2014/main" xmlns="" id="{F91DFCE6-F4C6-5947-9076-190B94BFB912}"/>
              </a:ext>
            </a:extLst>
          </p:cNvPr>
          <p:cNvSpPr>
            <a:spLocks noGrp="1"/>
          </p:cNvSpPr>
          <p:nvPr>
            <p:ph idx="1"/>
          </p:nvPr>
        </p:nvSpPr>
        <p:spPr>
          <a:xfrm>
            <a:off x="6276795" y="1021882"/>
            <a:ext cx="5743574" cy="5326300"/>
          </a:xfrm>
        </p:spPr>
        <p:txBody>
          <a:bodyPr>
            <a:normAutofit/>
          </a:bodyPr>
          <a:lstStyle/>
          <a:p>
            <a:pPr marL="0" indent="0" algn="just">
              <a:buNone/>
            </a:pPr>
            <a:r>
              <a:rPr lang="es-CL" dirty="0"/>
              <a:t>Interpreta lo que acontece en el ámbito artístico, cultural o del espectáculo. Por lo general, la crítica es breve y se ecribe en un estilo ágil. Se analiza y se reflexiona sobre la expresión cultural criticada, argumentando los pros y/o los contras que ella presenta, según la valoración del crítico que la realiza. </a:t>
            </a:r>
          </a:p>
          <a:p>
            <a:pPr marL="0" indent="0" algn="just">
              <a:buNone/>
            </a:pPr>
            <a:r>
              <a:rPr lang="es-CL" dirty="0"/>
              <a:t>El crítico expresa su opinión personal con plena libertad, ya sea incitando o disuadiendo al lector de asistir al evento cultural que se critica. </a:t>
            </a:r>
          </a:p>
        </p:txBody>
      </p:sp>
      <p:pic>
        <p:nvPicPr>
          <p:cNvPr id="6" name="Imagen 5" descr="Captura de pantalla de un celular con texto e imágenes de una persona&#10;&#10;Descripción generada automáticamente">
            <a:extLst>
              <a:ext uri="{FF2B5EF4-FFF2-40B4-BE49-F238E27FC236}">
                <a16:creationId xmlns:a16="http://schemas.microsoft.com/office/drawing/2014/main" xmlns="" id="{A4DFD667-5F72-2542-8EF5-D9F9BD512F85}"/>
              </a:ext>
            </a:extLst>
          </p:cNvPr>
          <p:cNvPicPr>
            <a:picLocks noChangeAspect="1"/>
          </p:cNvPicPr>
          <p:nvPr/>
        </p:nvPicPr>
        <p:blipFill>
          <a:blip r:embed="rId2"/>
          <a:stretch>
            <a:fillRect/>
          </a:stretch>
        </p:blipFill>
        <p:spPr>
          <a:xfrm>
            <a:off x="219076" y="154947"/>
            <a:ext cx="6057719" cy="6600825"/>
          </a:xfrm>
          <a:prstGeom prst="rect">
            <a:avLst/>
          </a:prstGeom>
        </p:spPr>
      </p:pic>
    </p:spTree>
    <p:extLst>
      <p:ext uri="{BB962C8B-B14F-4D97-AF65-F5344CB8AC3E}">
        <p14:creationId xmlns:p14="http://schemas.microsoft.com/office/powerpoint/2010/main" val="4066406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C68E64C-AF40-A64B-AB4C-A05F2AB216BC}"/>
              </a:ext>
            </a:extLst>
          </p:cNvPr>
          <p:cNvSpPr>
            <a:spLocks noGrp="1"/>
          </p:cNvSpPr>
          <p:nvPr>
            <p:ph type="title"/>
          </p:nvPr>
        </p:nvSpPr>
        <p:spPr>
          <a:xfrm>
            <a:off x="1079260" y="291969"/>
            <a:ext cx="4818351" cy="659003"/>
          </a:xfrm>
        </p:spPr>
        <p:txBody>
          <a:bodyPr>
            <a:noAutofit/>
          </a:bodyPr>
          <a:lstStyle/>
          <a:p>
            <a:pPr algn="ctr"/>
            <a:r>
              <a:rPr lang="es-CL" sz="3200" dirty="0">
                <a:latin typeface="Calibri" panose="020F0502020204030204" pitchFamily="34" charset="0"/>
                <a:cs typeface="Calibri" panose="020F0502020204030204" pitchFamily="34" charset="0"/>
              </a:rPr>
              <a:t>LA COLUMNA O </a:t>
            </a:r>
            <a:br>
              <a:rPr lang="es-CL" sz="3200" dirty="0">
                <a:latin typeface="Calibri" panose="020F0502020204030204" pitchFamily="34" charset="0"/>
                <a:cs typeface="Calibri" panose="020F0502020204030204" pitchFamily="34" charset="0"/>
              </a:rPr>
            </a:br>
            <a:r>
              <a:rPr lang="es-CL" sz="3200" dirty="0">
                <a:latin typeface="Calibri" panose="020F0502020204030204" pitchFamily="34" charset="0"/>
                <a:cs typeface="Calibri" panose="020F0502020204030204" pitchFamily="34" charset="0"/>
              </a:rPr>
              <a:t>ARTÍCULO DE OPINIÓN</a:t>
            </a:r>
          </a:p>
        </p:txBody>
      </p:sp>
      <p:sp>
        <p:nvSpPr>
          <p:cNvPr id="3" name="Marcador de contenido 2">
            <a:extLst>
              <a:ext uri="{FF2B5EF4-FFF2-40B4-BE49-F238E27FC236}">
                <a16:creationId xmlns:a16="http://schemas.microsoft.com/office/drawing/2014/main" xmlns="" id="{37037473-4FD1-E14B-9EFE-2D5347055092}"/>
              </a:ext>
            </a:extLst>
          </p:cNvPr>
          <p:cNvSpPr>
            <a:spLocks noGrp="1"/>
          </p:cNvSpPr>
          <p:nvPr>
            <p:ph idx="1"/>
          </p:nvPr>
        </p:nvSpPr>
        <p:spPr>
          <a:xfrm>
            <a:off x="537972" y="1064643"/>
            <a:ext cx="5900928" cy="5547360"/>
          </a:xfrm>
        </p:spPr>
        <p:style>
          <a:lnRef idx="2">
            <a:schemeClr val="dk1"/>
          </a:lnRef>
          <a:fillRef idx="1">
            <a:schemeClr val="lt1"/>
          </a:fillRef>
          <a:effectRef idx="0">
            <a:schemeClr val="dk1"/>
          </a:effectRef>
          <a:fontRef idx="minor">
            <a:schemeClr val="dk1"/>
          </a:fontRef>
        </p:style>
        <p:txBody>
          <a:bodyPr>
            <a:normAutofit lnSpcReduction="10000"/>
          </a:bodyPr>
          <a:lstStyle/>
          <a:p>
            <a:pPr marL="0" indent="0" algn="just">
              <a:buNone/>
            </a:pPr>
            <a:r>
              <a:rPr lang="es-CL" dirty="0"/>
              <a:t>Este tipo de texto expresa la opinión o unto de vista de una sola persona, por lo cual lleva su firma. </a:t>
            </a:r>
          </a:p>
          <a:p>
            <a:pPr marL="0" indent="0" algn="just">
              <a:buNone/>
            </a:pPr>
            <a:r>
              <a:rPr lang="es-CL" dirty="0"/>
              <a:t>El columnista suele ser un periodista del medio o un escritor de renombre que mediante sus opiniones periódicas genera credibilidad y simpatía con sus lectores. El estilo empleado en la redacción es muy personal y, en general, ofrece una perspectiva particular sobre el hecho noticioso que aborda.</a:t>
            </a:r>
          </a:p>
          <a:p>
            <a:pPr marL="0" indent="0" algn="just">
              <a:buNone/>
            </a:pPr>
            <a:r>
              <a:rPr lang="es-CL" dirty="0"/>
              <a:t>Normalmente se coloca una fotografía o dibujo para identificar al autor de la columna. </a:t>
            </a:r>
          </a:p>
        </p:txBody>
      </p:sp>
      <p:pic>
        <p:nvPicPr>
          <p:cNvPr id="5" name="Imagen 4" descr="Captura de pantalla de un celular&#10;&#10;Descripción generada automáticamente">
            <a:extLst>
              <a:ext uri="{FF2B5EF4-FFF2-40B4-BE49-F238E27FC236}">
                <a16:creationId xmlns:a16="http://schemas.microsoft.com/office/drawing/2014/main" xmlns="" id="{66251E56-EED9-324B-8255-3A3828BE05DF}"/>
              </a:ext>
            </a:extLst>
          </p:cNvPr>
          <p:cNvPicPr>
            <a:picLocks noChangeAspect="1"/>
          </p:cNvPicPr>
          <p:nvPr/>
        </p:nvPicPr>
        <p:blipFill rotWithShape="1">
          <a:blip r:embed="rId3"/>
          <a:srcRect b="9167"/>
          <a:stretch/>
        </p:blipFill>
        <p:spPr>
          <a:xfrm>
            <a:off x="7128276" y="132463"/>
            <a:ext cx="4298410" cy="6361517"/>
          </a:xfrm>
          <a:prstGeom prst="rect">
            <a:avLst/>
          </a:prstGeom>
        </p:spPr>
      </p:pic>
    </p:spTree>
    <p:extLst>
      <p:ext uri="{BB962C8B-B14F-4D97-AF65-F5344CB8AC3E}">
        <p14:creationId xmlns:p14="http://schemas.microsoft.com/office/powerpoint/2010/main" val="951055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6DE3763-D404-CE4C-A44D-7E04C4702F81}"/>
              </a:ext>
            </a:extLst>
          </p:cNvPr>
          <p:cNvSpPr>
            <a:spLocks noGrp="1"/>
          </p:cNvSpPr>
          <p:nvPr>
            <p:ph type="title"/>
          </p:nvPr>
        </p:nvSpPr>
        <p:spPr>
          <a:xfrm>
            <a:off x="838200" y="120650"/>
            <a:ext cx="10515600" cy="646331"/>
          </a:xfrm>
        </p:spPr>
        <p:txBody>
          <a:bodyPr>
            <a:normAutofit fontScale="90000"/>
          </a:bodyPr>
          <a:lstStyle/>
          <a:p>
            <a:pPr algn="ctr"/>
            <a:r>
              <a:rPr lang="es-CL" dirty="0">
                <a:latin typeface="+mn-lt"/>
              </a:rPr>
              <a:t>ACTIVIDADES</a:t>
            </a:r>
          </a:p>
        </p:txBody>
      </p:sp>
      <p:sp>
        <p:nvSpPr>
          <p:cNvPr id="4" name="CuadroTexto 3">
            <a:extLst>
              <a:ext uri="{FF2B5EF4-FFF2-40B4-BE49-F238E27FC236}">
                <a16:creationId xmlns:a16="http://schemas.microsoft.com/office/drawing/2014/main" xmlns="" id="{76669B18-59D0-3E43-A3A7-40B22F01C57C}"/>
              </a:ext>
            </a:extLst>
          </p:cNvPr>
          <p:cNvSpPr txBox="1"/>
          <p:nvPr/>
        </p:nvSpPr>
        <p:spPr>
          <a:xfrm>
            <a:off x="290893" y="705961"/>
            <a:ext cx="11295888" cy="646331"/>
          </a:xfrm>
          <a:prstGeom prst="rect">
            <a:avLst/>
          </a:prstGeom>
          <a:noFill/>
        </p:spPr>
        <p:txBody>
          <a:bodyPr wrap="square" rtlCol="0">
            <a:spAutoFit/>
          </a:bodyPr>
          <a:lstStyle/>
          <a:p>
            <a:pPr marL="400050" indent="-400050">
              <a:buAutoNum type="romanUcPeriod"/>
            </a:pPr>
            <a:r>
              <a:rPr lang="es-CL" b="1" dirty="0"/>
              <a:t>COMPRENSIÓN DE LECTURA</a:t>
            </a:r>
            <a:r>
              <a:rPr lang="es-CL" dirty="0"/>
              <a:t>. Lee el siguiente textos de forma reflexiva, considerando tus conocimientos sobre T.P de opinión y desarrolla las actividades a continuación. </a:t>
            </a:r>
          </a:p>
        </p:txBody>
      </p:sp>
      <p:sp>
        <p:nvSpPr>
          <p:cNvPr id="5" name="Rectangle 2">
            <a:extLst>
              <a:ext uri="{FF2B5EF4-FFF2-40B4-BE49-F238E27FC236}">
                <a16:creationId xmlns:a16="http://schemas.microsoft.com/office/drawing/2014/main" xmlns="" id="{689B9272-265C-5B4D-9054-98D766DADE45}"/>
              </a:ext>
            </a:extLst>
          </p:cNvPr>
          <p:cNvSpPr>
            <a:spLocks noChangeArrowheads="1"/>
          </p:cNvSpPr>
          <p:nvPr/>
        </p:nvSpPr>
        <p:spPr bwMode="auto">
          <a:xfrm>
            <a:off x="214503" y="1490791"/>
            <a:ext cx="11762994"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s-ES_tradnl" altLang="es-CL" sz="2400" b="1" dirty="0">
                <a:ea typeface="Calibri" panose="020F0502020204030204" pitchFamily="34" charset="0"/>
              </a:rPr>
              <a:t>TIEMPOS DE INDECENCIA</a:t>
            </a:r>
          </a:p>
          <a:p>
            <a:pPr algn="ctr" eaLnBrk="0" fontAlgn="base" hangingPunct="0">
              <a:spcBef>
                <a:spcPct val="0"/>
              </a:spcBef>
              <a:spcAft>
                <a:spcPct val="0"/>
              </a:spcAft>
            </a:pPr>
            <a:r>
              <a:rPr lang="es-CL" b="1" dirty="0"/>
              <a:t>La podredumbre moral que lleva a Joker, un demente diagnosticado, a ser visto como un héroe habita también en la masa embriagada de furia.</a:t>
            </a:r>
          </a:p>
          <a:p>
            <a:pPr algn="r" eaLnBrk="0" fontAlgn="base" hangingPunct="0">
              <a:spcBef>
                <a:spcPct val="0"/>
              </a:spcBef>
              <a:spcAft>
                <a:spcPct val="0"/>
              </a:spcAft>
            </a:pPr>
            <a:r>
              <a:rPr kumimoji="0" lang="es-CL" altLang="es-CL" sz="1600" b="1" i="0" u="none" strike="noStrike" cap="none" normalizeH="0" baseline="0" dirty="0">
                <a:ln>
                  <a:noFill/>
                </a:ln>
                <a:solidFill>
                  <a:schemeClr val="tx1"/>
                </a:solidFill>
                <a:effectLst/>
              </a:rPr>
              <a:t>Por Javier Ocaña</a:t>
            </a:r>
            <a:endParaRPr kumimoji="0" lang="es-ES" altLang="es-CL" sz="2400" b="0" i="0" u="none" strike="noStrike" cap="none" normalizeH="0" baseline="0" dirty="0">
              <a:ln>
                <a:noFill/>
              </a:ln>
              <a:solidFill>
                <a:schemeClr val="tx1"/>
              </a:solidFill>
              <a:effectLst/>
            </a:endParaRPr>
          </a:p>
        </p:txBody>
      </p:sp>
      <p:pic>
        <p:nvPicPr>
          <p:cNvPr id="7" name="Imagen 6">
            <a:extLst>
              <a:ext uri="{FF2B5EF4-FFF2-40B4-BE49-F238E27FC236}">
                <a16:creationId xmlns:a16="http://schemas.microsoft.com/office/drawing/2014/main" xmlns="" id="{E1B7A312-ACDA-5F43-9135-F62E4182FADC}"/>
              </a:ext>
            </a:extLst>
          </p:cNvPr>
          <p:cNvPicPr>
            <a:picLocks noChangeAspect="1"/>
          </p:cNvPicPr>
          <p:nvPr/>
        </p:nvPicPr>
        <p:blipFill>
          <a:blip r:embed="rId3"/>
          <a:stretch>
            <a:fillRect/>
          </a:stretch>
        </p:blipFill>
        <p:spPr>
          <a:xfrm>
            <a:off x="6719698" y="3091200"/>
            <a:ext cx="5257799" cy="2957512"/>
          </a:xfrm>
          <a:prstGeom prst="rect">
            <a:avLst/>
          </a:prstGeom>
        </p:spPr>
      </p:pic>
      <p:sp>
        <p:nvSpPr>
          <p:cNvPr id="6" name="Cuadro de texto 2">
            <a:extLst>
              <a:ext uri="{FF2B5EF4-FFF2-40B4-BE49-F238E27FC236}">
                <a16:creationId xmlns:a16="http://schemas.microsoft.com/office/drawing/2014/main" xmlns="" id="{C37BAC74-06AC-4849-ADFF-94A8665A0BEF}"/>
              </a:ext>
            </a:extLst>
          </p:cNvPr>
          <p:cNvSpPr txBox="1">
            <a:spLocks noChangeArrowheads="1"/>
          </p:cNvSpPr>
          <p:nvPr/>
        </p:nvSpPr>
        <p:spPr bwMode="auto">
          <a:xfrm>
            <a:off x="138113" y="3091200"/>
            <a:ext cx="6419850" cy="2831544"/>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spAutoFit/>
          </a:bodyPr>
          <a:lstStyle/>
          <a:p>
            <a:pPr lvl="0" algn="just" eaLnBrk="0" fontAlgn="base" hangingPunct="0">
              <a:spcBef>
                <a:spcPct val="0"/>
              </a:spcBef>
              <a:spcAft>
                <a:spcPct val="0"/>
              </a:spcAft>
            </a:pPr>
            <a:r>
              <a:rPr lang="es-CL" dirty="0"/>
              <a:t>En </a:t>
            </a:r>
            <a:r>
              <a:rPr lang="es-CL" i="1" dirty="0"/>
              <a:t>El caballero oscuro,</a:t>
            </a:r>
            <a:r>
              <a:rPr lang="es-CL" dirty="0"/>
              <a:t> rotunda aproximación de </a:t>
            </a:r>
            <a:r>
              <a:rPr lang="es-CL" dirty="0">
                <a:hlinkClick r:id="rId4"/>
              </a:rPr>
              <a:t>Christopher Nolan</a:t>
            </a:r>
            <a:r>
              <a:rPr lang="es-CL" dirty="0"/>
              <a:t> al personaje del Joker (y al de </a:t>
            </a:r>
            <a:r>
              <a:rPr lang="es-CL" dirty="0">
                <a:hlinkClick r:id="rId5"/>
              </a:rPr>
              <a:t>Batman</a:t>
            </a:r>
            <a:r>
              <a:rPr lang="es-CL" dirty="0"/>
              <a:t>), ya se apuntaba la actual complejidad de lo que en su día fueron estereotipos sobre el bien y el mal: “Tu creías que podíamos ser decentes en tiempos indecentes”. Y se hacía cada vez más fina la línea que separa al héroe del antihéroe y a este del villano: “Es el héroe que Gotham se merece, pero no el que necesita ahora (…). Porque no es un héroe. Es un guardián silencioso, un protector vigilante, un caballero oscuro”.</a:t>
            </a:r>
          </a:p>
          <a:p>
            <a:pPr lvl="0" algn="just" eaLnBrk="0" fontAlgn="base" hangingPunct="0">
              <a:spcBef>
                <a:spcPct val="0"/>
              </a:spcBef>
              <a:spcAft>
                <a:spcPct val="0"/>
              </a:spcAft>
            </a:pPr>
            <a:endParaRPr kumimoji="0" lang="es-CL" altLang="es-CL" sz="1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4142759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 de texto 2">
            <a:extLst>
              <a:ext uri="{FF2B5EF4-FFF2-40B4-BE49-F238E27FC236}">
                <a16:creationId xmlns:a16="http://schemas.microsoft.com/office/drawing/2014/main" xmlns="" id="{3B8FDE38-827F-A249-9661-DB963DD2E1C2}"/>
              </a:ext>
            </a:extLst>
          </p:cNvPr>
          <p:cNvSpPr txBox="1">
            <a:spLocks noChangeArrowheads="1"/>
          </p:cNvSpPr>
          <p:nvPr/>
        </p:nvSpPr>
        <p:spPr bwMode="auto">
          <a:xfrm>
            <a:off x="379571" y="905232"/>
            <a:ext cx="11432858" cy="504753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lvl="0" algn="just" eaLnBrk="0" fontAlgn="base" hangingPunct="0">
              <a:spcBef>
                <a:spcPct val="0"/>
              </a:spcBef>
              <a:spcAft>
                <a:spcPct val="0"/>
              </a:spcAft>
            </a:pPr>
            <a:r>
              <a:rPr lang="es-CL" dirty="0"/>
              <a:t>Recogiendo el testigo de negrura de Nolan, y llevando el universo de indecencia hasta una nueva dimensión, aún más política e infinitamente más social, </a:t>
            </a:r>
            <a:r>
              <a:rPr lang="es-CL" dirty="0">
                <a:hlinkClick r:id="rId4"/>
              </a:rPr>
              <a:t>Todd Phillips ha compuesto </a:t>
            </a:r>
            <a:r>
              <a:rPr lang="es-CL" i="1" dirty="0">
                <a:hlinkClick r:id="rId4"/>
              </a:rPr>
              <a:t>Joker</a:t>
            </a:r>
            <a:r>
              <a:rPr lang="es-CL" i="1" dirty="0"/>
              <a:t>,</a:t>
            </a:r>
            <a:r>
              <a:rPr lang="es-CL" dirty="0"/>
              <a:t> grandioso ejercicio de energía visual y sonora. Un categórico golpe contra el sistema que, debido a su complejidad más que a su ambigüedad, corre el peligro de malinterpretarse. Una obra radicalmente alejada de las películas de </a:t>
            </a:r>
            <a:r>
              <a:rPr lang="es-CL" dirty="0">
                <a:hlinkClick r:id="rId5"/>
              </a:rPr>
              <a:t>superhéroes</a:t>
            </a:r>
            <a:r>
              <a:rPr lang="es-CL" dirty="0"/>
              <a:t> al uso, donde no hay un solo acontecimiento o ambiente fuera de lo realista, que claramente entronca en su estilo con parte de lo mejor del cine americano de los setenta, con preponderancia para dos obras de </a:t>
            </a:r>
            <a:r>
              <a:rPr lang="es-CL" dirty="0">
                <a:hlinkClick r:id="rId6"/>
              </a:rPr>
              <a:t>Martin Scorsese</a:t>
            </a:r>
            <a:r>
              <a:rPr lang="es-CL" dirty="0"/>
              <a:t>: </a:t>
            </a:r>
            <a:r>
              <a:rPr lang="es-CL" i="1" dirty="0"/>
              <a:t>Taxi Driver</a:t>
            </a:r>
            <a:r>
              <a:rPr lang="es-CL" dirty="0"/>
              <a:t> (“Algún día llegará una verdadera lluvia que limpiará las calles de esta escoria”) y </a:t>
            </a:r>
            <a:r>
              <a:rPr lang="es-CL" i="1" dirty="0"/>
              <a:t>El rey de la comedia,</a:t>
            </a:r>
            <a:r>
              <a:rPr lang="es-CL" dirty="0"/>
              <a:t> con el protagonismo del aspirante a cómico, del payaso sin gracia, del acosador loco, punteadas ambas por la presencia de </a:t>
            </a:r>
            <a:r>
              <a:rPr lang="es-CL" dirty="0">
                <a:hlinkClick r:id="rId7"/>
              </a:rPr>
              <a:t>Robert De Niro</a:t>
            </a:r>
            <a:r>
              <a:rPr lang="es-CL" dirty="0"/>
              <a:t> en el reparto.</a:t>
            </a:r>
          </a:p>
          <a:p>
            <a:pPr lvl="0" algn="just" eaLnBrk="0" fontAlgn="base" hangingPunct="0">
              <a:spcBef>
                <a:spcPct val="0"/>
              </a:spcBef>
              <a:spcAft>
                <a:spcPct val="0"/>
              </a:spcAft>
            </a:pPr>
            <a:endParaRPr kumimoji="0" lang="es-CL" altLang="es-CL" sz="1600" b="0" i="0" u="none" strike="noStrike" cap="none" normalizeH="0" baseline="0" dirty="0">
              <a:ln>
                <a:noFill/>
              </a:ln>
              <a:solidFill>
                <a:schemeClr val="tx1"/>
              </a:solidFill>
              <a:effectLst/>
            </a:endParaRPr>
          </a:p>
          <a:p>
            <a:pPr lvl="0" algn="just" eaLnBrk="0" fontAlgn="base" hangingPunct="0">
              <a:spcBef>
                <a:spcPct val="0"/>
              </a:spcBef>
              <a:spcAft>
                <a:spcPct val="0"/>
              </a:spcAft>
            </a:pPr>
            <a:r>
              <a:rPr lang="es-CL" dirty="0"/>
              <a:t>No son los únicos referentes de un trabajo que, de todos modos, Phillips convierte en algo personalísimo. Hay ecos de la muy enfermiza y romántica </a:t>
            </a:r>
            <a:r>
              <a:rPr lang="es-CL" i="1" dirty="0"/>
              <a:t>El hombre que ríe</a:t>
            </a:r>
            <a:r>
              <a:rPr lang="es-CL" dirty="0"/>
              <a:t> (Paul Leni, 1928), película muda basada en una novela de Victor Hugo, sobre un hombre que no puede evitar físicamente poseer una perenne y sobrecogedora sonrisa de oreja a oreja; una obra luminosamente lúgubre que, como </a:t>
            </a:r>
            <a:r>
              <a:rPr lang="es-CL" i="1" dirty="0"/>
              <a:t>Joker,</a:t>
            </a:r>
            <a:r>
              <a:rPr lang="es-CL" dirty="0"/>
              <a:t> aspiraba en muchos momentos al sentimiento de la compasión. Y hay ecos del cómic del año 2005 </a:t>
            </a:r>
            <a:r>
              <a:rPr lang="es-CL" i="1" dirty="0"/>
              <a:t>Batman. El hombre que ríe,</a:t>
            </a:r>
            <a:r>
              <a:rPr lang="es-CL" dirty="0"/>
              <a:t> escrito por Ed Brubaker y dibujado por Doug Mahnke, del que recoge el hecho de los ataques de risa, aunque aquí como enfermedad mental y no como veneno necesitado de antídoto (de nuevo, la estricta verosimilitud de todo lo que ocurre); una historieta gráfica que en una de sus viñetas definía así a un rico hombre de negocios, a la manera de la diatriba social de Phillips: “Este hombre, al que la vida se lo ha dado todo en bandeja de plata, sigue arreglándoselas para que los pobres lo sean aún más”.</a:t>
            </a:r>
            <a:endParaRPr kumimoji="0" lang="es-CL" altLang="es-CL" sz="1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194796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Cuadro de texto 2">
            <a:extLst>
              <a:ext uri="{FF2B5EF4-FFF2-40B4-BE49-F238E27FC236}">
                <a16:creationId xmlns:a16="http://schemas.microsoft.com/office/drawing/2014/main" xmlns="" id="{34176F51-B6C4-3340-AA28-940E0429B7E7}"/>
              </a:ext>
            </a:extLst>
          </p:cNvPr>
          <p:cNvSpPr txBox="1">
            <a:spLocks noChangeArrowheads="1"/>
          </p:cNvSpPr>
          <p:nvPr/>
        </p:nvSpPr>
        <p:spPr bwMode="auto">
          <a:xfrm>
            <a:off x="142874" y="1928098"/>
            <a:ext cx="11858625" cy="4524315"/>
          </a:xfrm>
          <a:prstGeom prst="rect">
            <a:avLst/>
          </a:prstGeom>
          <a:solidFill>
            <a:schemeClr val="accent3">
              <a:alpha val="66000"/>
            </a:schemeClr>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spAutoFit/>
          </a:bodyPr>
          <a:lstStyle/>
          <a:p>
            <a:pPr algn="just" fontAlgn="base"/>
            <a:r>
              <a:rPr lang="es-CL" dirty="0">
                <a:solidFill>
                  <a:schemeClr val="tx1"/>
                </a:solidFill>
              </a:rPr>
              <a:t>Desde la recuperación del logotipo de la Warner de los años 70 y el ruido de las calles, en el primer segundo de metraje, </a:t>
            </a:r>
            <a:r>
              <a:rPr lang="es-CL" i="1" dirty="0">
                <a:solidFill>
                  <a:schemeClr val="tx1"/>
                </a:solidFill>
              </a:rPr>
              <a:t>Joker,</a:t>
            </a:r>
            <a:r>
              <a:rPr lang="es-CL" dirty="0">
                <a:solidFill>
                  <a:schemeClr val="tx1"/>
                </a:solidFill>
              </a:rPr>
              <a:t> reciente León de Oro en Venecia, un galardón histórico para una producción de estas características, aspira a la trascendencia de aquel Nuevo Hollywood. Y la consigue. Es la demencia del individuo como metonimia de la locura social. Es la película más incómoda que este crítico haya visto en mucho tiempo. Desagradable, cruel, perturbadora, tristísima. Y donde el despliegue físico de cuerpo, rostro y mirada de Joaquin Phoenix se convierte en un recital de puro genio.</a:t>
            </a:r>
          </a:p>
          <a:p>
            <a:pPr algn="just" fontAlgn="base"/>
            <a:r>
              <a:rPr lang="es-CL" dirty="0">
                <a:solidFill>
                  <a:schemeClr val="tx1"/>
                </a:solidFill>
              </a:rPr>
              <a:t>Sin embargo, pese al activismo social y a la acusación contra el sistema de recortes del gobierno, de abandono de los más desfavorecidos, sería un error no ver que la película es una denuncia moral desde arriba hasta abajo, y que el Joker, finalmente, rebasando por la izquierda al antihéroe Travis Bickle, se convierte en un villano enfermo, alienado y enajenado. Y si alguien cree que los que mueren en la película merecían morir así por sus acciones, solo puede ser dos cosas: un peligroso radical de extrema derecha o izquierda; o un ignorante anarquista de sofá que nunca moverá un dedo si no es para la impostura de las redes sociales.</a:t>
            </a:r>
          </a:p>
          <a:p>
            <a:pPr algn="just" fontAlgn="base"/>
            <a:r>
              <a:rPr lang="es-CL" dirty="0">
                <a:solidFill>
                  <a:schemeClr val="tx1"/>
                </a:solidFill>
              </a:rPr>
              <a:t>La podredumbre moral que lleva a Joker, un demente diagnosticado, a ser visto como un héroe habita también en la masa embriagada de furia. Los mismos que en una de las primeras secuencias dan una paliza simplemente porque sí al enfermo mental Arthur Fleck, antes de convertirse en el Joker, podrían ser los que lo adoran como mito en los últimos momentos. Es la conjura de la ira, desembocando en la irracionalidad de la masa. Es la complicación moral de una película formidable y retorcida.</a:t>
            </a:r>
          </a:p>
        </p:txBody>
      </p:sp>
    </p:spTree>
    <p:extLst>
      <p:ext uri="{BB962C8B-B14F-4D97-AF65-F5344CB8AC3E}">
        <p14:creationId xmlns:p14="http://schemas.microsoft.com/office/powerpoint/2010/main" val="1353783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A14B3BF1-5C4E-5140-BFB3-B1A14D74610C}"/>
              </a:ext>
            </a:extLst>
          </p:cNvPr>
          <p:cNvSpPr>
            <a:spLocks noGrp="1"/>
          </p:cNvSpPr>
          <p:nvPr>
            <p:ph idx="1"/>
          </p:nvPr>
        </p:nvSpPr>
        <p:spPr>
          <a:xfrm>
            <a:off x="295275" y="157162"/>
            <a:ext cx="11601450" cy="6586537"/>
          </a:xfrm>
        </p:spPr>
        <p:txBody>
          <a:bodyPr>
            <a:normAutofit/>
          </a:bodyPr>
          <a:lstStyle/>
          <a:p>
            <a:pPr marL="457200" indent="-457200">
              <a:buAutoNum type="arabicPeriod"/>
            </a:pPr>
            <a:r>
              <a:rPr lang="es-CL" sz="1800" dirty="0"/>
              <a:t>¿A qué tipo de texto periodístico de opinión corresponde “Tiempos de indecencia”? (4 pts.)</a:t>
            </a:r>
          </a:p>
          <a:p>
            <a:pPr marL="457200" indent="-457200">
              <a:buAutoNum type="arabicPeriod"/>
            </a:pPr>
            <a:endParaRPr lang="es-CL" sz="1800" dirty="0"/>
          </a:p>
          <a:p>
            <a:pPr marL="457200" indent="-457200">
              <a:buAutoNum type="arabicPeriod"/>
            </a:pPr>
            <a:endParaRPr lang="es-CL" sz="1800" dirty="0"/>
          </a:p>
          <a:p>
            <a:pPr marL="457200" indent="-457200">
              <a:buAutoNum type="arabicPeriod"/>
            </a:pPr>
            <a:r>
              <a:rPr lang="es-CL" sz="1800" dirty="0"/>
              <a:t>¿Por qué motivo Javier Ocaña establece una comparación entre la cinematográfica de Todd Phillips y Martin Scorsesse? (4 pts.)</a:t>
            </a:r>
          </a:p>
          <a:p>
            <a:pPr marL="457200" indent="-457200">
              <a:buAutoNum type="arabicPeriod"/>
            </a:pPr>
            <a:endParaRPr lang="es-CL" sz="1800" dirty="0"/>
          </a:p>
          <a:p>
            <a:pPr marL="457200" indent="-457200">
              <a:buAutoNum type="arabicPeriod"/>
            </a:pPr>
            <a:endParaRPr lang="es-CL" sz="1800" dirty="0"/>
          </a:p>
          <a:p>
            <a:pPr marL="457200" indent="-457200">
              <a:buAutoNum type="arabicPeriod"/>
            </a:pPr>
            <a:r>
              <a:rPr lang="es-CL" sz="1800" dirty="0"/>
              <a:t>Indica los principales argumentos que utiliza el autor para sostener que la cinta de Phillips es “formidable y retorcida”. (4 pts.)</a:t>
            </a:r>
          </a:p>
          <a:p>
            <a:pPr marL="457200" indent="-457200">
              <a:buAutoNum type="arabicPeriod"/>
            </a:pPr>
            <a:endParaRPr lang="es-CL" sz="1800" dirty="0"/>
          </a:p>
          <a:p>
            <a:pPr marL="457200" indent="-457200">
              <a:buAutoNum type="arabicPeriod"/>
            </a:pPr>
            <a:endParaRPr lang="es-CL" sz="1800" dirty="0"/>
          </a:p>
          <a:p>
            <a:pPr marL="457200" indent="-457200">
              <a:buAutoNum type="arabicPeriod"/>
            </a:pPr>
            <a:r>
              <a:rPr lang="es-CL" sz="1800" dirty="0"/>
              <a:t>¿Qué tipo de argumentación presenta el texto de Ocaña? Identifica según los contenidos vistos en argumentación. (4 pts.)</a:t>
            </a:r>
          </a:p>
          <a:p>
            <a:pPr marL="457200" indent="-457200">
              <a:buAutoNum type="arabicPeriod"/>
            </a:pPr>
            <a:endParaRPr lang="es-CL" sz="1800" dirty="0"/>
          </a:p>
          <a:p>
            <a:pPr marL="457200" indent="-457200">
              <a:buAutoNum type="arabicPeriod"/>
            </a:pPr>
            <a:endParaRPr lang="es-CL" sz="1800" dirty="0"/>
          </a:p>
          <a:p>
            <a:pPr marL="457200" indent="-457200">
              <a:buAutoNum type="arabicPeriod"/>
            </a:pPr>
            <a:r>
              <a:rPr lang="es-CL" sz="1800" dirty="0"/>
              <a:t>¿Qué opinión te merece que un villano enfermo y violento sea catalogado como “héroe” por algunos debido a su lucha contra lo establecido? Fundamenta a través de un ejemplo de la contigencia actual en Chile. (4 pts.)</a:t>
            </a:r>
          </a:p>
          <a:p>
            <a:pPr marL="0" indent="0">
              <a:buNone/>
            </a:pPr>
            <a:r>
              <a:rPr lang="es-CL" sz="1800" dirty="0"/>
              <a:t>         </a:t>
            </a:r>
          </a:p>
          <a:p>
            <a:pPr marL="0" indent="0">
              <a:buNone/>
            </a:pPr>
            <a:endParaRPr lang="es-CL" sz="2400" dirty="0"/>
          </a:p>
          <a:p>
            <a:pPr marL="0" indent="0">
              <a:buNone/>
            </a:pPr>
            <a:endParaRPr lang="es-CL" sz="2400" dirty="0"/>
          </a:p>
          <a:p>
            <a:pPr marL="457200" indent="-457200">
              <a:buAutoNum type="arabicPeriod"/>
            </a:pPr>
            <a:endParaRPr lang="es-CL" sz="2400" dirty="0"/>
          </a:p>
          <a:p>
            <a:pPr marL="457200" indent="-457200">
              <a:buAutoNum type="arabicPeriod"/>
            </a:pPr>
            <a:endParaRPr lang="es-CL" sz="2400" dirty="0"/>
          </a:p>
          <a:p>
            <a:pPr marL="457200" indent="-457200">
              <a:buAutoNum type="arabicPeriod"/>
            </a:pPr>
            <a:endParaRPr lang="es-CL" sz="2400" dirty="0"/>
          </a:p>
          <a:p>
            <a:pPr marL="457200" indent="-457200">
              <a:buAutoNum type="arabicPeriod"/>
            </a:pPr>
            <a:endParaRPr lang="es-CL" sz="2400" dirty="0"/>
          </a:p>
        </p:txBody>
      </p:sp>
    </p:spTree>
    <p:extLst>
      <p:ext uri="{BB962C8B-B14F-4D97-AF65-F5344CB8AC3E}">
        <p14:creationId xmlns:p14="http://schemas.microsoft.com/office/powerpoint/2010/main" val="169441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6EFB656B-C48C-8A4B-BCCE-60701B907465}"/>
              </a:ext>
            </a:extLst>
          </p:cNvPr>
          <p:cNvSpPr>
            <a:spLocks noChangeArrowheads="1"/>
          </p:cNvSpPr>
          <p:nvPr/>
        </p:nvSpPr>
        <p:spPr bwMode="auto">
          <a:xfrm>
            <a:off x="382586" y="370890"/>
            <a:ext cx="1142682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kumimoji="0" lang="es-ES" altLang="es-CL" sz="2000" b="1" i="0" u="none" strike="noStrike" cap="none" normalizeH="0" baseline="0" dirty="0">
                <a:ln>
                  <a:noFill/>
                </a:ln>
                <a:solidFill>
                  <a:schemeClr val="tx1"/>
                </a:solidFill>
                <a:effectLst/>
              </a:rPr>
              <a:t>II. PRODUCCIÓN ESCRITA. </a:t>
            </a:r>
            <a:r>
              <a:rPr kumimoji="0" lang="es-ES" altLang="es-CL" sz="2000" i="0" u="none" strike="noStrike" cap="none" normalizeH="0" baseline="0" dirty="0">
                <a:ln>
                  <a:noFill/>
                </a:ln>
                <a:solidFill>
                  <a:schemeClr val="tx1"/>
                </a:solidFill>
                <a:effectLst/>
              </a:rPr>
              <a:t>Redacta un texto periodístico breve de tipo columna de opinión a favor o en contra de las medidas sanitaras establecidas por el Gobierno de Chile para contener la propagación del coronavirus. Para producir tu texto de opinión considera los siguientes parámetros:</a:t>
            </a:r>
            <a:endParaRPr kumimoji="0" lang="es-ES" altLang="es-CL" sz="2000" b="1" i="0" u="none" strike="noStrike" cap="none" normalizeH="0" baseline="0" dirty="0">
              <a:ln>
                <a:noFill/>
              </a:ln>
              <a:solidFill>
                <a:schemeClr val="tx1"/>
              </a:solidFill>
              <a:effectLst/>
            </a:endParaRPr>
          </a:p>
        </p:txBody>
      </p:sp>
      <p:graphicFrame>
        <p:nvGraphicFramePr>
          <p:cNvPr id="5" name="Tabla 4">
            <a:extLst>
              <a:ext uri="{FF2B5EF4-FFF2-40B4-BE49-F238E27FC236}">
                <a16:creationId xmlns:a16="http://schemas.microsoft.com/office/drawing/2014/main" xmlns="" id="{55DC658A-B806-FB48-9AAB-28680D3F6A71}"/>
              </a:ext>
            </a:extLst>
          </p:cNvPr>
          <p:cNvGraphicFramePr>
            <a:graphicFrameLocks noGrp="1"/>
          </p:cNvGraphicFramePr>
          <p:nvPr>
            <p:extLst>
              <p:ext uri="{D42A27DB-BD31-4B8C-83A1-F6EECF244321}">
                <p14:modId xmlns:p14="http://schemas.microsoft.com/office/powerpoint/2010/main" val="503471176"/>
              </p:ext>
            </p:extLst>
          </p:nvPr>
        </p:nvGraphicFramePr>
        <p:xfrm>
          <a:off x="382587" y="1634065"/>
          <a:ext cx="11426825" cy="4531672"/>
        </p:xfrm>
        <a:graphic>
          <a:graphicData uri="http://schemas.openxmlformats.org/drawingml/2006/table">
            <a:tbl>
              <a:tblPr firstRow="1" bandRow="1">
                <a:tableStyleId>{5C22544A-7EE6-4342-B048-85BDC9FD1C3A}</a:tableStyleId>
              </a:tblPr>
              <a:tblGrid>
                <a:gridCol w="8061326">
                  <a:extLst>
                    <a:ext uri="{9D8B030D-6E8A-4147-A177-3AD203B41FA5}">
                      <a16:colId xmlns:a16="http://schemas.microsoft.com/office/drawing/2014/main" xmlns="" val="3794947636"/>
                    </a:ext>
                  </a:extLst>
                </a:gridCol>
                <a:gridCol w="1407686">
                  <a:extLst>
                    <a:ext uri="{9D8B030D-6E8A-4147-A177-3AD203B41FA5}">
                      <a16:colId xmlns:a16="http://schemas.microsoft.com/office/drawing/2014/main" xmlns="" val="1491566966"/>
                    </a:ext>
                  </a:extLst>
                </a:gridCol>
                <a:gridCol w="1957813">
                  <a:extLst>
                    <a:ext uri="{9D8B030D-6E8A-4147-A177-3AD203B41FA5}">
                      <a16:colId xmlns:a16="http://schemas.microsoft.com/office/drawing/2014/main" xmlns="" val="3946635085"/>
                    </a:ext>
                  </a:extLst>
                </a:gridCol>
              </a:tblGrid>
              <a:tr h="922794">
                <a:tc>
                  <a:txBody>
                    <a:bodyPr/>
                    <a:lstStyle/>
                    <a:p>
                      <a:endParaRPr lang="es-CL" dirty="0"/>
                    </a:p>
                    <a:p>
                      <a:r>
                        <a:rPr lang="es-CL" dirty="0"/>
                        <a:t>PARÁMETRO</a:t>
                      </a:r>
                    </a:p>
                  </a:txBody>
                  <a:tcPr/>
                </a:tc>
                <a:tc>
                  <a:txBody>
                    <a:bodyPr/>
                    <a:lstStyle/>
                    <a:p>
                      <a:r>
                        <a:rPr lang="es-CL" dirty="0"/>
                        <a:t>PUNTAJE IDEAL</a:t>
                      </a:r>
                    </a:p>
                  </a:txBody>
                  <a:tcPr/>
                </a:tc>
                <a:tc>
                  <a:txBody>
                    <a:bodyPr/>
                    <a:lstStyle/>
                    <a:p>
                      <a:r>
                        <a:rPr lang="es-CL" dirty="0"/>
                        <a:t>PUNTAJE OBTENIDO</a:t>
                      </a:r>
                    </a:p>
                  </a:txBody>
                  <a:tcPr/>
                </a:tc>
                <a:extLst>
                  <a:ext uri="{0D108BD9-81ED-4DB2-BD59-A6C34878D82A}">
                    <a16:rowId xmlns:a16="http://schemas.microsoft.com/office/drawing/2014/main" xmlns="" val="3733293037"/>
                  </a:ext>
                </a:extLst>
              </a:tr>
              <a:tr h="543529">
                <a:tc>
                  <a:txBody>
                    <a:bodyPr/>
                    <a:lstStyle/>
                    <a:p>
                      <a:pPr algn="just"/>
                      <a:r>
                        <a:rPr lang="es-CL" dirty="0"/>
                        <a:t>6. Cumple con el formato del texto periodístico de opinión: Columna de opinión (imagen y nombre del autor, título acorde y llamativo, inicio – desarrollo - cierre)</a:t>
                      </a:r>
                    </a:p>
                  </a:txBody>
                  <a:tcPr/>
                </a:tc>
                <a:tc>
                  <a:txBody>
                    <a:bodyPr/>
                    <a:lstStyle/>
                    <a:p>
                      <a:r>
                        <a:rPr lang="es-CL" dirty="0"/>
                        <a:t>3 pts.</a:t>
                      </a:r>
                    </a:p>
                  </a:txBody>
                  <a:tcPr/>
                </a:tc>
                <a:tc>
                  <a:txBody>
                    <a:bodyPr/>
                    <a:lstStyle/>
                    <a:p>
                      <a:endParaRPr lang="es-CL"/>
                    </a:p>
                  </a:txBody>
                  <a:tcPr/>
                </a:tc>
                <a:extLst>
                  <a:ext uri="{0D108BD9-81ED-4DB2-BD59-A6C34878D82A}">
                    <a16:rowId xmlns:a16="http://schemas.microsoft.com/office/drawing/2014/main" xmlns="" val="4227960636"/>
                  </a:ext>
                </a:extLst>
              </a:tr>
              <a:tr h="822672">
                <a:tc>
                  <a:txBody>
                    <a:bodyPr/>
                    <a:lstStyle/>
                    <a:p>
                      <a:pPr algn="just"/>
                      <a:r>
                        <a:rPr lang="es-CL" dirty="0"/>
                        <a:t>7. El texto aborda la gestión del gobierno central en torno al coronavirus entregando información fehaciente y clara, que refleja la contingencia nacional.</a:t>
                      </a:r>
                    </a:p>
                  </a:txBody>
                  <a:tcPr/>
                </a:tc>
                <a:tc>
                  <a:txBody>
                    <a:bodyPr/>
                    <a:lstStyle/>
                    <a:p>
                      <a:endParaRPr lang="es-CL" dirty="0"/>
                    </a:p>
                    <a:p>
                      <a:r>
                        <a:rPr lang="es-CL" dirty="0"/>
                        <a:t>3 pts.</a:t>
                      </a:r>
                    </a:p>
                  </a:txBody>
                  <a:tcPr/>
                </a:tc>
                <a:tc>
                  <a:txBody>
                    <a:bodyPr/>
                    <a:lstStyle/>
                    <a:p>
                      <a:endParaRPr lang="es-CL"/>
                    </a:p>
                  </a:txBody>
                  <a:tcPr/>
                </a:tc>
                <a:extLst>
                  <a:ext uri="{0D108BD9-81ED-4DB2-BD59-A6C34878D82A}">
                    <a16:rowId xmlns:a16="http://schemas.microsoft.com/office/drawing/2014/main" xmlns="" val="374492670"/>
                  </a:ext>
                </a:extLst>
              </a:tr>
              <a:tr h="963265">
                <a:tc>
                  <a:txBody>
                    <a:bodyPr/>
                    <a:lstStyle/>
                    <a:p>
                      <a:pPr algn="just"/>
                      <a:r>
                        <a:rPr lang="es-CL" dirty="0"/>
                        <a:t>8. El texto presenta una evaluación clara y fundamentada sobre la gestión de la emergencia por parte del gobierno, sosteniendo la opinión en argumentos y garantías comprobables. </a:t>
                      </a:r>
                    </a:p>
                  </a:txBody>
                  <a:tcPr/>
                </a:tc>
                <a:tc>
                  <a:txBody>
                    <a:bodyPr/>
                    <a:lstStyle/>
                    <a:p>
                      <a:endParaRPr lang="es-CL" dirty="0"/>
                    </a:p>
                    <a:p>
                      <a:r>
                        <a:rPr lang="es-CL" dirty="0"/>
                        <a:t>3 pts. </a:t>
                      </a:r>
                    </a:p>
                  </a:txBody>
                  <a:tcPr/>
                </a:tc>
                <a:tc>
                  <a:txBody>
                    <a:bodyPr/>
                    <a:lstStyle/>
                    <a:p>
                      <a:endParaRPr lang="es-CL" dirty="0"/>
                    </a:p>
                  </a:txBody>
                  <a:tcPr/>
                </a:tc>
                <a:extLst>
                  <a:ext uri="{0D108BD9-81ED-4DB2-BD59-A6C34878D82A}">
                    <a16:rowId xmlns:a16="http://schemas.microsoft.com/office/drawing/2014/main" xmlns="" val="2222955342"/>
                  </a:ext>
                </a:extLst>
              </a:tr>
              <a:tr h="1182861">
                <a:tc>
                  <a:txBody>
                    <a:bodyPr/>
                    <a:lstStyle/>
                    <a:p>
                      <a:r>
                        <a:rPr lang="es-CL" dirty="0"/>
                        <a:t>9. El texto es creativo y refleja una preparación previa, integrando planteamientos nuevos y bien dispuestos que favorecen la lectura. Se evitan las ideas redundantes, las palabras repetidas y cualquier hilo conductor que se aleje de la idea central. </a:t>
                      </a:r>
                    </a:p>
                  </a:txBody>
                  <a:tcPr/>
                </a:tc>
                <a:tc>
                  <a:txBody>
                    <a:bodyPr/>
                    <a:lstStyle/>
                    <a:p>
                      <a:endParaRPr lang="es-CL" dirty="0"/>
                    </a:p>
                    <a:p>
                      <a:r>
                        <a:rPr lang="es-CL" dirty="0"/>
                        <a:t>3 pts. </a:t>
                      </a:r>
                    </a:p>
                  </a:txBody>
                  <a:tcPr/>
                </a:tc>
                <a:tc>
                  <a:txBody>
                    <a:bodyPr/>
                    <a:lstStyle/>
                    <a:p>
                      <a:endParaRPr lang="es-CL" dirty="0"/>
                    </a:p>
                  </a:txBody>
                  <a:tcPr/>
                </a:tc>
                <a:extLst>
                  <a:ext uri="{0D108BD9-81ED-4DB2-BD59-A6C34878D82A}">
                    <a16:rowId xmlns:a16="http://schemas.microsoft.com/office/drawing/2014/main" xmlns="" val="744422002"/>
                  </a:ext>
                </a:extLst>
              </a:tr>
            </a:tbl>
          </a:graphicData>
        </a:graphic>
      </p:graphicFrame>
    </p:spTree>
    <p:extLst>
      <p:ext uri="{BB962C8B-B14F-4D97-AF65-F5344CB8AC3E}">
        <p14:creationId xmlns:p14="http://schemas.microsoft.com/office/powerpoint/2010/main" val="3740657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xmlns="" id="{A38B2BBB-0A45-4244-AA7E-F193F305FF90}"/>
              </a:ext>
            </a:extLst>
          </p:cNvPr>
          <p:cNvSpPr>
            <a:spLocks noGrp="1"/>
          </p:cNvSpPr>
          <p:nvPr>
            <p:ph idx="1"/>
          </p:nvPr>
        </p:nvSpPr>
        <p:spPr>
          <a:xfrm>
            <a:off x="438150" y="832068"/>
            <a:ext cx="11315700" cy="5683031"/>
          </a:xfrm>
        </p:spPr>
        <p:style>
          <a:lnRef idx="2">
            <a:schemeClr val="dk1"/>
          </a:lnRef>
          <a:fillRef idx="1">
            <a:schemeClr val="lt1"/>
          </a:fillRef>
          <a:effectRef idx="0">
            <a:schemeClr val="dk1"/>
          </a:effectRef>
          <a:fontRef idx="minor">
            <a:schemeClr val="dk1"/>
          </a:fontRef>
        </p:style>
        <p:txBody>
          <a:bodyPr/>
          <a:lstStyle/>
          <a:p>
            <a:pPr marL="0" indent="0">
              <a:buNone/>
            </a:pPr>
            <a:endParaRPr lang="es-CL" dirty="0"/>
          </a:p>
        </p:txBody>
      </p:sp>
      <p:sp>
        <p:nvSpPr>
          <p:cNvPr id="4" name="CuadroTexto 3">
            <a:extLst>
              <a:ext uri="{FF2B5EF4-FFF2-40B4-BE49-F238E27FC236}">
                <a16:creationId xmlns:a16="http://schemas.microsoft.com/office/drawing/2014/main" xmlns="" id="{F3C81526-6FE6-8247-8852-C3096FFBF4DE}"/>
              </a:ext>
            </a:extLst>
          </p:cNvPr>
          <p:cNvSpPr txBox="1"/>
          <p:nvPr/>
        </p:nvSpPr>
        <p:spPr>
          <a:xfrm>
            <a:off x="1514475" y="185738"/>
            <a:ext cx="8443913" cy="646331"/>
          </a:xfrm>
          <a:prstGeom prst="rect">
            <a:avLst/>
          </a:prstGeom>
          <a:noFill/>
        </p:spPr>
        <p:txBody>
          <a:bodyPr wrap="square" rtlCol="0">
            <a:spAutoFit/>
          </a:bodyPr>
          <a:lstStyle/>
          <a:p>
            <a:pPr algn="ctr"/>
            <a:r>
              <a:rPr lang="es-CL" sz="3600" dirty="0"/>
              <a:t>COLUMNA DE OPINIÓN</a:t>
            </a:r>
          </a:p>
        </p:txBody>
      </p:sp>
    </p:spTree>
    <p:extLst>
      <p:ext uri="{BB962C8B-B14F-4D97-AF65-F5344CB8AC3E}">
        <p14:creationId xmlns:p14="http://schemas.microsoft.com/office/powerpoint/2010/main" val="3928964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8D54E0B-0CEE-C640-ABDE-617EA58EEDE3}"/>
              </a:ext>
            </a:extLst>
          </p:cNvPr>
          <p:cNvSpPr>
            <a:spLocks noGrp="1"/>
          </p:cNvSpPr>
          <p:nvPr>
            <p:ph type="title"/>
          </p:nvPr>
        </p:nvSpPr>
        <p:spPr>
          <a:xfrm>
            <a:off x="838200" y="157861"/>
            <a:ext cx="10515600" cy="841883"/>
          </a:xfrm>
        </p:spPr>
        <p:txBody>
          <a:bodyPr>
            <a:normAutofit/>
          </a:bodyPr>
          <a:lstStyle/>
          <a:p>
            <a:pPr algn="ctr"/>
            <a:r>
              <a:rPr lang="es-CL" b="1" dirty="0"/>
              <a:t>INSTRUCCIONES</a:t>
            </a:r>
          </a:p>
        </p:txBody>
      </p:sp>
      <p:sp>
        <p:nvSpPr>
          <p:cNvPr id="3" name="Marcador de contenido 2">
            <a:extLst>
              <a:ext uri="{FF2B5EF4-FFF2-40B4-BE49-F238E27FC236}">
                <a16:creationId xmlns:a16="http://schemas.microsoft.com/office/drawing/2014/main" xmlns="" id="{E5D4AC8A-D128-9546-A724-97296D3BD747}"/>
              </a:ext>
            </a:extLst>
          </p:cNvPr>
          <p:cNvSpPr>
            <a:spLocks noGrp="1"/>
          </p:cNvSpPr>
          <p:nvPr>
            <p:ph idx="1"/>
          </p:nvPr>
        </p:nvSpPr>
        <p:spPr>
          <a:xfrm>
            <a:off x="213360" y="944023"/>
            <a:ext cx="11765280" cy="5413916"/>
          </a:xfrm>
        </p:spPr>
        <p:txBody>
          <a:bodyPr>
            <a:normAutofit fontScale="92500" lnSpcReduction="20000"/>
          </a:bodyPr>
          <a:lstStyle/>
          <a:p>
            <a:pPr marL="0" indent="0" algn="just">
              <a:buNone/>
            </a:pPr>
            <a:r>
              <a:rPr lang="es-CL" dirty="0"/>
              <a:t>El siguiente PPT está diseñado para reforzar y continuar con los contenidos relacionados con la Unidad 0: Textos No literarios. En este material encontrarás específicamente los contenidos relacionados con textos periodísticos de opinión, sus tipos y características para posteriormente realizar las actividades especificadas al final del material. Para el desarrollo de la actividad considera los siguientes ítems:</a:t>
            </a:r>
          </a:p>
          <a:p>
            <a:pPr algn="just">
              <a:buFontTx/>
              <a:buChar char="-"/>
            </a:pPr>
            <a:r>
              <a:rPr lang="es-CL" dirty="0"/>
              <a:t>Este trabajo es INDIVIDUAL y debe ser reatroalimentado al profesor a cargo. Cualquier plagio o copia en su desarrollo será evaluado con nota mínima conforme al reglamento de evaluación.</a:t>
            </a:r>
          </a:p>
          <a:p>
            <a:pPr algn="just">
              <a:buFontTx/>
              <a:buChar char="-"/>
            </a:pPr>
            <a:r>
              <a:rPr lang="es-CL" dirty="0"/>
              <a:t>El desarrollo de este módulo corresponde a una nota formativa equivalente al 50% de una nota sumativa. </a:t>
            </a:r>
          </a:p>
          <a:p>
            <a:pPr algn="just">
              <a:buFontTx/>
              <a:buChar char="-"/>
            </a:pPr>
            <a:r>
              <a:rPr lang="es-CL" dirty="0"/>
              <a:t>La fecha de entrega de este Módulo I es el día viernes 20/03 hasta las 20 hrs. al correo institucional del profesor a cargo.</a:t>
            </a:r>
          </a:p>
          <a:p>
            <a:pPr algn="just">
              <a:buFontTx/>
              <a:buChar char="-"/>
            </a:pPr>
            <a:r>
              <a:rPr lang="es-CL" dirty="0"/>
              <a:t>Alumnos de 2ºA enviar PPT resuelto al correo </a:t>
            </a:r>
            <a:r>
              <a:rPr lang="es-CL" dirty="0">
                <a:hlinkClick r:id="rId2"/>
              </a:rPr>
              <a:t>mgaete@cldv.cl</a:t>
            </a:r>
            <a:endParaRPr lang="es-CL" dirty="0"/>
          </a:p>
          <a:p>
            <a:pPr algn="just">
              <a:buFontTx/>
              <a:buChar char="-"/>
            </a:pPr>
            <a:r>
              <a:rPr lang="es-CL" dirty="0"/>
              <a:t>Alumnos de 2ºB enviar PPT resuelto al correo </a:t>
            </a:r>
            <a:r>
              <a:rPr lang="es-CL" dirty="0">
                <a:hlinkClick r:id="rId3"/>
              </a:rPr>
              <a:t>nsuarez@cldv.cl</a:t>
            </a:r>
            <a:endParaRPr lang="es-CL" dirty="0"/>
          </a:p>
          <a:p>
            <a:pPr algn="just">
              <a:buFontTx/>
              <a:buChar char="-"/>
            </a:pPr>
            <a:r>
              <a:rPr lang="es-CL" dirty="0"/>
              <a:t>Cualquier consulta referente a este módulo debe ser enviada al correo del profesor a cargo.</a:t>
            </a:r>
          </a:p>
          <a:p>
            <a:pPr marL="0" indent="0">
              <a:buNone/>
            </a:pPr>
            <a:endParaRPr lang="es-CL" dirty="0"/>
          </a:p>
          <a:p>
            <a:pPr marL="0" indent="0">
              <a:buNone/>
            </a:pPr>
            <a:endParaRPr lang="es-CL" dirty="0"/>
          </a:p>
        </p:txBody>
      </p:sp>
    </p:spTree>
    <p:extLst>
      <p:ext uri="{BB962C8B-B14F-4D97-AF65-F5344CB8AC3E}">
        <p14:creationId xmlns:p14="http://schemas.microsoft.com/office/powerpoint/2010/main" val="1102570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0F4CD55-E8C1-9944-8CE7-6E31F36D9139}"/>
              </a:ext>
            </a:extLst>
          </p:cNvPr>
          <p:cNvSpPr>
            <a:spLocks noGrp="1"/>
          </p:cNvSpPr>
          <p:nvPr>
            <p:ph type="title"/>
          </p:nvPr>
        </p:nvSpPr>
        <p:spPr>
          <a:xfrm>
            <a:off x="838200" y="359381"/>
            <a:ext cx="10515600" cy="659003"/>
          </a:xfrm>
        </p:spPr>
        <p:txBody>
          <a:bodyPr>
            <a:normAutofit fontScale="90000"/>
          </a:bodyPr>
          <a:lstStyle/>
          <a:p>
            <a:pPr algn="ctr"/>
            <a:r>
              <a:rPr lang="es-CL" b="1" dirty="0"/>
              <a:t>INDICADORES DE PUNTAJE</a:t>
            </a:r>
          </a:p>
        </p:txBody>
      </p:sp>
      <p:graphicFrame>
        <p:nvGraphicFramePr>
          <p:cNvPr id="4" name="Tabla 3">
            <a:extLst>
              <a:ext uri="{FF2B5EF4-FFF2-40B4-BE49-F238E27FC236}">
                <a16:creationId xmlns:a16="http://schemas.microsoft.com/office/drawing/2014/main" xmlns="" id="{E454DCEF-E32E-1D40-B713-611D16C8F318}"/>
              </a:ext>
            </a:extLst>
          </p:cNvPr>
          <p:cNvGraphicFramePr>
            <a:graphicFrameLocks noGrp="1"/>
          </p:cNvGraphicFramePr>
          <p:nvPr>
            <p:extLst>
              <p:ext uri="{D42A27DB-BD31-4B8C-83A1-F6EECF244321}">
                <p14:modId xmlns:p14="http://schemas.microsoft.com/office/powerpoint/2010/main" val="2526335647"/>
              </p:ext>
            </p:extLst>
          </p:nvPr>
        </p:nvGraphicFramePr>
        <p:xfrm>
          <a:off x="176784" y="1049907"/>
          <a:ext cx="11838432" cy="5448712"/>
        </p:xfrm>
        <a:graphic>
          <a:graphicData uri="http://schemas.openxmlformats.org/drawingml/2006/table">
            <a:tbl>
              <a:tblPr firstRow="1" bandRow="1">
                <a:tableStyleId>{5C22544A-7EE6-4342-B048-85BDC9FD1C3A}</a:tableStyleId>
              </a:tblPr>
              <a:tblGrid>
                <a:gridCol w="9528049">
                  <a:extLst>
                    <a:ext uri="{9D8B030D-6E8A-4147-A177-3AD203B41FA5}">
                      <a16:colId xmlns:a16="http://schemas.microsoft.com/office/drawing/2014/main" xmlns="" val="3908074787"/>
                    </a:ext>
                  </a:extLst>
                </a:gridCol>
                <a:gridCol w="1133856">
                  <a:extLst>
                    <a:ext uri="{9D8B030D-6E8A-4147-A177-3AD203B41FA5}">
                      <a16:colId xmlns:a16="http://schemas.microsoft.com/office/drawing/2014/main" xmlns="" val="4183076112"/>
                    </a:ext>
                  </a:extLst>
                </a:gridCol>
                <a:gridCol w="1176527">
                  <a:extLst>
                    <a:ext uri="{9D8B030D-6E8A-4147-A177-3AD203B41FA5}">
                      <a16:colId xmlns:a16="http://schemas.microsoft.com/office/drawing/2014/main" xmlns="" val="1831906581"/>
                    </a:ext>
                  </a:extLst>
                </a:gridCol>
              </a:tblGrid>
              <a:tr h="597409">
                <a:tc>
                  <a:txBody>
                    <a:bodyPr/>
                    <a:lstStyle/>
                    <a:p>
                      <a:endParaRPr lang="es-CL" sz="1400" dirty="0"/>
                    </a:p>
                    <a:p>
                      <a:r>
                        <a:rPr lang="es-CL" sz="1400" dirty="0"/>
                        <a:t>INDICADOR</a:t>
                      </a:r>
                    </a:p>
                  </a:txBody>
                  <a:tcPr/>
                </a:tc>
                <a:tc>
                  <a:txBody>
                    <a:bodyPr/>
                    <a:lstStyle/>
                    <a:p>
                      <a:r>
                        <a:rPr lang="es-CL" sz="1400" dirty="0"/>
                        <a:t>Puntaje Obtenido</a:t>
                      </a:r>
                    </a:p>
                  </a:txBody>
                  <a:tcPr/>
                </a:tc>
                <a:tc>
                  <a:txBody>
                    <a:bodyPr/>
                    <a:lstStyle/>
                    <a:p>
                      <a:r>
                        <a:rPr lang="es-CL" sz="1400" dirty="0"/>
                        <a:t>Puntaje Total</a:t>
                      </a:r>
                    </a:p>
                  </a:txBody>
                  <a:tcPr/>
                </a:tc>
                <a:extLst>
                  <a:ext uri="{0D108BD9-81ED-4DB2-BD59-A6C34878D82A}">
                    <a16:rowId xmlns:a16="http://schemas.microsoft.com/office/drawing/2014/main" xmlns="" val="535606480"/>
                  </a:ext>
                </a:extLst>
              </a:tr>
              <a:tr h="531822">
                <a:tc>
                  <a:txBody>
                    <a:bodyPr/>
                    <a:lstStyle/>
                    <a:p>
                      <a:r>
                        <a:rPr lang="es-CL" sz="1800" dirty="0"/>
                        <a:t>Estudiante entrega su trabajo al correo indicado en la fecha establecida 20/03.</a:t>
                      </a:r>
                    </a:p>
                  </a:txBody>
                  <a:tcPr/>
                </a:tc>
                <a:tc>
                  <a:txBody>
                    <a:bodyPr/>
                    <a:lstStyle/>
                    <a:p>
                      <a:endParaRPr lang="es-CL" sz="1800" dirty="0"/>
                    </a:p>
                  </a:txBody>
                  <a:tcPr/>
                </a:tc>
                <a:tc>
                  <a:txBody>
                    <a:bodyPr/>
                    <a:lstStyle/>
                    <a:p>
                      <a:r>
                        <a:rPr lang="es-CL" sz="1800" dirty="0"/>
                        <a:t>2 pt.</a:t>
                      </a:r>
                    </a:p>
                  </a:txBody>
                  <a:tcPr/>
                </a:tc>
                <a:extLst>
                  <a:ext uri="{0D108BD9-81ED-4DB2-BD59-A6C34878D82A}">
                    <a16:rowId xmlns:a16="http://schemas.microsoft.com/office/drawing/2014/main" xmlns="" val="867081405"/>
                  </a:ext>
                </a:extLst>
              </a:tr>
              <a:tr h="664459">
                <a:tc>
                  <a:txBody>
                    <a:bodyPr/>
                    <a:lstStyle/>
                    <a:p>
                      <a:pPr algn="just"/>
                      <a:r>
                        <a:rPr lang="es-CL" sz="1800" dirty="0"/>
                        <a:t>El trabajo entregado denota compromiso, responsabilidad y autonomía, demostrando el estudiante haber invertido tiempo y dedicación en su desarrollo y no haber copiado/plagiado en ningún caso.</a:t>
                      </a:r>
                    </a:p>
                  </a:txBody>
                  <a:tcPr/>
                </a:tc>
                <a:tc>
                  <a:txBody>
                    <a:bodyPr/>
                    <a:lstStyle/>
                    <a:p>
                      <a:endParaRPr lang="es-CL" sz="1800" dirty="0"/>
                    </a:p>
                  </a:txBody>
                  <a:tcPr/>
                </a:tc>
                <a:tc>
                  <a:txBody>
                    <a:bodyPr/>
                    <a:lstStyle/>
                    <a:p>
                      <a:endParaRPr lang="es-CL" sz="1800" dirty="0"/>
                    </a:p>
                    <a:p>
                      <a:r>
                        <a:rPr lang="es-CL" sz="1800" dirty="0"/>
                        <a:t>4 pts.</a:t>
                      </a:r>
                    </a:p>
                  </a:txBody>
                  <a:tcPr/>
                </a:tc>
                <a:extLst>
                  <a:ext uri="{0D108BD9-81ED-4DB2-BD59-A6C34878D82A}">
                    <a16:rowId xmlns:a16="http://schemas.microsoft.com/office/drawing/2014/main" xmlns="" val="1643815643"/>
                  </a:ext>
                </a:extLst>
              </a:tr>
              <a:tr h="935122">
                <a:tc>
                  <a:txBody>
                    <a:bodyPr/>
                    <a:lstStyle/>
                    <a:p>
                      <a:pPr algn="just"/>
                      <a:r>
                        <a:rPr lang="es-CL" sz="1800" dirty="0"/>
                        <a:t>El estudiante demuestra proactividad en el desarrollo de este módulo al analizar y producir los textos reflexivamente, integrando en las actividades ejemplos contingentes de la realidad país/mundo, evidenciando haber complementado su lectura/producción con otros textos. </a:t>
                      </a:r>
                    </a:p>
                  </a:txBody>
                  <a:tcPr/>
                </a:tc>
                <a:tc>
                  <a:txBody>
                    <a:bodyPr/>
                    <a:lstStyle/>
                    <a:p>
                      <a:endParaRPr lang="es-CL" sz="1800"/>
                    </a:p>
                  </a:txBody>
                  <a:tcPr/>
                </a:tc>
                <a:tc>
                  <a:txBody>
                    <a:bodyPr/>
                    <a:lstStyle/>
                    <a:p>
                      <a:endParaRPr lang="es-CL" sz="1800" dirty="0"/>
                    </a:p>
                    <a:p>
                      <a:r>
                        <a:rPr lang="es-CL" sz="1800" dirty="0"/>
                        <a:t>4 pts.</a:t>
                      </a:r>
                    </a:p>
                  </a:txBody>
                  <a:tcPr/>
                </a:tc>
                <a:extLst>
                  <a:ext uri="{0D108BD9-81ED-4DB2-BD59-A6C34878D82A}">
                    <a16:rowId xmlns:a16="http://schemas.microsoft.com/office/drawing/2014/main" xmlns="" val="513704013"/>
                  </a:ext>
                </a:extLst>
              </a:tr>
              <a:tr h="488496">
                <a:tc>
                  <a:txBody>
                    <a:bodyPr/>
                    <a:lstStyle/>
                    <a:p>
                      <a:r>
                        <a:rPr lang="es-CL" sz="1800" dirty="0"/>
                        <a:t>El estudiante desarrolla el módulo demostrando una excelente ortografía acentual, puntual y literal.</a:t>
                      </a:r>
                    </a:p>
                  </a:txBody>
                  <a:tcPr/>
                </a:tc>
                <a:tc>
                  <a:txBody>
                    <a:bodyPr/>
                    <a:lstStyle/>
                    <a:p>
                      <a:endParaRPr lang="es-CL" sz="1800"/>
                    </a:p>
                  </a:txBody>
                  <a:tcPr/>
                </a:tc>
                <a:tc>
                  <a:txBody>
                    <a:bodyPr/>
                    <a:lstStyle/>
                    <a:p>
                      <a:r>
                        <a:rPr lang="es-CL" sz="1800" dirty="0"/>
                        <a:t>4 pts.</a:t>
                      </a:r>
                    </a:p>
                  </a:txBody>
                  <a:tcPr/>
                </a:tc>
                <a:extLst>
                  <a:ext uri="{0D108BD9-81ED-4DB2-BD59-A6C34878D82A}">
                    <a16:rowId xmlns:a16="http://schemas.microsoft.com/office/drawing/2014/main" xmlns="" val="201411095"/>
                  </a:ext>
                </a:extLst>
              </a:tr>
              <a:tr h="628067">
                <a:tc>
                  <a:txBody>
                    <a:bodyPr/>
                    <a:lstStyle/>
                    <a:p>
                      <a:r>
                        <a:rPr lang="es-CL" sz="1800" dirty="0"/>
                        <a:t>El estudiante desarrolla el módulo demostrando una excelente redacción y manejo de un amplio espectro de palabras, que enriquecen la lectura. </a:t>
                      </a:r>
                    </a:p>
                  </a:txBody>
                  <a:tcPr/>
                </a:tc>
                <a:tc>
                  <a:txBody>
                    <a:bodyPr/>
                    <a:lstStyle/>
                    <a:p>
                      <a:endParaRPr lang="es-CL" sz="1800"/>
                    </a:p>
                  </a:txBody>
                  <a:tcPr/>
                </a:tc>
                <a:tc>
                  <a:txBody>
                    <a:bodyPr/>
                    <a:lstStyle/>
                    <a:p>
                      <a:r>
                        <a:rPr lang="es-CL" sz="1800" dirty="0"/>
                        <a:t>4 pts.</a:t>
                      </a:r>
                    </a:p>
                  </a:txBody>
                  <a:tcPr/>
                </a:tc>
                <a:extLst>
                  <a:ext uri="{0D108BD9-81ED-4DB2-BD59-A6C34878D82A}">
                    <a16:rowId xmlns:a16="http://schemas.microsoft.com/office/drawing/2014/main" xmlns="" val="685560330"/>
                  </a:ext>
                </a:extLst>
              </a:tr>
              <a:tr h="475622">
                <a:tc>
                  <a:txBody>
                    <a:bodyPr/>
                    <a:lstStyle/>
                    <a:p>
                      <a:r>
                        <a:rPr lang="es-CL" sz="1800" dirty="0"/>
                        <a:t>Ítem de comprensión de lectura: “Tiempos de Indecencia”</a:t>
                      </a:r>
                    </a:p>
                  </a:txBody>
                  <a:tcPr/>
                </a:tc>
                <a:tc>
                  <a:txBody>
                    <a:bodyPr/>
                    <a:lstStyle/>
                    <a:p>
                      <a:endParaRPr lang="es-CL" sz="1800"/>
                    </a:p>
                  </a:txBody>
                  <a:tcPr/>
                </a:tc>
                <a:tc>
                  <a:txBody>
                    <a:bodyPr/>
                    <a:lstStyle/>
                    <a:p>
                      <a:r>
                        <a:rPr lang="es-CL" sz="1800" dirty="0"/>
                        <a:t>20 pts.</a:t>
                      </a:r>
                    </a:p>
                  </a:txBody>
                  <a:tcPr/>
                </a:tc>
                <a:extLst>
                  <a:ext uri="{0D108BD9-81ED-4DB2-BD59-A6C34878D82A}">
                    <a16:rowId xmlns:a16="http://schemas.microsoft.com/office/drawing/2014/main" xmlns="" val="2631698938"/>
                  </a:ext>
                </a:extLst>
              </a:tr>
              <a:tr h="475622">
                <a:tc>
                  <a:txBody>
                    <a:bodyPr/>
                    <a:lstStyle/>
                    <a:p>
                      <a:r>
                        <a:rPr lang="es-CL" sz="1800" dirty="0"/>
                        <a:t>Ítem de producción escrita: “Columna de Opinión”</a:t>
                      </a:r>
                    </a:p>
                  </a:txBody>
                  <a:tcPr/>
                </a:tc>
                <a:tc>
                  <a:txBody>
                    <a:bodyPr/>
                    <a:lstStyle/>
                    <a:p>
                      <a:endParaRPr lang="es-CL" sz="1800" dirty="0"/>
                    </a:p>
                  </a:txBody>
                  <a:tcPr/>
                </a:tc>
                <a:tc>
                  <a:txBody>
                    <a:bodyPr/>
                    <a:lstStyle/>
                    <a:p>
                      <a:r>
                        <a:rPr lang="es-CL" sz="1800" dirty="0"/>
                        <a:t>12 pts.</a:t>
                      </a:r>
                    </a:p>
                  </a:txBody>
                  <a:tcPr/>
                </a:tc>
                <a:extLst>
                  <a:ext uri="{0D108BD9-81ED-4DB2-BD59-A6C34878D82A}">
                    <a16:rowId xmlns:a16="http://schemas.microsoft.com/office/drawing/2014/main" xmlns="" val="1430519272"/>
                  </a:ext>
                </a:extLst>
              </a:tr>
              <a:tr h="458417">
                <a:tc>
                  <a:txBody>
                    <a:bodyPr/>
                    <a:lstStyle/>
                    <a:p>
                      <a:r>
                        <a:rPr lang="es-CL" sz="1800" b="1" dirty="0"/>
                        <a:t>TOTAL</a:t>
                      </a:r>
                    </a:p>
                  </a:txBody>
                  <a:tcPr/>
                </a:tc>
                <a:tc>
                  <a:txBody>
                    <a:bodyPr/>
                    <a:lstStyle/>
                    <a:p>
                      <a:endParaRPr lang="es-CL" sz="1800" b="1" dirty="0"/>
                    </a:p>
                  </a:txBody>
                  <a:tcPr/>
                </a:tc>
                <a:tc>
                  <a:txBody>
                    <a:bodyPr/>
                    <a:lstStyle/>
                    <a:p>
                      <a:r>
                        <a:rPr lang="es-CL" sz="1800" b="1" dirty="0"/>
                        <a:t>50 puntos.</a:t>
                      </a:r>
                    </a:p>
                  </a:txBody>
                  <a:tcPr/>
                </a:tc>
                <a:extLst>
                  <a:ext uri="{0D108BD9-81ED-4DB2-BD59-A6C34878D82A}">
                    <a16:rowId xmlns:a16="http://schemas.microsoft.com/office/drawing/2014/main" xmlns="" val="2844900854"/>
                  </a:ext>
                </a:extLst>
              </a:tr>
            </a:tbl>
          </a:graphicData>
        </a:graphic>
      </p:graphicFrame>
    </p:spTree>
    <p:extLst>
      <p:ext uri="{BB962C8B-B14F-4D97-AF65-F5344CB8AC3E}">
        <p14:creationId xmlns:p14="http://schemas.microsoft.com/office/powerpoint/2010/main" val="1284859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49DBF00-F260-2147-AE67-6D2FE52D2E91}"/>
              </a:ext>
            </a:extLst>
          </p:cNvPr>
          <p:cNvSpPr>
            <a:spLocks noGrp="1"/>
          </p:cNvSpPr>
          <p:nvPr>
            <p:ph type="title"/>
          </p:nvPr>
        </p:nvSpPr>
        <p:spPr>
          <a:xfrm>
            <a:off x="2897124" y="419859"/>
            <a:ext cx="6397752" cy="740665"/>
          </a:xfrm>
        </p:spPr>
        <p:style>
          <a:lnRef idx="1">
            <a:schemeClr val="accent2"/>
          </a:lnRef>
          <a:fillRef idx="3">
            <a:schemeClr val="accent2"/>
          </a:fillRef>
          <a:effectRef idx="2">
            <a:schemeClr val="accent2"/>
          </a:effectRef>
          <a:fontRef idx="minor">
            <a:schemeClr val="lt1"/>
          </a:fontRef>
        </p:style>
        <p:txBody>
          <a:bodyPr>
            <a:normAutofit/>
          </a:bodyPr>
          <a:lstStyle/>
          <a:p>
            <a:pPr algn="ctr"/>
            <a:r>
              <a:rPr lang="es-CL" sz="4400" dirty="0">
                <a:latin typeface="Calibri" panose="020F0502020204030204" pitchFamily="34" charset="0"/>
                <a:cs typeface="Calibri" panose="020F0502020204030204" pitchFamily="34" charset="0"/>
              </a:rPr>
              <a:t>Géneros Periodísticos</a:t>
            </a:r>
          </a:p>
        </p:txBody>
      </p:sp>
      <p:sp>
        <p:nvSpPr>
          <p:cNvPr id="3" name="Marcador de contenido 2">
            <a:extLst>
              <a:ext uri="{FF2B5EF4-FFF2-40B4-BE49-F238E27FC236}">
                <a16:creationId xmlns:a16="http://schemas.microsoft.com/office/drawing/2014/main" xmlns="" id="{2C13FBB6-676D-BB4D-8F20-0816CA069AD1}"/>
              </a:ext>
            </a:extLst>
          </p:cNvPr>
          <p:cNvSpPr>
            <a:spLocks noGrp="1"/>
          </p:cNvSpPr>
          <p:nvPr>
            <p:ph idx="1"/>
          </p:nvPr>
        </p:nvSpPr>
        <p:spPr>
          <a:xfrm>
            <a:off x="685800" y="1389889"/>
            <a:ext cx="10820400" cy="902208"/>
          </a:xfrm>
        </p:spPr>
        <p:txBody>
          <a:bodyPr>
            <a:normAutofit/>
          </a:bodyPr>
          <a:lstStyle/>
          <a:p>
            <a:pPr marL="0" indent="0" algn="just">
              <a:buNone/>
            </a:pPr>
            <a:r>
              <a:rPr lang="es-CL" sz="2800" dirty="0">
                <a:latin typeface="Calibri" panose="020F0502020204030204" pitchFamily="34" charset="0"/>
                <a:cs typeface="Calibri" panose="020F0502020204030204" pitchFamily="34" charset="0"/>
              </a:rPr>
              <a:t>En los medios de prensa se pueden clasificar los textos de acuerdo a su intencionalidad informativa:</a:t>
            </a:r>
          </a:p>
          <a:p>
            <a:pPr marL="0" indent="0" algn="just">
              <a:buNone/>
            </a:pPr>
            <a:endParaRPr lang="es-CL" sz="2800" dirty="0">
              <a:latin typeface="Calibri" panose="020F0502020204030204" pitchFamily="34" charset="0"/>
              <a:cs typeface="Calibri" panose="020F0502020204030204" pitchFamily="34" charset="0"/>
            </a:endParaRPr>
          </a:p>
          <a:p>
            <a:pPr marL="0" indent="0" algn="just">
              <a:buNone/>
            </a:pPr>
            <a:endParaRPr lang="es-CL" sz="2800" dirty="0">
              <a:latin typeface="Calibri" panose="020F0502020204030204" pitchFamily="34" charset="0"/>
              <a:cs typeface="Calibri" panose="020F0502020204030204" pitchFamily="34" charset="0"/>
            </a:endParaRPr>
          </a:p>
          <a:p>
            <a:pPr marL="0" indent="0" algn="just">
              <a:buNone/>
            </a:pPr>
            <a:endParaRPr lang="es-CL" sz="2800" dirty="0">
              <a:latin typeface="Calibri" panose="020F0502020204030204" pitchFamily="34" charset="0"/>
              <a:cs typeface="Calibri" panose="020F0502020204030204" pitchFamily="34" charset="0"/>
            </a:endParaRPr>
          </a:p>
        </p:txBody>
      </p:sp>
      <p:cxnSp>
        <p:nvCxnSpPr>
          <p:cNvPr id="5" name="Conector recto de flecha 4">
            <a:extLst>
              <a:ext uri="{FF2B5EF4-FFF2-40B4-BE49-F238E27FC236}">
                <a16:creationId xmlns:a16="http://schemas.microsoft.com/office/drawing/2014/main" xmlns="" id="{8349F0AD-0AC1-C54B-B4C0-66220883F89B}"/>
              </a:ext>
            </a:extLst>
          </p:cNvPr>
          <p:cNvCxnSpPr>
            <a:stCxn id="3" idx="2"/>
          </p:cNvCxnSpPr>
          <p:nvPr/>
        </p:nvCxnSpPr>
        <p:spPr>
          <a:xfrm flipH="1">
            <a:off x="4791456" y="2292097"/>
            <a:ext cx="1304544" cy="4754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xmlns="" id="{5F05C86A-7D68-6047-9369-BE793EAAA2E9}"/>
              </a:ext>
            </a:extLst>
          </p:cNvPr>
          <p:cNvCxnSpPr>
            <a:stCxn id="3" idx="2"/>
          </p:cNvCxnSpPr>
          <p:nvPr/>
        </p:nvCxnSpPr>
        <p:spPr>
          <a:xfrm>
            <a:off x="6096000" y="2292097"/>
            <a:ext cx="1170432" cy="46329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xmlns="" id="{1679D254-1EED-254F-A2E3-F8739A893C9B}"/>
              </a:ext>
            </a:extLst>
          </p:cNvPr>
          <p:cNvSpPr txBox="1"/>
          <p:nvPr/>
        </p:nvSpPr>
        <p:spPr>
          <a:xfrm>
            <a:off x="2897125" y="2859024"/>
            <a:ext cx="1894331"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CL" sz="2400" b="1" dirty="0"/>
              <a:t>Informativo</a:t>
            </a:r>
          </a:p>
        </p:txBody>
      </p:sp>
      <p:sp>
        <p:nvSpPr>
          <p:cNvPr id="10" name="CuadroTexto 9">
            <a:extLst>
              <a:ext uri="{FF2B5EF4-FFF2-40B4-BE49-F238E27FC236}">
                <a16:creationId xmlns:a16="http://schemas.microsoft.com/office/drawing/2014/main" xmlns="" id="{5B2F0113-90BC-BF49-BC5C-49FBE684D964}"/>
              </a:ext>
            </a:extLst>
          </p:cNvPr>
          <p:cNvSpPr txBox="1"/>
          <p:nvPr/>
        </p:nvSpPr>
        <p:spPr>
          <a:xfrm>
            <a:off x="7266432" y="2859025"/>
            <a:ext cx="1792224"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CL" sz="2400" b="1" dirty="0"/>
              <a:t>De opinión</a:t>
            </a:r>
          </a:p>
        </p:txBody>
      </p:sp>
      <p:graphicFrame>
        <p:nvGraphicFramePr>
          <p:cNvPr id="11" name="Tabla 10">
            <a:extLst>
              <a:ext uri="{FF2B5EF4-FFF2-40B4-BE49-F238E27FC236}">
                <a16:creationId xmlns:a16="http://schemas.microsoft.com/office/drawing/2014/main" xmlns="" id="{9B17E252-12BA-3C4E-B6D7-832BA34E7B6B}"/>
              </a:ext>
            </a:extLst>
          </p:cNvPr>
          <p:cNvGraphicFramePr>
            <a:graphicFrameLocks noGrp="1"/>
          </p:cNvGraphicFramePr>
          <p:nvPr/>
        </p:nvGraphicFramePr>
        <p:xfrm>
          <a:off x="260604" y="3537311"/>
          <a:ext cx="11626596" cy="2900830"/>
        </p:xfrm>
        <a:graphic>
          <a:graphicData uri="http://schemas.openxmlformats.org/drawingml/2006/table">
            <a:tbl>
              <a:tblPr firstRow="1" bandRow="1">
                <a:tableStyleId>{C4B1156A-380E-4F78-BDF5-A606A8083BF9}</a:tableStyleId>
              </a:tblPr>
              <a:tblGrid>
                <a:gridCol w="629412">
                  <a:extLst>
                    <a:ext uri="{9D8B030D-6E8A-4147-A177-3AD203B41FA5}">
                      <a16:colId xmlns:a16="http://schemas.microsoft.com/office/drawing/2014/main" xmlns="" val="4077727877"/>
                    </a:ext>
                  </a:extLst>
                </a:gridCol>
                <a:gridCol w="5149007">
                  <a:extLst>
                    <a:ext uri="{9D8B030D-6E8A-4147-A177-3AD203B41FA5}">
                      <a16:colId xmlns:a16="http://schemas.microsoft.com/office/drawing/2014/main" xmlns="" val="4113056208"/>
                    </a:ext>
                  </a:extLst>
                </a:gridCol>
                <a:gridCol w="5848177">
                  <a:extLst>
                    <a:ext uri="{9D8B030D-6E8A-4147-A177-3AD203B41FA5}">
                      <a16:colId xmlns:a16="http://schemas.microsoft.com/office/drawing/2014/main" xmlns="" val="683222109"/>
                    </a:ext>
                  </a:extLst>
                </a:gridCol>
              </a:tblGrid>
              <a:tr h="2900830">
                <a:tc>
                  <a:txBody>
                    <a:bodyPr/>
                    <a:lstStyle/>
                    <a:p>
                      <a:pPr algn="ctr"/>
                      <a:r>
                        <a:rPr lang="es-CL" sz="2800" dirty="0"/>
                        <a:t>Características</a:t>
                      </a:r>
                    </a:p>
                  </a:txBody>
                  <a:tcPr vert="vert270"/>
                </a:tc>
                <a:tc>
                  <a:txBody>
                    <a:bodyPr/>
                    <a:lstStyle/>
                    <a:p>
                      <a:pPr marL="285750" indent="-285750" algn="just">
                        <a:buFontTx/>
                        <a:buChar char="-"/>
                      </a:pPr>
                      <a:r>
                        <a:rPr lang="es-CL" sz="2000" b="0" dirty="0">
                          <a:latin typeface="Calibri" panose="020F0502020204030204" pitchFamily="34" charset="0"/>
                          <a:cs typeface="Calibri" panose="020F0502020204030204" pitchFamily="34" charset="0"/>
                        </a:rPr>
                        <a:t>Entrega información objetiva sobre los acontecimientos de actualidad.</a:t>
                      </a:r>
                    </a:p>
                    <a:p>
                      <a:pPr marL="285750" indent="-285750" algn="just">
                        <a:buFontTx/>
                        <a:buChar char="-"/>
                      </a:pPr>
                      <a:r>
                        <a:rPr lang="es-CL" sz="2000" b="0" dirty="0">
                          <a:latin typeface="Calibri" panose="020F0502020204030204" pitchFamily="34" charset="0"/>
                          <a:cs typeface="Calibri" panose="020F0502020204030204" pitchFamily="34" charset="0"/>
                        </a:rPr>
                        <a:t>Predomina en sus escritos la narración y la descripción.</a:t>
                      </a:r>
                    </a:p>
                    <a:p>
                      <a:pPr marL="285750" indent="-285750" algn="just">
                        <a:buFontTx/>
                        <a:buChar char="-"/>
                      </a:pPr>
                      <a:r>
                        <a:rPr lang="es-CL" sz="2000" b="0" dirty="0">
                          <a:latin typeface="Calibri" panose="020F0502020204030204" pitchFamily="34" charset="0"/>
                          <a:cs typeface="Calibri" panose="020F0502020204030204" pitchFamily="34" charset="0"/>
                        </a:rPr>
                        <a:t>Organiza la información según la pirámide invertida, es decir, primeramente presentar los datos de mayor relieve y posteriormente desarrollar los aspectos secundarios. </a:t>
                      </a:r>
                    </a:p>
                    <a:p>
                      <a:pPr marL="285750" indent="-285750">
                        <a:buFontTx/>
                        <a:buChar char="-"/>
                      </a:pPr>
                      <a:endParaRPr lang="es-CL" dirty="0"/>
                    </a:p>
                  </a:txBody>
                  <a:tcPr/>
                </a:tc>
                <a:tc>
                  <a:txBody>
                    <a:bodyPr/>
                    <a:lstStyle/>
                    <a:p>
                      <a:pPr marL="285750" indent="-285750">
                        <a:buFontTx/>
                        <a:buChar char="-"/>
                      </a:pPr>
                      <a:r>
                        <a:rPr lang="es-CL" sz="2000" b="0" dirty="0">
                          <a:latin typeface="Calibri" panose="020F0502020204030204" pitchFamily="34" charset="0"/>
                          <a:cs typeface="Calibri" panose="020F0502020204030204" pitchFamily="34" charset="0"/>
                        </a:rPr>
                        <a:t>Interpreta y opina sobre hechos noticiosos.</a:t>
                      </a:r>
                    </a:p>
                    <a:p>
                      <a:pPr marL="285750" indent="-285750">
                        <a:buFontTx/>
                        <a:buChar char="-"/>
                      </a:pPr>
                      <a:r>
                        <a:rPr lang="es-CL" sz="2000" b="0" dirty="0">
                          <a:latin typeface="Calibri" panose="020F0502020204030204" pitchFamily="34" charset="0"/>
                          <a:cs typeface="Calibri" panose="020F0502020204030204" pitchFamily="34" charset="0"/>
                        </a:rPr>
                        <a:t>Utiliza principalmente la explicación y la argumentación.</a:t>
                      </a:r>
                    </a:p>
                    <a:p>
                      <a:pPr marL="285750" indent="-285750">
                        <a:buFontTx/>
                        <a:buChar char="-"/>
                      </a:pPr>
                      <a:r>
                        <a:rPr lang="es-CL" sz="2000" b="0" dirty="0">
                          <a:latin typeface="Calibri" panose="020F0502020204030204" pitchFamily="34" charset="0"/>
                          <a:cs typeface="Calibri" panose="020F0502020204030204" pitchFamily="34" charset="0"/>
                        </a:rPr>
                        <a:t>Organiza las opiniones, juicios y comentarios en forma libre. </a:t>
                      </a:r>
                    </a:p>
                  </a:txBody>
                  <a:tcPr/>
                </a:tc>
                <a:extLst>
                  <a:ext uri="{0D108BD9-81ED-4DB2-BD59-A6C34878D82A}">
                    <a16:rowId xmlns:a16="http://schemas.microsoft.com/office/drawing/2014/main" xmlns="" val="1939176900"/>
                  </a:ext>
                </a:extLst>
              </a:tr>
            </a:tbl>
          </a:graphicData>
        </a:graphic>
      </p:graphicFrame>
    </p:spTree>
    <p:extLst>
      <p:ext uri="{BB962C8B-B14F-4D97-AF65-F5344CB8AC3E}">
        <p14:creationId xmlns:p14="http://schemas.microsoft.com/office/powerpoint/2010/main" val="2708896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xmlns="" id="{30685C37-196E-1640-8050-959FF5D835EF}"/>
              </a:ext>
            </a:extLst>
          </p:cNvPr>
          <p:cNvGraphicFramePr>
            <a:graphicFrameLocks noGrp="1"/>
          </p:cNvGraphicFramePr>
          <p:nvPr/>
        </p:nvGraphicFramePr>
        <p:xfrm>
          <a:off x="121920" y="90336"/>
          <a:ext cx="11948160" cy="6409103"/>
        </p:xfrm>
        <a:graphic>
          <a:graphicData uri="http://schemas.openxmlformats.org/drawingml/2006/table">
            <a:tbl>
              <a:tblPr firstRow="1" bandRow="1">
                <a:tableStyleId>{5C22544A-7EE6-4342-B048-85BDC9FD1C3A}</a:tableStyleId>
              </a:tblPr>
              <a:tblGrid>
                <a:gridCol w="1819581">
                  <a:extLst>
                    <a:ext uri="{9D8B030D-6E8A-4147-A177-3AD203B41FA5}">
                      <a16:colId xmlns:a16="http://schemas.microsoft.com/office/drawing/2014/main" xmlns="" val="785951926"/>
                    </a:ext>
                  </a:extLst>
                </a:gridCol>
                <a:gridCol w="10128579">
                  <a:extLst>
                    <a:ext uri="{9D8B030D-6E8A-4147-A177-3AD203B41FA5}">
                      <a16:colId xmlns:a16="http://schemas.microsoft.com/office/drawing/2014/main" xmlns="" val="3015178980"/>
                    </a:ext>
                  </a:extLst>
                </a:gridCol>
              </a:tblGrid>
              <a:tr h="962673">
                <a:tc>
                  <a:txBody>
                    <a:bodyPr/>
                    <a:lstStyle/>
                    <a:p>
                      <a:pPr algn="ctr"/>
                      <a:r>
                        <a:rPr lang="es-CL" sz="2400" dirty="0">
                          <a:latin typeface="Calibri" panose="020F0502020204030204" pitchFamily="34" charset="0"/>
                          <a:cs typeface="Calibri" panose="020F0502020204030204" pitchFamily="34" charset="0"/>
                        </a:rPr>
                        <a:t>Géneros Informativos</a:t>
                      </a:r>
                    </a:p>
                  </a:txBody>
                  <a:tcPr/>
                </a:tc>
                <a:tc>
                  <a:txBody>
                    <a:bodyPr/>
                    <a:lstStyle/>
                    <a:p>
                      <a:pPr algn="ctr"/>
                      <a:r>
                        <a:rPr lang="es-CL" sz="3600" dirty="0">
                          <a:latin typeface="Calibri" panose="020F0502020204030204" pitchFamily="34" charset="0"/>
                          <a:cs typeface="Calibri" panose="020F0502020204030204" pitchFamily="34" charset="0"/>
                        </a:rPr>
                        <a:t>Definición</a:t>
                      </a:r>
                    </a:p>
                  </a:txBody>
                  <a:tcPr/>
                </a:tc>
                <a:extLst>
                  <a:ext uri="{0D108BD9-81ED-4DB2-BD59-A6C34878D82A}">
                    <a16:rowId xmlns:a16="http://schemas.microsoft.com/office/drawing/2014/main" xmlns="" val="3099627291"/>
                  </a:ext>
                </a:extLst>
              </a:tr>
              <a:tr h="962673">
                <a:tc>
                  <a:txBody>
                    <a:bodyPr/>
                    <a:lstStyle/>
                    <a:p>
                      <a:r>
                        <a:rPr lang="es-CL" sz="2400" b="1" dirty="0">
                          <a:latin typeface="Calibri" panose="020F0502020204030204" pitchFamily="34" charset="0"/>
                          <a:cs typeface="Calibri" panose="020F0502020204030204" pitchFamily="34" charset="0"/>
                        </a:rPr>
                        <a:t>Noticia</a:t>
                      </a:r>
                    </a:p>
                  </a:txBody>
                  <a:tcPr/>
                </a:tc>
                <a:tc>
                  <a:txBody>
                    <a:bodyPr/>
                    <a:lstStyle/>
                    <a:p>
                      <a:r>
                        <a:rPr lang="es-CL" sz="2400" dirty="0">
                          <a:latin typeface="Calibri" panose="020F0502020204030204" pitchFamily="34" charset="0"/>
                          <a:cs typeface="Calibri" panose="020F0502020204030204" pitchFamily="34" charset="0"/>
                        </a:rPr>
                        <a:t>Es el texto informativo por excelencia. A través de la noticia se nos da a conocer un hecho o acontecimiento de forma breve, clara y objetiva. </a:t>
                      </a:r>
                    </a:p>
                  </a:txBody>
                  <a:tcPr/>
                </a:tc>
                <a:extLst>
                  <a:ext uri="{0D108BD9-81ED-4DB2-BD59-A6C34878D82A}">
                    <a16:rowId xmlns:a16="http://schemas.microsoft.com/office/drawing/2014/main" xmlns="" val="3528229374"/>
                  </a:ext>
                </a:extLst>
              </a:tr>
              <a:tr h="1069637">
                <a:tc>
                  <a:txBody>
                    <a:bodyPr/>
                    <a:lstStyle/>
                    <a:p>
                      <a:r>
                        <a:rPr lang="es-CL" sz="2400" b="1" dirty="0">
                          <a:latin typeface="Calibri" panose="020F0502020204030204" pitchFamily="34" charset="0"/>
                          <a:cs typeface="Calibri" panose="020F0502020204030204" pitchFamily="34" charset="0"/>
                        </a:rPr>
                        <a:t>Reportaje</a:t>
                      </a:r>
                    </a:p>
                  </a:txBody>
                  <a:tcPr/>
                </a:tc>
                <a:tc>
                  <a:txBody>
                    <a:bodyPr/>
                    <a:lstStyle/>
                    <a:p>
                      <a:r>
                        <a:rPr lang="es-CL" sz="2400" dirty="0">
                          <a:latin typeface="Calibri" panose="020F0502020204030204" pitchFamily="34" charset="0"/>
                          <a:cs typeface="Calibri" panose="020F0502020204030204" pitchFamily="34" charset="0"/>
                        </a:rPr>
                        <a:t>Es el texto más completo porque une entrevista, noticia e investigación, convirtiéndose en un trabajo que implica mucha disciplina, rigurosidad y capacidad de quien lo elabora. </a:t>
                      </a:r>
                    </a:p>
                  </a:txBody>
                  <a:tcPr/>
                </a:tc>
                <a:extLst>
                  <a:ext uri="{0D108BD9-81ED-4DB2-BD59-A6C34878D82A}">
                    <a16:rowId xmlns:a16="http://schemas.microsoft.com/office/drawing/2014/main" xmlns="" val="1659192503"/>
                  </a:ext>
                </a:extLst>
              </a:tr>
              <a:tr h="748746">
                <a:tc>
                  <a:txBody>
                    <a:bodyPr/>
                    <a:lstStyle/>
                    <a:p>
                      <a:r>
                        <a:rPr lang="es-CL" sz="2400" b="1" dirty="0">
                          <a:latin typeface="Calibri" panose="020F0502020204030204" pitchFamily="34" charset="0"/>
                          <a:cs typeface="Calibri" panose="020F0502020204030204" pitchFamily="34" charset="0"/>
                        </a:rPr>
                        <a:t>Reseña</a:t>
                      </a:r>
                    </a:p>
                  </a:txBody>
                  <a:tcPr/>
                </a:tc>
                <a:tc>
                  <a:txBody>
                    <a:bodyPr/>
                    <a:lstStyle/>
                    <a:p>
                      <a:r>
                        <a:rPr lang="es-CL" sz="2400" dirty="0">
                          <a:latin typeface="Calibri" panose="020F0502020204030204" pitchFamily="34" charset="0"/>
                          <a:cs typeface="Calibri" panose="020F0502020204030204" pitchFamily="34" charset="0"/>
                        </a:rPr>
                        <a:t>Se trata de un texto breve que nos presenta cierto tema, libro, película, etc. Puede ser solo informativo o valorativo. </a:t>
                      </a:r>
                    </a:p>
                  </a:txBody>
                  <a:tcPr/>
                </a:tc>
                <a:extLst>
                  <a:ext uri="{0D108BD9-81ED-4DB2-BD59-A6C34878D82A}">
                    <a16:rowId xmlns:a16="http://schemas.microsoft.com/office/drawing/2014/main" xmlns="" val="1775344814"/>
                  </a:ext>
                </a:extLst>
              </a:tr>
              <a:tr h="748746">
                <a:tc>
                  <a:txBody>
                    <a:bodyPr/>
                    <a:lstStyle/>
                    <a:p>
                      <a:r>
                        <a:rPr lang="es-CL" sz="2400" b="1" dirty="0">
                          <a:latin typeface="Calibri" panose="020F0502020204030204" pitchFamily="34" charset="0"/>
                          <a:cs typeface="Calibri" panose="020F0502020204030204" pitchFamily="34" charset="0"/>
                        </a:rPr>
                        <a:t>Entrevista</a:t>
                      </a:r>
                    </a:p>
                  </a:txBody>
                  <a:tcPr/>
                </a:tc>
                <a:tc>
                  <a:txBody>
                    <a:bodyPr/>
                    <a:lstStyle/>
                    <a:p>
                      <a:r>
                        <a:rPr lang="es-CL" sz="2400" dirty="0">
                          <a:latin typeface="Calibri" panose="020F0502020204030204" pitchFamily="34" charset="0"/>
                          <a:cs typeface="Calibri" panose="020F0502020204030204" pitchFamily="34" charset="0"/>
                        </a:rPr>
                        <a:t>Es una conversación guiada del periodista entre una o más personas. Por medio de este diálogo el entrevistador recoge opiniones, juicios, comentarios. </a:t>
                      </a:r>
                    </a:p>
                  </a:txBody>
                  <a:tcPr/>
                </a:tc>
                <a:extLst>
                  <a:ext uri="{0D108BD9-81ED-4DB2-BD59-A6C34878D82A}">
                    <a16:rowId xmlns:a16="http://schemas.microsoft.com/office/drawing/2014/main" xmlns="" val="2235444931"/>
                  </a:ext>
                </a:extLst>
              </a:tr>
              <a:tr h="1069637">
                <a:tc>
                  <a:txBody>
                    <a:bodyPr/>
                    <a:lstStyle/>
                    <a:p>
                      <a:r>
                        <a:rPr lang="es-CL" sz="2400" b="1" dirty="0">
                          <a:latin typeface="Calibri" panose="020F0502020204030204" pitchFamily="34" charset="0"/>
                          <a:cs typeface="Calibri" panose="020F0502020204030204" pitchFamily="34" charset="0"/>
                        </a:rPr>
                        <a:t>Crónica </a:t>
                      </a:r>
                    </a:p>
                  </a:txBody>
                  <a:tcPr/>
                </a:tc>
                <a:tc>
                  <a:txBody>
                    <a:bodyPr/>
                    <a:lstStyle/>
                    <a:p>
                      <a:r>
                        <a:rPr lang="es-CL" sz="2400" dirty="0">
                          <a:latin typeface="Calibri" panose="020F0502020204030204" pitchFamily="34" charset="0"/>
                          <a:cs typeface="Calibri" panose="020F0502020204030204" pitchFamily="34" charset="0"/>
                        </a:rPr>
                        <a:t>Es la narración de un hecho noticioso en el que se incorporan ciertos elementos valorativos o interpretativos (subjetividad). En este sentido podría catalogarse de híbrido entre informativo y de opinión. </a:t>
                      </a:r>
                    </a:p>
                  </a:txBody>
                  <a:tcPr/>
                </a:tc>
                <a:extLst>
                  <a:ext uri="{0D108BD9-81ED-4DB2-BD59-A6C34878D82A}">
                    <a16:rowId xmlns:a16="http://schemas.microsoft.com/office/drawing/2014/main" xmlns="" val="4259699885"/>
                  </a:ext>
                </a:extLst>
              </a:tr>
              <a:tr h="460397">
                <a:tc>
                  <a:txBody>
                    <a:bodyPr/>
                    <a:lstStyle/>
                    <a:p>
                      <a:r>
                        <a:rPr lang="es-CL" sz="2400" b="1" dirty="0">
                          <a:latin typeface="Calibri" panose="020F0502020204030204" pitchFamily="34" charset="0"/>
                          <a:cs typeface="Calibri" panose="020F0502020204030204" pitchFamily="34" charset="0"/>
                        </a:rPr>
                        <a:t>Breve</a:t>
                      </a:r>
                    </a:p>
                  </a:txBody>
                  <a:tcPr/>
                </a:tc>
                <a:tc>
                  <a:txBody>
                    <a:bodyPr/>
                    <a:lstStyle/>
                    <a:p>
                      <a:r>
                        <a:rPr lang="es-CL" sz="2400" dirty="0">
                          <a:latin typeface="Calibri" panose="020F0502020204030204" pitchFamily="34" charset="0"/>
                          <a:cs typeface="Calibri" panose="020F0502020204030204" pitchFamily="34" charset="0"/>
                        </a:rPr>
                        <a:t>Se trata de un hecho noticioso presentado escuetamente. </a:t>
                      </a:r>
                    </a:p>
                  </a:txBody>
                  <a:tcPr/>
                </a:tc>
                <a:extLst>
                  <a:ext uri="{0D108BD9-81ED-4DB2-BD59-A6C34878D82A}">
                    <a16:rowId xmlns:a16="http://schemas.microsoft.com/office/drawing/2014/main" xmlns="" val="687625228"/>
                  </a:ext>
                </a:extLst>
              </a:tr>
            </a:tbl>
          </a:graphicData>
        </a:graphic>
      </p:graphicFrame>
    </p:spTree>
    <p:extLst>
      <p:ext uri="{BB962C8B-B14F-4D97-AF65-F5344CB8AC3E}">
        <p14:creationId xmlns:p14="http://schemas.microsoft.com/office/powerpoint/2010/main" val="1820466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xmlns="" id="{5D12223D-177F-D249-850B-F57290338668}"/>
              </a:ext>
            </a:extLst>
          </p:cNvPr>
          <p:cNvGraphicFramePr>
            <a:graphicFrameLocks noGrp="1"/>
          </p:cNvGraphicFramePr>
          <p:nvPr/>
        </p:nvGraphicFramePr>
        <p:xfrm>
          <a:off x="268224" y="622130"/>
          <a:ext cx="11679936" cy="5055048"/>
        </p:xfrm>
        <a:graphic>
          <a:graphicData uri="http://schemas.openxmlformats.org/drawingml/2006/table">
            <a:tbl>
              <a:tblPr firstRow="1" bandRow="1">
                <a:tableStyleId>{00A15C55-8517-42AA-B614-E9B94910E393}</a:tableStyleId>
              </a:tblPr>
              <a:tblGrid>
                <a:gridCol w="2302036">
                  <a:extLst>
                    <a:ext uri="{9D8B030D-6E8A-4147-A177-3AD203B41FA5}">
                      <a16:colId xmlns:a16="http://schemas.microsoft.com/office/drawing/2014/main" xmlns="" val="992728431"/>
                    </a:ext>
                  </a:extLst>
                </a:gridCol>
                <a:gridCol w="9377900">
                  <a:extLst>
                    <a:ext uri="{9D8B030D-6E8A-4147-A177-3AD203B41FA5}">
                      <a16:colId xmlns:a16="http://schemas.microsoft.com/office/drawing/2014/main" xmlns="" val="1427850755"/>
                    </a:ext>
                  </a:extLst>
                </a:gridCol>
              </a:tblGrid>
              <a:tr h="924788">
                <a:tc>
                  <a:txBody>
                    <a:bodyPr/>
                    <a:lstStyle/>
                    <a:p>
                      <a:pPr algn="l"/>
                      <a:r>
                        <a:rPr lang="es-CL" sz="2800" b="1" dirty="0">
                          <a:latin typeface="Calibri" panose="020F0502020204030204" pitchFamily="34" charset="0"/>
                          <a:cs typeface="Calibri" panose="020F0502020204030204" pitchFamily="34" charset="0"/>
                        </a:rPr>
                        <a:t>Género de Opinión</a:t>
                      </a:r>
                    </a:p>
                  </a:txBody>
                  <a:tcPr/>
                </a:tc>
                <a:tc>
                  <a:txBody>
                    <a:bodyPr/>
                    <a:lstStyle/>
                    <a:p>
                      <a:pPr algn="ctr"/>
                      <a:r>
                        <a:rPr lang="es-CL" sz="3200" b="1" dirty="0">
                          <a:latin typeface="Calibri" panose="020F0502020204030204" pitchFamily="34" charset="0"/>
                          <a:cs typeface="Calibri" panose="020F0502020204030204" pitchFamily="34" charset="0"/>
                        </a:rPr>
                        <a:t>Definición</a:t>
                      </a:r>
                    </a:p>
                  </a:txBody>
                  <a:tcPr/>
                </a:tc>
                <a:extLst>
                  <a:ext uri="{0D108BD9-81ED-4DB2-BD59-A6C34878D82A}">
                    <a16:rowId xmlns:a16="http://schemas.microsoft.com/office/drawing/2014/main" xmlns="" val="882933044"/>
                  </a:ext>
                </a:extLst>
              </a:tr>
              <a:tr h="924788">
                <a:tc>
                  <a:txBody>
                    <a:bodyPr/>
                    <a:lstStyle/>
                    <a:p>
                      <a:r>
                        <a:rPr lang="es-CL" sz="2400" b="1" dirty="0">
                          <a:latin typeface="Calibri" panose="020F0502020204030204" pitchFamily="34" charset="0"/>
                          <a:cs typeface="Calibri" panose="020F0502020204030204" pitchFamily="34" charset="0"/>
                        </a:rPr>
                        <a:t>Editorial</a:t>
                      </a:r>
                    </a:p>
                  </a:txBody>
                  <a:tcPr/>
                </a:tc>
                <a:tc>
                  <a:txBody>
                    <a:bodyPr/>
                    <a:lstStyle/>
                    <a:p>
                      <a:r>
                        <a:rPr lang="es-CL" sz="2400" dirty="0">
                          <a:latin typeface="Calibri" panose="020F0502020204030204" pitchFamily="34" charset="0"/>
                          <a:cs typeface="Calibri" panose="020F0502020204030204" pitchFamily="34" charset="0"/>
                        </a:rPr>
                        <a:t>Es el texto por medio del cual un diario o revista expresa su opinión o pensamiento oficial frente a diversas materias. </a:t>
                      </a:r>
                    </a:p>
                  </a:txBody>
                  <a:tcPr/>
                </a:tc>
                <a:extLst>
                  <a:ext uri="{0D108BD9-81ED-4DB2-BD59-A6C34878D82A}">
                    <a16:rowId xmlns:a16="http://schemas.microsoft.com/office/drawing/2014/main" xmlns="" val="522047822"/>
                  </a:ext>
                </a:extLst>
              </a:tr>
              <a:tr h="924788">
                <a:tc>
                  <a:txBody>
                    <a:bodyPr/>
                    <a:lstStyle/>
                    <a:p>
                      <a:r>
                        <a:rPr lang="es-CL" sz="2400" b="1" dirty="0">
                          <a:latin typeface="Calibri" panose="020F0502020204030204" pitchFamily="34" charset="0"/>
                          <a:cs typeface="Calibri" panose="020F0502020204030204" pitchFamily="34" charset="0"/>
                        </a:rPr>
                        <a:t>Cartas al director</a:t>
                      </a:r>
                    </a:p>
                  </a:txBody>
                  <a:tcPr/>
                </a:tc>
                <a:tc>
                  <a:txBody>
                    <a:bodyPr/>
                    <a:lstStyle/>
                    <a:p>
                      <a:r>
                        <a:rPr lang="es-CL" sz="2400" dirty="0">
                          <a:latin typeface="Calibri" panose="020F0502020204030204" pitchFamily="34" charset="0"/>
                          <a:cs typeface="Calibri" panose="020F0502020204030204" pitchFamily="34" charset="0"/>
                        </a:rPr>
                        <a:t>Formato en que los lectores exponen sus puntos de vista sobre las opiniones o informaciones que aparecen en el medio.</a:t>
                      </a:r>
                    </a:p>
                  </a:txBody>
                  <a:tcPr/>
                </a:tc>
                <a:extLst>
                  <a:ext uri="{0D108BD9-81ED-4DB2-BD59-A6C34878D82A}">
                    <a16:rowId xmlns:a16="http://schemas.microsoft.com/office/drawing/2014/main" xmlns="" val="1727717261"/>
                  </a:ext>
                </a:extLst>
              </a:tr>
              <a:tr h="1335805">
                <a:tc>
                  <a:txBody>
                    <a:bodyPr/>
                    <a:lstStyle/>
                    <a:p>
                      <a:r>
                        <a:rPr lang="es-CL" sz="2400" b="1" dirty="0">
                          <a:latin typeface="Calibri" panose="020F0502020204030204" pitchFamily="34" charset="0"/>
                          <a:cs typeface="Calibri" panose="020F0502020204030204" pitchFamily="34" charset="0"/>
                        </a:rPr>
                        <a:t>Columna de opinión o comentario</a:t>
                      </a:r>
                    </a:p>
                  </a:txBody>
                  <a:tcPr/>
                </a:tc>
                <a:tc>
                  <a:txBody>
                    <a:bodyPr/>
                    <a:lstStyle/>
                    <a:p>
                      <a:r>
                        <a:rPr lang="es-CL" sz="2400" dirty="0">
                          <a:latin typeface="Calibri" panose="020F0502020204030204" pitchFamily="34" charset="0"/>
                          <a:cs typeface="Calibri" panose="020F0502020204030204" pitchFamily="34" charset="0"/>
                        </a:rPr>
                        <a:t>Se trata de un texto escrito por una persona destacada o experta, que expresa su opinión sobre un tema no comprometiendo al medio y lleva la firma del autor. </a:t>
                      </a:r>
                    </a:p>
                  </a:txBody>
                  <a:tcPr/>
                </a:tc>
                <a:extLst>
                  <a:ext uri="{0D108BD9-81ED-4DB2-BD59-A6C34878D82A}">
                    <a16:rowId xmlns:a16="http://schemas.microsoft.com/office/drawing/2014/main" xmlns="" val="2094369370"/>
                  </a:ext>
                </a:extLst>
              </a:tr>
              <a:tr h="924788">
                <a:tc>
                  <a:txBody>
                    <a:bodyPr/>
                    <a:lstStyle/>
                    <a:p>
                      <a:r>
                        <a:rPr lang="es-CL" sz="2400" b="1" dirty="0">
                          <a:latin typeface="Calibri" panose="020F0502020204030204" pitchFamily="34" charset="0"/>
                          <a:cs typeface="Calibri" panose="020F0502020204030204" pitchFamily="34" charset="0"/>
                        </a:rPr>
                        <a:t>Crítica cultural o de espectáculo</a:t>
                      </a:r>
                    </a:p>
                  </a:txBody>
                  <a:tcPr/>
                </a:tc>
                <a:tc>
                  <a:txBody>
                    <a:bodyPr/>
                    <a:lstStyle/>
                    <a:p>
                      <a:r>
                        <a:rPr lang="es-CL" sz="2400" dirty="0">
                          <a:latin typeface="Calibri" panose="020F0502020204030204" pitchFamily="34" charset="0"/>
                          <a:cs typeface="Calibri" panose="020F0502020204030204" pitchFamily="34" charset="0"/>
                        </a:rPr>
                        <a:t>La crítica general o especializada informa, orienta y educa al público sobre lo que sucede en el ámbito artístico o del espectáculo. </a:t>
                      </a:r>
                    </a:p>
                  </a:txBody>
                  <a:tcPr/>
                </a:tc>
                <a:extLst>
                  <a:ext uri="{0D108BD9-81ED-4DB2-BD59-A6C34878D82A}">
                    <a16:rowId xmlns:a16="http://schemas.microsoft.com/office/drawing/2014/main" xmlns="" val="2929201666"/>
                  </a:ext>
                </a:extLst>
              </a:tr>
            </a:tbl>
          </a:graphicData>
        </a:graphic>
      </p:graphicFrame>
    </p:spTree>
    <p:extLst>
      <p:ext uri="{BB962C8B-B14F-4D97-AF65-F5344CB8AC3E}">
        <p14:creationId xmlns:p14="http://schemas.microsoft.com/office/powerpoint/2010/main" val="3838561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6176334-D9E4-FD43-8A49-532053B3E809}"/>
              </a:ext>
            </a:extLst>
          </p:cNvPr>
          <p:cNvSpPr>
            <a:spLocks noGrp="1"/>
          </p:cNvSpPr>
          <p:nvPr>
            <p:ph type="title"/>
          </p:nvPr>
        </p:nvSpPr>
        <p:spPr>
          <a:xfrm>
            <a:off x="838200" y="346075"/>
            <a:ext cx="10515600" cy="2182813"/>
          </a:xfrm>
        </p:spPr>
        <p:txBody>
          <a:bodyPr>
            <a:normAutofit/>
          </a:bodyPr>
          <a:lstStyle/>
          <a:p>
            <a:pPr algn="ctr"/>
            <a:r>
              <a:rPr lang="es-CL" sz="7200" dirty="0">
                <a:latin typeface="+mn-lt"/>
              </a:rPr>
              <a:t>Textos Periodísticos </a:t>
            </a:r>
            <a:br>
              <a:rPr lang="es-CL" sz="7200" dirty="0">
                <a:latin typeface="+mn-lt"/>
              </a:rPr>
            </a:br>
            <a:r>
              <a:rPr lang="es-CL" sz="7200" dirty="0">
                <a:latin typeface="+mn-lt"/>
              </a:rPr>
              <a:t>de Opinión</a:t>
            </a:r>
          </a:p>
        </p:txBody>
      </p:sp>
      <p:pic>
        <p:nvPicPr>
          <p:cNvPr id="5" name="Imagen 4" descr="Una mujer con pelo rojo&#10;&#10;Descripción generada automáticamente">
            <a:extLst>
              <a:ext uri="{FF2B5EF4-FFF2-40B4-BE49-F238E27FC236}">
                <a16:creationId xmlns:a16="http://schemas.microsoft.com/office/drawing/2014/main" xmlns="" id="{FC453A2B-1079-7940-A32B-085D530204A3}"/>
              </a:ext>
            </a:extLst>
          </p:cNvPr>
          <p:cNvPicPr>
            <a:picLocks noChangeAspect="1"/>
          </p:cNvPicPr>
          <p:nvPr/>
        </p:nvPicPr>
        <p:blipFill>
          <a:blip r:embed="rId3"/>
          <a:stretch>
            <a:fillRect/>
          </a:stretch>
        </p:blipFill>
        <p:spPr>
          <a:xfrm>
            <a:off x="3324578" y="2528888"/>
            <a:ext cx="5542844" cy="3117850"/>
          </a:xfrm>
          <a:prstGeom prst="rect">
            <a:avLst/>
          </a:prstGeom>
        </p:spPr>
      </p:pic>
    </p:spTree>
    <p:extLst>
      <p:ext uri="{BB962C8B-B14F-4D97-AF65-F5344CB8AC3E}">
        <p14:creationId xmlns:p14="http://schemas.microsoft.com/office/powerpoint/2010/main" val="604336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838D941-C0A9-7B42-89A9-DFAB68148182}"/>
              </a:ext>
            </a:extLst>
          </p:cNvPr>
          <p:cNvSpPr>
            <a:spLocks noGrp="1"/>
          </p:cNvSpPr>
          <p:nvPr>
            <p:ph type="title"/>
          </p:nvPr>
        </p:nvSpPr>
        <p:spPr>
          <a:xfrm rot="21422089">
            <a:off x="1469676" y="259513"/>
            <a:ext cx="5524500" cy="711201"/>
          </a:xfrm>
        </p:spPr>
        <p:txBody>
          <a:bodyPr>
            <a:normAutofit/>
          </a:bodyPr>
          <a:lstStyle/>
          <a:p>
            <a:pPr algn="ctr"/>
            <a:r>
              <a:rPr lang="es-CL" sz="4000" dirty="0">
                <a:latin typeface="+mn-lt"/>
              </a:rPr>
              <a:t>EDITORIAL</a:t>
            </a:r>
          </a:p>
        </p:txBody>
      </p:sp>
      <p:sp>
        <p:nvSpPr>
          <p:cNvPr id="3" name="Marcador de contenido 2">
            <a:extLst>
              <a:ext uri="{FF2B5EF4-FFF2-40B4-BE49-F238E27FC236}">
                <a16:creationId xmlns:a16="http://schemas.microsoft.com/office/drawing/2014/main" xmlns="" id="{9D175585-1A70-F146-8230-5B931D06FFA9}"/>
              </a:ext>
            </a:extLst>
          </p:cNvPr>
          <p:cNvSpPr>
            <a:spLocks noGrp="1"/>
          </p:cNvSpPr>
          <p:nvPr>
            <p:ph idx="1"/>
          </p:nvPr>
        </p:nvSpPr>
        <p:spPr>
          <a:xfrm rot="21435423">
            <a:off x="1446266" y="996187"/>
            <a:ext cx="5957887" cy="4865627"/>
          </a:xfrm>
        </p:spPr>
        <p:txBody>
          <a:bodyPr/>
          <a:lstStyle/>
          <a:p>
            <a:pPr marL="0" indent="0" algn="just">
              <a:buNone/>
            </a:pPr>
            <a:r>
              <a:rPr lang="es-CL" dirty="0"/>
              <a:t>Texto que presenta el pensamiento del medio en referencia a un asunto de interés público. </a:t>
            </a:r>
          </a:p>
          <a:p>
            <a:pPr marL="0" indent="0" algn="just">
              <a:buNone/>
            </a:pPr>
            <a:r>
              <a:rPr lang="es-CL" dirty="0"/>
              <a:t>La editorial no lleva firma pues el lector sabe que es la opinión oficial del medio.  Además, se caracteriza por su brevedad y suele estar escrito en tercera persona, ya que expresa la opinión colectiva del periódico o revista. En general consta de tres partes: presentación del tema, análisis e interpretación y postura frente al texto expuesto. </a:t>
            </a:r>
          </a:p>
        </p:txBody>
      </p:sp>
      <p:pic>
        <p:nvPicPr>
          <p:cNvPr id="5" name="Imagen 4" descr="Una captura de pantalla de un periódico&#10;&#10;Descripción generada automáticamente">
            <a:extLst>
              <a:ext uri="{FF2B5EF4-FFF2-40B4-BE49-F238E27FC236}">
                <a16:creationId xmlns:a16="http://schemas.microsoft.com/office/drawing/2014/main" xmlns="" id="{425EBDE4-64D2-154B-97C7-5734593987A4}"/>
              </a:ext>
            </a:extLst>
          </p:cNvPr>
          <p:cNvPicPr>
            <a:picLocks noChangeAspect="1"/>
          </p:cNvPicPr>
          <p:nvPr/>
        </p:nvPicPr>
        <p:blipFill>
          <a:blip r:embed="rId3"/>
          <a:stretch>
            <a:fillRect/>
          </a:stretch>
        </p:blipFill>
        <p:spPr>
          <a:xfrm rot="228366">
            <a:off x="7751121" y="-15235"/>
            <a:ext cx="3653521" cy="7170420"/>
          </a:xfrm>
          <a:prstGeom prst="rect">
            <a:avLst/>
          </a:prstGeom>
        </p:spPr>
      </p:pic>
    </p:spTree>
    <p:extLst>
      <p:ext uri="{BB962C8B-B14F-4D97-AF65-F5344CB8AC3E}">
        <p14:creationId xmlns:p14="http://schemas.microsoft.com/office/powerpoint/2010/main" val="147013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8AF48AF-3B47-B546-8EF3-5487B4689718}"/>
              </a:ext>
            </a:extLst>
          </p:cNvPr>
          <p:cNvSpPr>
            <a:spLocks noGrp="1"/>
          </p:cNvSpPr>
          <p:nvPr>
            <p:ph type="title"/>
          </p:nvPr>
        </p:nvSpPr>
        <p:spPr>
          <a:xfrm>
            <a:off x="6324600" y="242093"/>
            <a:ext cx="4600574" cy="706438"/>
          </a:xfrm>
        </p:spPr>
        <p:txBody>
          <a:bodyPr>
            <a:normAutofit fontScale="90000"/>
          </a:bodyPr>
          <a:lstStyle/>
          <a:p>
            <a:pPr algn="ctr"/>
            <a:r>
              <a:rPr lang="es-CL" sz="4000" dirty="0">
                <a:latin typeface="+mn-lt"/>
              </a:rPr>
              <a:t>CARTAS AL DIRECTOR</a:t>
            </a:r>
          </a:p>
        </p:txBody>
      </p:sp>
      <p:sp>
        <p:nvSpPr>
          <p:cNvPr id="3" name="Marcador de contenido 2">
            <a:extLst>
              <a:ext uri="{FF2B5EF4-FFF2-40B4-BE49-F238E27FC236}">
                <a16:creationId xmlns:a16="http://schemas.microsoft.com/office/drawing/2014/main" xmlns="" id="{F91DFCE6-F4C6-5947-9076-190B94BFB912}"/>
              </a:ext>
            </a:extLst>
          </p:cNvPr>
          <p:cNvSpPr>
            <a:spLocks noGrp="1"/>
          </p:cNvSpPr>
          <p:nvPr>
            <p:ph idx="1"/>
          </p:nvPr>
        </p:nvSpPr>
        <p:spPr>
          <a:xfrm>
            <a:off x="5276849" y="948531"/>
            <a:ext cx="6696075" cy="4695032"/>
          </a:xfrm>
        </p:spPr>
        <p:txBody>
          <a:bodyPr/>
          <a:lstStyle/>
          <a:p>
            <a:pPr marL="0" indent="0" algn="just">
              <a:buNone/>
            </a:pPr>
            <a:r>
              <a:rPr lang="es-CL" dirty="0"/>
              <a:t>Las cartas al director son la principal vía de acceso de los lectores para emitir sus opiniones sobre cualquier asunto de interés ciudadano, formular una denuncia, criticar a las autoridades, etc. </a:t>
            </a:r>
          </a:p>
          <a:p>
            <a:pPr marL="0" indent="0" algn="just">
              <a:buNone/>
            </a:pPr>
            <a:r>
              <a:rPr lang="es-CL" dirty="0"/>
              <a:t>Se caracterizan por su brevedad y por llevar la firma de quien escribe, indicando el nombre y en otras ocasiones la actividad o cargo que desempeña el emisor para brindarle mayor credibilidad y autoridad a los juicios emitidos. </a:t>
            </a:r>
          </a:p>
        </p:txBody>
      </p:sp>
      <p:pic>
        <p:nvPicPr>
          <p:cNvPr id="5" name="Imagen 4">
            <a:extLst>
              <a:ext uri="{FF2B5EF4-FFF2-40B4-BE49-F238E27FC236}">
                <a16:creationId xmlns:a16="http://schemas.microsoft.com/office/drawing/2014/main" xmlns="" id="{0873EE8E-7EC1-C941-BFBD-EC3769A182BE}"/>
              </a:ext>
            </a:extLst>
          </p:cNvPr>
          <p:cNvPicPr>
            <a:picLocks noChangeAspect="1"/>
          </p:cNvPicPr>
          <p:nvPr/>
        </p:nvPicPr>
        <p:blipFill>
          <a:blip r:embed="rId3">
            <a:grayscl/>
            <a:extLst>
              <a:ext uri="{BEBA8EAE-BF5A-486C-A8C5-ECC9F3942E4B}">
                <a14:imgProps xmlns:a14="http://schemas.microsoft.com/office/drawing/2010/main">
                  <a14:imgLayer r:embed="rId4">
                    <a14:imgEffect>
                      <a14:colorTemperature colorTemp="4700"/>
                    </a14:imgEffect>
                    <a14:imgEffect>
                      <a14:saturation sat="200000"/>
                    </a14:imgEffect>
                  </a14:imgLayer>
                </a14:imgProps>
              </a:ext>
            </a:extLst>
          </a:blip>
          <a:stretch>
            <a:fillRect/>
          </a:stretch>
        </p:blipFill>
        <p:spPr>
          <a:xfrm>
            <a:off x="219076" y="1214437"/>
            <a:ext cx="5057773" cy="4173538"/>
          </a:xfrm>
          <a:prstGeom prst="rect">
            <a:avLst/>
          </a:prstGeom>
        </p:spPr>
      </p:pic>
    </p:spTree>
    <p:extLst>
      <p:ext uri="{BB962C8B-B14F-4D97-AF65-F5344CB8AC3E}">
        <p14:creationId xmlns:p14="http://schemas.microsoft.com/office/powerpoint/2010/main" val="108087599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{539DD575-FBAF-FA48-93BC-12477C91F35B}tf10001120</Template>
  <TotalTime>168</TotalTime>
  <Words>1566</Words>
  <Application>Microsoft Macintosh PowerPoint</Application>
  <PresentationFormat>Personalizado</PresentationFormat>
  <Paragraphs>135</Paragraphs>
  <Slides>17</Slides>
  <Notes>1</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Tema de Office</vt:lpstr>
      <vt:lpstr>Módulo Interactivo I Unidad de Inicio:  Textos periodísticos de opinión</vt:lpstr>
      <vt:lpstr>INSTRUCCIONES</vt:lpstr>
      <vt:lpstr>INDICADORES DE PUNTAJE</vt:lpstr>
      <vt:lpstr>Géneros Periodísticos</vt:lpstr>
      <vt:lpstr>Presentación de PowerPoint</vt:lpstr>
      <vt:lpstr>Presentación de PowerPoint</vt:lpstr>
      <vt:lpstr>Textos Periodísticos  de Opinión</vt:lpstr>
      <vt:lpstr>EDITORIAL</vt:lpstr>
      <vt:lpstr>CARTAS AL DIRECTOR</vt:lpstr>
      <vt:lpstr>CRÍTICA</vt:lpstr>
      <vt:lpstr>LA COLUMNA O  ARTÍCULO DE OPINIÓN</vt:lpstr>
      <vt:lpstr>ACTIVIDADES</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Módulo Interactivo I:  Textos periodísticos de opinión</dc:title>
  <dc:creator>Maite Andrea</dc:creator>
  <cp:lastModifiedBy>Marcela Contreras</cp:lastModifiedBy>
  <cp:revision>16</cp:revision>
  <dcterms:created xsi:type="dcterms:W3CDTF">2020-03-16T17:56:45Z</dcterms:created>
  <dcterms:modified xsi:type="dcterms:W3CDTF">2020-03-17T13:43:46Z</dcterms:modified>
</cp:coreProperties>
</file>