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47" r:id="rId2"/>
    <p:sldId id="369" r:id="rId3"/>
    <p:sldId id="349" r:id="rId4"/>
    <p:sldId id="365" r:id="rId5"/>
    <p:sldId id="348" r:id="rId6"/>
    <p:sldId id="350" r:id="rId7"/>
    <p:sldId id="352" r:id="rId8"/>
    <p:sldId id="362" r:id="rId9"/>
    <p:sldId id="355" r:id="rId10"/>
    <p:sldId id="368" r:id="rId11"/>
    <p:sldId id="358" r:id="rId12"/>
  </p:sldIdLst>
  <p:sldSz cx="12192000" cy="6858000"/>
  <p:notesSz cx="6858000" cy="9144000"/>
  <p:defaultTextStyle>
    <a:defPPr>
      <a:defRPr lang="es-C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FF0066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5701"/>
  </p:normalViewPr>
  <p:slideViewPr>
    <p:cSldViewPr snapToGrid="0" snapToObjects="1">
      <p:cViewPr varScale="1">
        <p:scale>
          <a:sx n="72" d="100"/>
          <a:sy n="72" d="100"/>
        </p:scale>
        <p:origin x="5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8535CE2-54FB-41BD-AD86-4B0A12F2E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2509E-7FBE-4868-890D-DCFF8E34949C}" type="datetimeFigureOut">
              <a:rPr lang="es-CL"/>
              <a:pPr>
                <a:defRPr/>
              </a:pPr>
              <a:t>29-03-2020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497CD3-1E86-4448-9B37-E4CB1AD11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CB23C3A-1B3B-4651-8C61-769582C37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C3B7C-C1F1-498B-B2A0-829AE96B911A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1163704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1B682D-F372-4587-ABD2-81B8BDBD5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3C9C3-ED0C-4340-B502-6B054402CEEA}" type="datetimeFigureOut">
              <a:rPr lang="es-CL"/>
              <a:pPr>
                <a:defRPr/>
              </a:pPr>
              <a:t>29-03-2020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259962A-E7FB-4801-B410-3930E5AB3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7A19E04-C48F-4CE7-A082-46936D29B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25488-7511-4054-85AC-6961EB2C11A1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2962352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608CA5D-BC94-44FB-BA25-4E30AEBE8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AC3D7-DAD4-4EF3-9B01-20CFAC6D943A}" type="datetimeFigureOut">
              <a:rPr lang="es-CL"/>
              <a:pPr>
                <a:defRPr/>
              </a:pPr>
              <a:t>29-03-2020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4E3F17F-5F7C-4AF9-8CDA-66E1C7C47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5F8D1C2-D7F4-4072-9341-69AD3C3F2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593618-E627-4A43-99E7-D17B58300B83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2142985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D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75316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E96B71-72C5-4012-B86B-195FAC985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EBC6C-AE1F-46BD-B8F2-2C2B43452C33}" type="datetimeFigureOut">
              <a:rPr lang="es-CL"/>
              <a:pPr>
                <a:defRPr/>
              </a:pPr>
              <a:t>29-03-2020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C14CEAD-C451-481D-BB1C-4A72C8C07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AF878F-1011-41EC-A33C-40A7E5712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975EC2-5BAA-4DFC-AFA8-057E6439C0F7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2574522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43F579-EB59-4A3D-B769-FBA13C55E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80680-F39E-4866-9939-AA431C7CDFA0}" type="datetimeFigureOut">
              <a:rPr lang="es-CL"/>
              <a:pPr>
                <a:defRPr/>
              </a:pPr>
              <a:t>29-03-2020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E9DC308-7F68-4E86-A7A6-1AAF1FDE6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35E7418-48B7-4120-9712-0B3293FF5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D09AF-EDF6-45DE-BA5B-DEC3E140A526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679709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8254EEF2-AC19-4E5F-9329-CE2E9CD56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5484C-1C46-47F8-BD90-533E7933F53D}" type="datetimeFigureOut">
              <a:rPr lang="es-CL"/>
              <a:pPr>
                <a:defRPr/>
              </a:pPr>
              <a:t>29-03-2020</a:t>
            </a:fld>
            <a:endParaRPr lang="es-CL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FACCB54B-3C68-437E-B368-AAC6F6D4E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A39CA914-BC9E-4A7C-AA4D-69CB08165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08F37-C2A0-4555-A1A3-F18D3A679657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642963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3">
            <a:extLst>
              <a:ext uri="{FF2B5EF4-FFF2-40B4-BE49-F238E27FC236}">
                <a16:creationId xmlns:a16="http://schemas.microsoft.com/office/drawing/2014/main" id="{AECA0BB8-281D-48B7-A898-24A7B148F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9DC65-D18C-47A7-BD30-5FFC05471834}" type="datetimeFigureOut">
              <a:rPr lang="es-CL"/>
              <a:pPr>
                <a:defRPr/>
              </a:pPr>
              <a:t>29-03-2020</a:t>
            </a:fld>
            <a:endParaRPr lang="es-CL"/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1A0EADF6-4B2B-4E3E-ACF8-8126B95AC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3D456709-F6D9-40C3-93B6-322E27999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01E29-8B5E-405A-9FBD-5A03E53A48F9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3611860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3">
            <a:extLst>
              <a:ext uri="{FF2B5EF4-FFF2-40B4-BE49-F238E27FC236}">
                <a16:creationId xmlns:a16="http://schemas.microsoft.com/office/drawing/2014/main" id="{DE3DEFDB-9770-4DEF-811F-1958DB80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E1B59-2356-461A-8002-0D650A0EAF3A}" type="datetimeFigureOut">
              <a:rPr lang="es-CL"/>
              <a:pPr>
                <a:defRPr/>
              </a:pPr>
              <a:t>29-03-2020</a:t>
            </a:fld>
            <a:endParaRPr lang="es-CL"/>
          </a:p>
        </p:txBody>
      </p:sp>
      <p:sp>
        <p:nvSpPr>
          <p:cNvPr id="4" name="Marcador de pie de página 4">
            <a:extLst>
              <a:ext uri="{FF2B5EF4-FFF2-40B4-BE49-F238E27FC236}">
                <a16:creationId xmlns:a16="http://schemas.microsoft.com/office/drawing/2014/main" id="{A7D080B4-7877-4EB7-942A-F8F889B1C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3D6B0D31-8D53-42D9-BC76-DD2238B13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74D34-51E3-4D83-9D14-59225CBEE4C0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89764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>
            <a:extLst>
              <a:ext uri="{FF2B5EF4-FFF2-40B4-BE49-F238E27FC236}">
                <a16:creationId xmlns:a16="http://schemas.microsoft.com/office/drawing/2014/main" id="{534FC0F1-47FE-423D-8E01-5E7C5F73A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92C37-86CA-494B-9BB2-D94DC6BC7723}" type="datetimeFigureOut">
              <a:rPr lang="es-CL"/>
              <a:pPr>
                <a:defRPr/>
              </a:pPr>
              <a:t>29-03-2020</a:t>
            </a:fld>
            <a:endParaRPr lang="es-CL"/>
          </a:p>
        </p:txBody>
      </p:sp>
      <p:sp>
        <p:nvSpPr>
          <p:cNvPr id="3" name="Marcador de pie de página 4">
            <a:extLst>
              <a:ext uri="{FF2B5EF4-FFF2-40B4-BE49-F238E27FC236}">
                <a16:creationId xmlns:a16="http://schemas.microsoft.com/office/drawing/2014/main" id="{B1FF4E70-3DE5-42D1-A8D6-74094E25E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71E1005A-B9A9-41B9-A35F-DCEAAF012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30F3C-6A7E-4121-BA63-037734FF19B8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3258980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2A477260-FD12-4D50-B75D-5265DCD18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722B6-9940-44B1-A173-E24473FAFB1D}" type="datetimeFigureOut">
              <a:rPr lang="es-CL"/>
              <a:pPr>
                <a:defRPr/>
              </a:pPr>
              <a:t>29-03-2020</a:t>
            </a:fld>
            <a:endParaRPr lang="es-CL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6B461924-E3E0-4A65-B67C-E98EF1A33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8B4B3BDA-D03E-49F1-AC4F-6DF87D574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1F086D-0CA3-4B8B-9804-14A3FC198D08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2615075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CL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B6673B62-3D2E-4729-BBAC-94598ABB5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8B2CB-1DBD-44BF-AFC2-3AE7ADEFD5D7}" type="datetimeFigureOut">
              <a:rPr lang="es-CL"/>
              <a:pPr>
                <a:defRPr/>
              </a:pPr>
              <a:t>29-03-2020</a:t>
            </a:fld>
            <a:endParaRPr lang="es-CL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A9C74BAF-AB7C-41F4-B25B-1D5090201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BE2B2E61-E93F-481C-9031-26F344597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7B113D-03B5-4F4F-ACE6-8C4C5BF7C114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2318418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>
            <a:extLst>
              <a:ext uri="{FF2B5EF4-FFF2-40B4-BE49-F238E27FC236}">
                <a16:creationId xmlns:a16="http://schemas.microsoft.com/office/drawing/2014/main" id="{6F1F1F1D-90D8-4822-A4AD-9D0FC11DE7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L"/>
              <a:t>Haga clic para modificar el estilo de título del patrón</a:t>
            </a:r>
            <a:endParaRPr lang="es-CL" altLang="es-CL"/>
          </a:p>
        </p:txBody>
      </p:sp>
      <p:sp>
        <p:nvSpPr>
          <p:cNvPr id="1027" name="Marcador de texto 2">
            <a:extLst>
              <a:ext uri="{FF2B5EF4-FFF2-40B4-BE49-F238E27FC236}">
                <a16:creationId xmlns:a16="http://schemas.microsoft.com/office/drawing/2014/main" id="{70CBC2DD-7BC5-49EE-883F-5BB251CD9B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L"/>
              <a:t>Haga clic para modificar los estilos de texto del patrón</a:t>
            </a:r>
          </a:p>
          <a:p>
            <a:pPr lvl="1"/>
            <a:r>
              <a:rPr lang="es-ES" altLang="es-CL"/>
              <a:t>Segundo nivel</a:t>
            </a:r>
          </a:p>
          <a:p>
            <a:pPr lvl="2"/>
            <a:r>
              <a:rPr lang="es-ES" altLang="es-CL"/>
              <a:t>Tercer nivel</a:t>
            </a:r>
          </a:p>
          <a:p>
            <a:pPr lvl="3"/>
            <a:r>
              <a:rPr lang="es-ES" altLang="es-CL"/>
              <a:t>Cuarto nivel</a:t>
            </a:r>
          </a:p>
          <a:p>
            <a:pPr lvl="4"/>
            <a:r>
              <a:rPr lang="es-ES" altLang="es-CL"/>
              <a:t>Quinto nivel</a:t>
            </a:r>
            <a:endParaRPr lang="es-CL" alt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A7CBCF-35FB-457B-9F74-2B79AAFBD2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B5DB6D6-37F4-487D-8905-D2A146B1C764}" type="datetimeFigureOut">
              <a:rPr lang="es-CL"/>
              <a:pPr>
                <a:defRPr/>
              </a:pPr>
              <a:t>29-03-2020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BF669D8-D656-49E9-95FF-39056FF397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A8C4238-56F4-4F75-AA08-1EC84F52EB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E24A48B-B3A8-4130-9747-AEA845E2DC0E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6.jpe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9.gif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mailto:msalinas@cldv.cl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mailto:kvallejos@cldv.cl" TargetMode="Externa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mailto:dsuarez@cldv.c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3.pn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media6.m4a"/><Relationship Id="rId7" Type="http://schemas.openxmlformats.org/officeDocument/2006/relationships/image" Target="../media/image10.jpeg"/><Relationship Id="rId2" Type="http://schemas.microsoft.com/office/2007/relationships/media" Target="../media/media6.m4a"/><Relationship Id="rId1" Type="http://schemas.openxmlformats.org/officeDocument/2006/relationships/tags" Target="../tags/tag1.xml"/><Relationship Id="rId6" Type="http://schemas.openxmlformats.org/officeDocument/2006/relationships/image" Target="../media/image9.jpe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n 4">
            <a:extLst>
              <a:ext uri="{FF2B5EF4-FFF2-40B4-BE49-F238E27FC236}">
                <a16:creationId xmlns:a16="http://schemas.microsoft.com/office/drawing/2014/main" id="{2A86A349-9340-442A-8861-BE4030E2D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5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ítulo 5">
            <a:extLst>
              <a:ext uri="{FF2B5EF4-FFF2-40B4-BE49-F238E27FC236}">
                <a16:creationId xmlns:a16="http://schemas.microsoft.com/office/drawing/2014/main" id="{FC341E33-5B8D-4ACD-B65D-E785A0E23A0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s-CL" altLang="es-CL" sz="6600" dirty="0">
                <a:latin typeface="Cavolini" panose="03000502040302020204" pitchFamily="66" charset="0"/>
                <a:cs typeface="Cavolini" panose="03000502040302020204" pitchFamily="66" charset="0"/>
              </a:rPr>
              <a:t>LENGUAJE Y COMUNICACIÓN</a:t>
            </a:r>
          </a:p>
        </p:txBody>
      </p:sp>
      <p:sp>
        <p:nvSpPr>
          <p:cNvPr id="3076" name="Subtítulo 7">
            <a:extLst>
              <a:ext uri="{FF2B5EF4-FFF2-40B4-BE49-F238E27FC236}">
                <a16:creationId xmlns:a16="http://schemas.microsoft.com/office/drawing/2014/main" id="{3806AF67-C18A-441E-9BAC-F84219D897F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s-CL" altLang="es-CL"/>
              <a:t>Primeros Básicos</a:t>
            </a:r>
          </a:p>
          <a:p>
            <a:pPr eaLnBrk="1" hangingPunct="1"/>
            <a:r>
              <a:rPr lang="es-CL" altLang="es-CL"/>
              <a:t>Dámari Suárez – Katherinne Vallejos – Mariela Salinas.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54752DF-3775-47B2-A5E0-FBA70D0468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51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n 2">
            <a:extLst>
              <a:ext uri="{FF2B5EF4-FFF2-40B4-BE49-F238E27FC236}">
                <a16:creationId xmlns:a16="http://schemas.microsoft.com/office/drawing/2014/main" id="{2A0C4714-931A-4E88-BB10-F47400751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4692067"/>
            <a:ext cx="12188825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7F906EA-FD45-487C-99BE-898EDCC7F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8028E920-C325-478E-A886-D7D9B5ED2DBB}"/>
              </a:ext>
            </a:extLst>
          </p:cNvPr>
          <p:cNvSpPr/>
          <p:nvPr/>
        </p:nvSpPr>
        <p:spPr>
          <a:xfrm>
            <a:off x="856899" y="515683"/>
            <a:ext cx="58929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¿Cómo trabajé?</a:t>
            </a:r>
          </a:p>
        </p:txBody>
      </p:sp>
      <p:pic>
        <p:nvPicPr>
          <p:cNvPr id="1026" name="Picture 2" descr="Yippee | Minions, Minions wallpaper, Minion pictures">
            <a:extLst>
              <a:ext uri="{FF2B5EF4-FFF2-40B4-BE49-F238E27FC236}">
                <a16:creationId xmlns:a16="http://schemas.microsoft.com/office/drawing/2014/main" id="{21AF4C35-AFC8-4595-860A-F9D65A44A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47" y="2005866"/>
            <a:ext cx="1968424" cy="196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F2118282-068F-4873-9202-8168C86A97DA}"/>
              </a:ext>
            </a:extLst>
          </p:cNvPr>
          <p:cNvSpPr/>
          <p:nvPr/>
        </p:nvSpPr>
        <p:spPr>
          <a:xfrm>
            <a:off x="1588" y="4104927"/>
            <a:ext cx="3028667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</a:t>
            </a:r>
          </a:p>
          <a:p>
            <a:pPr algn="ctr"/>
            <a:r>
              <a:rPr lang="es-E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entusiasmo.</a:t>
            </a:r>
          </a:p>
          <a:p>
            <a:pPr algn="ctr"/>
            <a:endParaRPr lang="es-ES" sz="2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028" name="Picture 4" descr="Alguien me enseña a dibujar personajes de Mi Villano Favorito ...">
            <a:extLst>
              <a:ext uri="{FF2B5EF4-FFF2-40B4-BE49-F238E27FC236}">
                <a16:creationId xmlns:a16="http://schemas.microsoft.com/office/drawing/2014/main" id="{C93D7F6C-1EDA-4AC8-A717-447BFC2521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7"/>
          <a:stretch/>
        </p:blipFill>
        <p:spPr bwMode="auto">
          <a:xfrm>
            <a:off x="4462401" y="2005866"/>
            <a:ext cx="1298715" cy="1769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1EF63284-91B8-4494-9A7F-29B26000D6FD}"/>
              </a:ext>
            </a:extLst>
          </p:cNvPr>
          <p:cNvSpPr/>
          <p:nvPr/>
        </p:nvSpPr>
        <p:spPr>
          <a:xfrm>
            <a:off x="3597424" y="3972928"/>
            <a:ext cx="3028667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Lo hice, </a:t>
            </a:r>
          </a:p>
          <a:p>
            <a:pPr algn="ctr"/>
            <a:r>
              <a:rPr lang="es-E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pero no me gustó.</a:t>
            </a:r>
          </a:p>
          <a:p>
            <a:pPr algn="ctr"/>
            <a:endParaRPr lang="es-ES" sz="2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030" name="Picture 6" descr="Top 10 des meilleurs Minions, le classement qu'on attendait tous ...">
            <a:extLst>
              <a:ext uri="{FF2B5EF4-FFF2-40B4-BE49-F238E27FC236}">
                <a16:creationId xmlns:a16="http://schemas.microsoft.com/office/drawing/2014/main" id="{8EB8D3BC-4184-43EB-AB9A-A5D258A6F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441" y="1892793"/>
            <a:ext cx="1121879" cy="166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6FC4F435-552F-4D21-A86D-CF287259C3B1}"/>
              </a:ext>
            </a:extLst>
          </p:cNvPr>
          <p:cNvSpPr/>
          <p:nvPr/>
        </p:nvSpPr>
        <p:spPr>
          <a:xfrm>
            <a:off x="6955206" y="4063746"/>
            <a:ext cx="3028667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Preferí no realizarlo.</a:t>
            </a:r>
          </a:p>
          <a:p>
            <a:pPr algn="ctr"/>
            <a:endParaRPr lang="es-ES" sz="2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9597333D-59B0-48F7-BD43-22DEB7593FBF}"/>
              </a:ext>
            </a:extLst>
          </p:cNvPr>
          <p:cNvSpPr/>
          <p:nvPr/>
        </p:nvSpPr>
        <p:spPr>
          <a:xfrm>
            <a:off x="9550559" y="414868"/>
            <a:ext cx="2357299" cy="416665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B08FBA9-8DAE-454E-884A-4839587467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124242"/>
      </p:ext>
    </p:extLst>
  </p:cSld>
  <p:clrMapOvr>
    <a:masterClrMapping/>
  </p:clrMapOvr>
  <p:transition advTm="452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n 2">
            <a:extLst>
              <a:ext uri="{FF2B5EF4-FFF2-40B4-BE49-F238E27FC236}">
                <a16:creationId xmlns:a16="http://schemas.microsoft.com/office/drawing/2014/main" id="{2A0C4714-931A-4E88-BB10-F47400751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4797425"/>
            <a:ext cx="12188825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Bocadillo: ovalado 1">
            <a:extLst>
              <a:ext uri="{FF2B5EF4-FFF2-40B4-BE49-F238E27FC236}">
                <a16:creationId xmlns:a16="http://schemas.microsoft.com/office/drawing/2014/main" id="{FC15EDDE-66A3-4EF8-93CC-6E4F800F52F1}"/>
              </a:ext>
            </a:extLst>
          </p:cNvPr>
          <p:cNvSpPr/>
          <p:nvPr/>
        </p:nvSpPr>
        <p:spPr>
          <a:xfrm>
            <a:off x="8308975" y="490538"/>
            <a:ext cx="3644900" cy="2465387"/>
          </a:xfrm>
          <a:prstGeom prst="wedgeEllipseCallout">
            <a:avLst>
              <a:gd name="adj1" fmla="val -76106"/>
              <a:gd name="adj2" fmla="val 71102"/>
            </a:avLst>
          </a:prstGeom>
          <a:noFill/>
          <a:ln w="38100">
            <a:solidFill>
              <a:srgbClr val="7030A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 sz="2400" dirty="0">
              <a:solidFill>
                <a:schemeClr val="accent2">
                  <a:lumMod val="75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>
              <a:defRPr/>
            </a:pPr>
            <a:r>
              <a:rPr lang="es-CL" sz="28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¡Hemos terminado!</a:t>
            </a:r>
          </a:p>
          <a:p>
            <a:pPr algn="ctr">
              <a:defRPr/>
            </a:pPr>
            <a:endParaRPr lang="es-CL" dirty="0">
              <a:solidFill>
                <a:schemeClr val="accent2">
                  <a:lumMod val="75000"/>
                </a:schemeClr>
              </a:solidFill>
            </a:endParaRPr>
          </a:p>
          <a:p>
            <a:pPr algn="ctr">
              <a:defRPr/>
            </a:pPr>
            <a:endParaRPr lang="es-CL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3316" name="Picture 2" descr="Resultado de imagen para gif escandalosos">
            <a:extLst>
              <a:ext uri="{FF2B5EF4-FFF2-40B4-BE49-F238E27FC236}">
                <a16:creationId xmlns:a16="http://schemas.microsoft.com/office/drawing/2014/main" id="{D632D5D7-1877-4EFB-AE6F-6609C36CD9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25" y="1546225"/>
            <a:ext cx="5634038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7F906EA-FD45-487C-99BE-898EDCC7F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4FF9B26-3C58-43FA-BD1B-D2ADFC1C24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21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n 2">
            <a:extLst>
              <a:ext uri="{FF2B5EF4-FFF2-40B4-BE49-F238E27FC236}">
                <a16:creationId xmlns:a16="http://schemas.microsoft.com/office/drawing/2014/main" id="{2A0C4714-931A-4E88-BB10-F47400751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4797425"/>
            <a:ext cx="12188825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7F906EA-FD45-487C-99BE-898EDCC7F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12D9170-BD5D-4028-915B-142A899B96F9}"/>
              </a:ext>
            </a:extLst>
          </p:cNvPr>
          <p:cNvSpPr txBox="1"/>
          <p:nvPr/>
        </p:nvSpPr>
        <p:spPr>
          <a:xfrm>
            <a:off x="7752522" y="215900"/>
            <a:ext cx="4194143" cy="646330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CL" dirty="0"/>
              <a:t>Sr. Apoderado:</a:t>
            </a:r>
          </a:p>
          <a:p>
            <a:r>
              <a:rPr lang="es-CL" dirty="0"/>
              <a:t>Adjuntamos pauta con la que serán evaluadas las páginas realizadas durante esta sesión.</a:t>
            </a:r>
          </a:p>
          <a:p>
            <a:r>
              <a:rPr lang="es-CL" dirty="0"/>
              <a:t>Necesitaremos que envíe un correo con una </a:t>
            </a:r>
            <a:r>
              <a:rPr lang="es-CL" b="1" dirty="0"/>
              <a:t>foto</a:t>
            </a:r>
            <a:r>
              <a:rPr lang="es-CL" dirty="0"/>
              <a:t> de:</a:t>
            </a:r>
          </a:p>
          <a:p>
            <a:pPr marL="285750" indent="-285750">
              <a:buFontTx/>
              <a:buChar char="-"/>
            </a:pPr>
            <a:r>
              <a:rPr lang="es-CL" dirty="0"/>
              <a:t>La página 26 realizada en el texto.</a:t>
            </a:r>
          </a:p>
          <a:p>
            <a:pPr marL="285750" indent="-285750">
              <a:buFontTx/>
              <a:buChar char="-"/>
            </a:pPr>
            <a:r>
              <a:rPr lang="es-CL" dirty="0"/>
              <a:t>La página 7 realizada en el cuaderno de trabajo.</a:t>
            </a:r>
          </a:p>
          <a:p>
            <a:pPr marL="285750" indent="-285750">
              <a:buFontTx/>
              <a:buChar char="-"/>
            </a:pPr>
            <a:r>
              <a:rPr lang="es-CL" dirty="0"/>
              <a:t>El Minions seleccionado por el alumno en la diapositiva 9 de este PPT. (foto de la pantalla)</a:t>
            </a:r>
          </a:p>
          <a:p>
            <a:r>
              <a:rPr lang="es-CL" dirty="0"/>
              <a:t>Con esa información enviaremos a usted la retroalimentación y puntaje adquirido.</a:t>
            </a:r>
          </a:p>
          <a:p>
            <a:r>
              <a:rPr lang="es-CL" dirty="0"/>
              <a:t>1° básico A: </a:t>
            </a:r>
            <a:r>
              <a:rPr lang="es-CL" dirty="0">
                <a:hlinkClick r:id="rId6"/>
              </a:rPr>
              <a:t>dsuarez@cldv.cl</a:t>
            </a:r>
            <a:endParaRPr lang="es-CL" dirty="0"/>
          </a:p>
          <a:p>
            <a:r>
              <a:rPr lang="es-CL" dirty="0"/>
              <a:t>1° básico B: </a:t>
            </a:r>
            <a:r>
              <a:rPr lang="es-CL" dirty="0">
                <a:hlinkClick r:id="rId7"/>
              </a:rPr>
              <a:t>kvallejos@cldv.cl</a:t>
            </a:r>
            <a:endParaRPr lang="es-CL" dirty="0"/>
          </a:p>
          <a:p>
            <a:r>
              <a:rPr lang="es-CL" dirty="0"/>
              <a:t>1° básico C: </a:t>
            </a:r>
            <a:r>
              <a:rPr lang="es-CL" dirty="0">
                <a:hlinkClick r:id="rId8"/>
              </a:rPr>
              <a:t>msalinas@cldv.cl</a:t>
            </a:r>
            <a:endParaRPr lang="es-CL" dirty="0"/>
          </a:p>
          <a:p>
            <a:endParaRPr lang="es-CL" dirty="0"/>
          </a:p>
          <a:p>
            <a:endParaRPr lang="es-CL" dirty="0"/>
          </a:p>
          <a:p>
            <a:r>
              <a:rPr lang="es-CL" dirty="0"/>
              <a:t>Gracias por su apoyo.</a:t>
            </a:r>
          </a:p>
          <a:p>
            <a:r>
              <a:rPr lang="es-CL" dirty="0"/>
              <a:t>Saludos cordiales.</a:t>
            </a:r>
          </a:p>
          <a:p>
            <a:endParaRPr lang="es-CL" dirty="0"/>
          </a:p>
          <a:p>
            <a:endParaRPr lang="es-CL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A6E8A40-04E3-42D9-A2C4-AD4FB20B57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11E8DA34-B24B-44B2-BF04-E6A66BCE7BD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6739" t="24142" r="26212" b="18849"/>
          <a:stretch/>
        </p:blipFill>
        <p:spPr>
          <a:xfrm>
            <a:off x="185533" y="304935"/>
            <a:ext cx="7566989" cy="515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304066"/>
      </p:ext>
    </p:extLst>
  </p:cSld>
  <p:clrMapOvr>
    <a:masterClrMapping/>
  </p:clrMapOvr>
  <p:transition advTm="399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agen 2">
            <a:extLst>
              <a:ext uri="{FF2B5EF4-FFF2-40B4-BE49-F238E27FC236}">
                <a16:creationId xmlns:a16="http://schemas.microsoft.com/office/drawing/2014/main" id="{DB1439EB-35B2-4BE7-A495-50DABACA8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4797425"/>
            <a:ext cx="12188825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ítulo 1">
            <a:extLst>
              <a:ext uri="{FF2B5EF4-FFF2-40B4-BE49-F238E27FC236}">
                <a16:creationId xmlns:a16="http://schemas.microsoft.com/office/drawing/2014/main" id="{5B2C937E-F697-4D08-AA9D-1513F1B799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s-CL" altLang="es-CL" sz="5400" b="1">
                <a:solidFill>
                  <a:srgbClr val="7030A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¡Hola  de nuevo queridos niños y niñas!</a:t>
            </a:r>
          </a:p>
        </p:txBody>
      </p:sp>
      <p:sp>
        <p:nvSpPr>
          <p:cNvPr id="5124" name="CuadroTexto 1">
            <a:extLst>
              <a:ext uri="{FF2B5EF4-FFF2-40B4-BE49-F238E27FC236}">
                <a16:creationId xmlns:a16="http://schemas.microsoft.com/office/drawing/2014/main" id="{0B075052-1297-4CE7-8131-E7F76207FD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8" y="1685925"/>
            <a:ext cx="979487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s-CL" altLang="es-CL" sz="2400">
                <a:latin typeface="Cavolini" panose="03000502040302020204" pitchFamily="66" charset="0"/>
                <a:cs typeface="Cavolini" panose="03000502040302020204" pitchFamily="66" charset="0"/>
              </a:rPr>
              <a:t>Continuaremos con el trabajo en el libro, que podrás complementar con un video y audio presente en la misma página del colegio.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s-CL" altLang="es-CL" sz="240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s-CL" altLang="es-CL" sz="2400">
                <a:latin typeface="Cavolini" panose="03000502040302020204" pitchFamily="66" charset="0"/>
                <a:cs typeface="Cavolini" panose="03000502040302020204" pitchFamily="66" charset="0"/>
              </a:rPr>
              <a:t>Los extrañamos mucho y esperamos pronto volver a verlos.</a:t>
            </a:r>
          </a:p>
        </p:txBody>
      </p:sp>
      <p:pic>
        <p:nvPicPr>
          <p:cNvPr id="5125" name="Imagen 5">
            <a:extLst>
              <a:ext uri="{FF2B5EF4-FFF2-40B4-BE49-F238E27FC236}">
                <a16:creationId xmlns:a16="http://schemas.microsoft.com/office/drawing/2014/main" id="{53EE087D-662C-471E-B406-2C8143B33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39" t="30910" r="36848" b="20952"/>
          <a:stretch>
            <a:fillRect/>
          </a:stretch>
        </p:blipFill>
        <p:spPr bwMode="auto">
          <a:xfrm>
            <a:off x="7488238" y="3670300"/>
            <a:ext cx="2630487" cy="269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58CED434-D63B-4539-AB53-EBE43E2954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71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n 2">
            <a:extLst>
              <a:ext uri="{FF2B5EF4-FFF2-40B4-BE49-F238E27FC236}">
                <a16:creationId xmlns:a16="http://schemas.microsoft.com/office/drawing/2014/main" id="{9044F5AD-C98A-4DD9-A563-68D426787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4797425"/>
            <a:ext cx="12188825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ítulo 1">
            <a:extLst>
              <a:ext uri="{FF2B5EF4-FFF2-40B4-BE49-F238E27FC236}">
                <a16:creationId xmlns:a16="http://schemas.microsoft.com/office/drawing/2014/main" id="{9566F56C-14BB-43A9-B6E7-BAA294BAB2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775950" cy="1325563"/>
          </a:xfrm>
        </p:spPr>
        <p:txBody>
          <a:bodyPr/>
          <a:lstStyle/>
          <a:p>
            <a:pPr eaLnBrk="1" hangingPunct="1">
              <a:defRPr/>
            </a:pPr>
            <a:r>
              <a:rPr lang="es-CL" alt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Unidad 1: Un mundo de fantasía.</a:t>
            </a:r>
          </a:p>
        </p:txBody>
      </p:sp>
      <p:sp>
        <p:nvSpPr>
          <p:cNvPr id="7172" name="Marcador de contenido 3">
            <a:extLst>
              <a:ext uri="{FF2B5EF4-FFF2-40B4-BE49-F238E27FC236}">
                <a16:creationId xmlns:a16="http://schemas.microsoft.com/office/drawing/2014/main" id="{641AEEFC-B39F-40F0-A085-585DC9C8548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01675" y="1905000"/>
            <a:ext cx="10515600" cy="2257425"/>
          </a:xfrm>
        </p:spPr>
        <p:txBody>
          <a:bodyPr/>
          <a:lstStyle/>
          <a:p>
            <a:pPr eaLnBrk="1" hangingPunct="1">
              <a:defRPr/>
            </a:pPr>
            <a:r>
              <a:rPr lang="es-CL" altLang="es-CL" dirty="0">
                <a:latin typeface="Cavolini" panose="03000502040302020204" pitchFamily="66" charset="0"/>
                <a:cs typeface="Cavolini" panose="03000502040302020204" pitchFamily="66" charset="0"/>
              </a:rPr>
              <a:t>Comprensión de un texto literario; cuento.</a:t>
            </a:r>
          </a:p>
          <a:p>
            <a:pPr eaLnBrk="1" hangingPunct="1">
              <a:defRPr/>
            </a:pPr>
            <a:r>
              <a:rPr lang="es-CL" altLang="es-CL" dirty="0">
                <a:latin typeface="Cavolini" panose="03000502040302020204" pitchFamily="66" charset="0"/>
                <a:cs typeface="Cavolini" panose="03000502040302020204" pitchFamily="66" charset="0"/>
              </a:rPr>
              <a:t>Repaso de vocales.</a:t>
            </a:r>
          </a:p>
          <a:p>
            <a:pPr eaLnBrk="1" hangingPunct="1">
              <a:defRPr/>
            </a:pPr>
            <a:r>
              <a:rPr lang="es-CL" altLang="es-CL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s-CL" alt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Uso de la Y como nexo.</a:t>
            </a:r>
          </a:p>
          <a:p>
            <a:pPr eaLnBrk="1" hangingPunct="1">
              <a:defRPr/>
            </a:pPr>
            <a:r>
              <a:rPr lang="es-CL" altLang="es-CL" dirty="0">
                <a:solidFill>
                  <a:schemeClr val="tx1">
                    <a:lumMod val="95000"/>
                    <a:lumOff val="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Letras L y P.</a:t>
            </a:r>
          </a:p>
          <a:p>
            <a:pPr marL="0" indent="0" algn="ctr" eaLnBrk="1" hangingPunct="1">
              <a:buFont typeface="Arial" panose="020B0604020202020204" pitchFamily="34" charset="0"/>
              <a:buNone/>
              <a:defRPr/>
            </a:pPr>
            <a:endParaRPr lang="es-CL" altLang="es-CL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" name="Marcador de contenido 3">
            <a:extLst>
              <a:ext uri="{FF2B5EF4-FFF2-40B4-BE49-F238E27FC236}">
                <a16:creationId xmlns:a16="http://schemas.microsoft.com/office/drawing/2014/main" id="{F9B8A9BE-508A-48C3-8D68-8FEC93E56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007507"/>
            <a:ext cx="10515600" cy="103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s-CL" altLang="es-CL" u="sng">
                <a:latin typeface="Cavolini" panose="03000502040302020204" pitchFamily="66" charset="0"/>
                <a:cs typeface="Cavolini" panose="03000502040302020204" pitchFamily="66" charset="0"/>
              </a:rPr>
              <a:t>Objetivo: </a:t>
            </a:r>
          </a:p>
          <a:p>
            <a:pPr eaLnBrk="1" hangingPunct="1">
              <a:defRPr/>
            </a:pPr>
            <a:r>
              <a:rPr lang="es-CL" altLang="es-CL">
                <a:latin typeface="Cavolini" panose="03000502040302020204" pitchFamily="66" charset="0"/>
                <a:cs typeface="Cavolini" panose="03000502040302020204" pitchFamily="66" charset="0"/>
              </a:rPr>
              <a:t>Utilizar adecuadamente la letra “y” como nexo.</a:t>
            </a:r>
            <a:endParaRPr lang="es-CL" altLang="es-CL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1264993-8A26-4996-AE0C-6B00E2580C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11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n 2">
            <a:extLst>
              <a:ext uri="{FF2B5EF4-FFF2-40B4-BE49-F238E27FC236}">
                <a16:creationId xmlns:a16="http://schemas.microsoft.com/office/drawing/2014/main" id="{B451E917-3A9A-46B3-A931-174140C71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4797425"/>
            <a:ext cx="12188825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Imagen 1">
            <a:extLst>
              <a:ext uri="{FF2B5EF4-FFF2-40B4-BE49-F238E27FC236}">
                <a16:creationId xmlns:a16="http://schemas.microsoft.com/office/drawing/2014/main" id="{B1A23143-13A3-4EC5-8B54-92F5C11E3B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7" t="23367" r="32825" b="5292"/>
          <a:stretch>
            <a:fillRect/>
          </a:stretch>
        </p:blipFill>
        <p:spPr bwMode="auto">
          <a:xfrm>
            <a:off x="3597275" y="73025"/>
            <a:ext cx="5260975" cy="6604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2" descr="Resultado de imagen para letra y para leer y escribir">
            <a:extLst>
              <a:ext uri="{FF2B5EF4-FFF2-40B4-BE49-F238E27FC236}">
                <a16:creationId xmlns:a16="http://schemas.microsoft.com/office/drawing/2014/main" id="{CF283C55-7BBE-43EE-AE75-8A8395A55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63" t="70831" r="16830" b="8403"/>
          <a:stretch>
            <a:fillRect/>
          </a:stretch>
        </p:blipFill>
        <p:spPr bwMode="auto">
          <a:xfrm>
            <a:off x="9271000" y="685800"/>
            <a:ext cx="24574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Bocadillo: ovalado 5">
            <a:extLst>
              <a:ext uri="{FF2B5EF4-FFF2-40B4-BE49-F238E27FC236}">
                <a16:creationId xmlns:a16="http://schemas.microsoft.com/office/drawing/2014/main" id="{040AF969-AB2C-4316-AFF3-E3F82279E921}"/>
              </a:ext>
            </a:extLst>
          </p:cNvPr>
          <p:cNvSpPr/>
          <p:nvPr/>
        </p:nvSpPr>
        <p:spPr>
          <a:xfrm>
            <a:off x="9166225" y="3151188"/>
            <a:ext cx="2979738" cy="1646237"/>
          </a:xfrm>
          <a:prstGeom prst="wedgeEllipseCallout">
            <a:avLst>
              <a:gd name="adj1" fmla="val -142703"/>
              <a:gd name="adj2" fmla="val -75701"/>
            </a:avLst>
          </a:prstGeom>
          <a:solidFill>
            <a:schemeClr val="bg1"/>
          </a:solidFill>
          <a:ln w="19050">
            <a:solidFill>
              <a:srgbClr val="92D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L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Encierra </a:t>
            </a:r>
            <a:r>
              <a:rPr lang="es-CL" dirty="0">
                <a:solidFill>
                  <a:schemeClr val="accent1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todas las letras </a:t>
            </a:r>
            <a:r>
              <a:rPr lang="es-CL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Y</a:t>
            </a:r>
            <a:r>
              <a:rPr lang="es-CL" dirty="0">
                <a:solidFill>
                  <a:schemeClr val="accent1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que encuentres.</a:t>
            </a:r>
          </a:p>
        </p:txBody>
      </p:sp>
      <p:pic>
        <p:nvPicPr>
          <p:cNvPr id="8198" name="Imagen 6">
            <a:extLst>
              <a:ext uri="{FF2B5EF4-FFF2-40B4-BE49-F238E27FC236}">
                <a16:creationId xmlns:a16="http://schemas.microsoft.com/office/drawing/2014/main" id="{7EFACC38-6F76-451A-8406-1760A08BF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4" t="50000" r="42390" b="19794"/>
          <a:stretch>
            <a:fillRect/>
          </a:stretch>
        </p:blipFill>
        <p:spPr bwMode="auto">
          <a:xfrm>
            <a:off x="673100" y="2506663"/>
            <a:ext cx="1963738" cy="229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Bocadillo: rectángulo con esquinas redondeadas 1">
            <a:extLst>
              <a:ext uri="{FF2B5EF4-FFF2-40B4-BE49-F238E27FC236}">
                <a16:creationId xmlns:a16="http://schemas.microsoft.com/office/drawing/2014/main" id="{0889B9A4-E5EB-4349-9214-925136A7F351}"/>
              </a:ext>
            </a:extLst>
          </p:cNvPr>
          <p:cNvSpPr/>
          <p:nvPr/>
        </p:nvSpPr>
        <p:spPr>
          <a:xfrm>
            <a:off x="673100" y="874713"/>
            <a:ext cx="2085975" cy="1325562"/>
          </a:xfrm>
          <a:prstGeom prst="wedgeRoundRectCallout">
            <a:avLst>
              <a:gd name="adj1" fmla="val 16630"/>
              <a:gd name="adj2" fmla="val 87645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L" altLang="es-CL" sz="2000" dirty="0">
                <a:solidFill>
                  <a:schemeClr val="accent1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Abre tu libro en la pág. 26.</a:t>
            </a:r>
          </a:p>
          <a:p>
            <a:pPr algn="ctr">
              <a:defRPr/>
            </a:pPr>
            <a:endParaRPr lang="es-CL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C583BED-0081-4C83-9292-9F6F13EB3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FADFFF9-AD33-4CC1-A0D7-88BF836114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83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agen 2">
            <a:extLst>
              <a:ext uri="{FF2B5EF4-FFF2-40B4-BE49-F238E27FC236}">
                <a16:creationId xmlns:a16="http://schemas.microsoft.com/office/drawing/2014/main" id="{DFDE46A0-28A4-47AE-973C-B7256F98A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4797425"/>
            <a:ext cx="12188825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Bocadillo: ovalado 6">
            <a:extLst>
              <a:ext uri="{FF2B5EF4-FFF2-40B4-BE49-F238E27FC236}">
                <a16:creationId xmlns:a16="http://schemas.microsoft.com/office/drawing/2014/main" id="{29741FB2-0F9E-4F5D-8809-4AB9F916B9EC}"/>
              </a:ext>
            </a:extLst>
          </p:cNvPr>
          <p:cNvSpPr/>
          <p:nvPr/>
        </p:nvSpPr>
        <p:spPr>
          <a:xfrm>
            <a:off x="8212138" y="331788"/>
            <a:ext cx="2979737" cy="1646237"/>
          </a:xfrm>
          <a:prstGeom prst="wedgeEllipseCallout">
            <a:avLst>
              <a:gd name="adj1" fmla="val -1720"/>
              <a:gd name="adj2" fmla="val 71532"/>
            </a:avLst>
          </a:prstGeom>
          <a:solidFill>
            <a:schemeClr val="bg1"/>
          </a:solidFill>
          <a:ln w="19050">
            <a:solidFill>
              <a:srgbClr val="FF006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L" dirty="0">
                <a:solidFill>
                  <a:schemeClr val="accent1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¡Pero también algunos personajes muy conocidos!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AD17B082-691E-4D85-9B30-91E0C0288373}"/>
              </a:ext>
            </a:extLst>
          </p:cNvPr>
          <p:cNvSpPr/>
          <p:nvPr/>
        </p:nvSpPr>
        <p:spPr>
          <a:xfrm>
            <a:off x="215900" y="331788"/>
            <a:ext cx="7634288" cy="5222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CL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La </a:t>
            </a:r>
            <a:r>
              <a:rPr lang="es-C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Y</a:t>
            </a:r>
            <a:r>
              <a:rPr lang="es-CL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sirve para </a:t>
            </a:r>
            <a:r>
              <a:rPr lang="es-CL" sz="2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unir</a:t>
            </a:r>
            <a:r>
              <a:rPr lang="es-CL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palabras o ideas. 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26F5B057-ED08-48BC-B487-CE9FEDEE55A8}"/>
              </a:ext>
            </a:extLst>
          </p:cNvPr>
          <p:cNvGrpSpPr>
            <a:grpSpLocks/>
          </p:cNvGrpSpPr>
          <p:nvPr/>
        </p:nvGrpSpPr>
        <p:grpSpPr bwMode="auto">
          <a:xfrm>
            <a:off x="122238" y="1154113"/>
            <a:ext cx="1757362" cy="2571750"/>
            <a:chOff x="994103" y="2304947"/>
            <a:chExt cx="1757212" cy="2571417"/>
          </a:xfrm>
        </p:grpSpPr>
        <p:pic>
          <p:nvPicPr>
            <p:cNvPr id="9234" name="Picture 8" descr="Resultado de imagen para mickey mouse y minnie">
              <a:extLst>
                <a:ext uri="{FF2B5EF4-FFF2-40B4-BE49-F238E27FC236}">
                  <a16:creationId xmlns:a16="http://schemas.microsoft.com/office/drawing/2014/main" id="{22DFA8C7-C2E9-4AEE-A9A4-12FC1C2C38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91" t="2705" r="51190" b="2802"/>
            <a:stretch>
              <a:fillRect/>
            </a:stretch>
          </p:blipFill>
          <p:spPr bwMode="auto">
            <a:xfrm>
              <a:off x="1417983" y="2304947"/>
              <a:ext cx="1147994" cy="1922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135377E5-4A27-4A82-A98D-493C4DCEEFF1}"/>
                </a:ext>
              </a:extLst>
            </p:cNvPr>
            <p:cNvSpPr/>
            <p:nvPr/>
          </p:nvSpPr>
          <p:spPr>
            <a:xfrm>
              <a:off x="994103" y="4230335"/>
              <a:ext cx="1757212" cy="64602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s-ES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Ligada 2.1 (Adrian M. C.)" panose="02000000000000000000" pitchFamily="50" charset="0"/>
                </a:rPr>
                <a:t>Mickey</a:t>
              </a:r>
            </a:p>
          </p:txBody>
        </p:sp>
      </p:grpSp>
      <p:sp>
        <p:nvSpPr>
          <p:cNvPr id="13" name="Rectángulo 12">
            <a:extLst>
              <a:ext uri="{FF2B5EF4-FFF2-40B4-BE49-F238E27FC236}">
                <a16:creationId xmlns:a16="http://schemas.microsoft.com/office/drawing/2014/main" id="{9F47272C-057D-4348-B063-866401A26565}"/>
              </a:ext>
            </a:extLst>
          </p:cNvPr>
          <p:cNvSpPr/>
          <p:nvPr/>
        </p:nvSpPr>
        <p:spPr>
          <a:xfrm>
            <a:off x="2303463" y="1517650"/>
            <a:ext cx="949325" cy="1570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9600" b="1" dirty="0">
                <a:ln w="0"/>
                <a:solidFill>
                  <a:srgbClr val="CC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igada 2.1 (Adrian M. C.)" panose="02000000000000000000" pitchFamily="50" charset="0"/>
              </a:rPr>
              <a:t>y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9818A3B9-9676-4F16-8225-8A32B9396111}"/>
              </a:ext>
            </a:extLst>
          </p:cNvPr>
          <p:cNvGrpSpPr>
            <a:grpSpLocks/>
          </p:cNvGrpSpPr>
          <p:nvPr/>
        </p:nvGrpSpPr>
        <p:grpSpPr bwMode="auto">
          <a:xfrm>
            <a:off x="3719513" y="1198563"/>
            <a:ext cx="1816100" cy="2876550"/>
            <a:chOff x="3718787" y="1198562"/>
            <a:chExt cx="1816523" cy="2876769"/>
          </a:xfrm>
        </p:grpSpPr>
        <p:pic>
          <p:nvPicPr>
            <p:cNvPr id="9232" name="Picture 10" descr="Resultado de imagen para mickey mouse y minnie">
              <a:extLst>
                <a:ext uri="{FF2B5EF4-FFF2-40B4-BE49-F238E27FC236}">
                  <a16:creationId xmlns:a16="http://schemas.microsoft.com/office/drawing/2014/main" id="{9B93252A-6CAE-46E8-9A01-09C0CFBFF1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4829" r="7027" b="4829"/>
            <a:stretch>
              <a:fillRect/>
            </a:stretch>
          </p:blipFill>
          <p:spPr bwMode="auto">
            <a:xfrm>
              <a:off x="4032850" y="1198562"/>
              <a:ext cx="1188399" cy="1922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2889D8D8-632B-4F42-BE29-7A4F00D8BCBA}"/>
                </a:ext>
              </a:extLst>
            </p:cNvPr>
            <p:cNvSpPr/>
            <p:nvPr/>
          </p:nvSpPr>
          <p:spPr>
            <a:xfrm>
              <a:off x="3718787" y="3429169"/>
              <a:ext cx="1816523" cy="64616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s-ES" sz="36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Ligada 2.1 (Adrian M. C.)" panose="02000000000000000000" pitchFamily="50" charset="0"/>
                </a:rPr>
                <a:t>Minnie</a:t>
              </a:r>
              <a:endParaRPr lang="es-E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igada 2.1 (Adrian M. C.)" panose="02000000000000000000" pitchFamily="50" charset="0"/>
              </a:endParaRPr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515C1982-8634-4B24-9269-60225C1A2C60}"/>
              </a:ext>
            </a:extLst>
          </p:cNvPr>
          <p:cNvGrpSpPr>
            <a:grpSpLocks/>
          </p:cNvGrpSpPr>
          <p:nvPr/>
        </p:nvGrpSpPr>
        <p:grpSpPr bwMode="auto">
          <a:xfrm>
            <a:off x="9513888" y="2498725"/>
            <a:ext cx="1808162" cy="2622550"/>
            <a:chOff x="9514644" y="2498831"/>
            <a:chExt cx="1807184" cy="2621759"/>
          </a:xfrm>
        </p:grpSpPr>
        <p:pic>
          <p:nvPicPr>
            <p:cNvPr id="9230" name="Picture 12" descr="Resultado de imagen para shrek">
              <a:extLst>
                <a:ext uri="{FF2B5EF4-FFF2-40B4-BE49-F238E27FC236}">
                  <a16:creationId xmlns:a16="http://schemas.microsoft.com/office/drawing/2014/main" id="{7C371F93-236B-46EA-B83D-DDBC2F50F1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14644" y="2498831"/>
              <a:ext cx="1807184" cy="1860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76DA573A-DB3E-4439-888B-6D6DF14E213B}"/>
                </a:ext>
              </a:extLst>
            </p:cNvPr>
            <p:cNvSpPr/>
            <p:nvPr/>
          </p:nvSpPr>
          <p:spPr>
            <a:xfrm>
              <a:off x="9649508" y="4474673"/>
              <a:ext cx="1458124" cy="64591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s-ES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Ligada 2.1 (Adrian M. C.)" panose="02000000000000000000" pitchFamily="50" charset="0"/>
                </a:rPr>
                <a:t>Shrek</a:t>
              </a:r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9065A376-C200-4B76-B7E5-C534EB3645AB}"/>
              </a:ext>
            </a:extLst>
          </p:cNvPr>
          <p:cNvGrpSpPr>
            <a:grpSpLocks/>
          </p:cNvGrpSpPr>
          <p:nvPr/>
        </p:nvGrpSpPr>
        <p:grpSpPr bwMode="auto">
          <a:xfrm>
            <a:off x="6453188" y="2955925"/>
            <a:ext cx="1420812" cy="2695575"/>
            <a:chOff x="6453563" y="2956107"/>
            <a:chExt cx="1420582" cy="2695323"/>
          </a:xfrm>
        </p:grpSpPr>
        <p:pic>
          <p:nvPicPr>
            <p:cNvPr id="9228" name="Picture 14" descr="Resultado de imagen para fiona">
              <a:extLst>
                <a:ext uri="{FF2B5EF4-FFF2-40B4-BE49-F238E27FC236}">
                  <a16:creationId xmlns:a16="http://schemas.microsoft.com/office/drawing/2014/main" id="{F69FAC44-3834-4162-968D-63D4E1533A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01" r="18549"/>
            <a:stretch>
              <a:fillRect/>
            </a:stretch>
          </p:blipFill>
          <p:spPr bwMode="auto">
            <a:xfrm>
              <a:off x="6801926" y="2956107"/>
              <a:ext cx="1072219" cy="1973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B5984327-376F-4048-AE38-659DCF5C9C86}"/>
                </a:ext>
              </a:extLst>
            </p:cNvPr>
            <p:cNvSpPr/>
            <p:nvPr/>
          </p:nvSpPr>
          <p:spPr>
            <a:xfrm>
              <a:off x="6453563" y="5005378"/>
              <a:ext cx="1420582" cy="64605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s-ES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Ligada 2.1 (Adrian M. C.)" panose="02000000000000000000" pitchFamily="50" charset="0"/>
                </a:rPr>
                <a:t>Fiona</a:t>
              </a:r>
            </a:p>
          </p:txBody>
        </p:sp>
      </p:grpSp>
      <p:sp>
        <p:nvSpPr>
          <p:cNvPr id="24" name="Rectángulo 23">
            <a:extLst>
              <a:ext uri="{FF2B5EF4-FFF2-40B4-BE49-F238E27FC236}">
                <a16:creationId xmlns:a16="http://schemas.microsoft.com/office/drawing/2014/main" id="{D3AB8F1D-0798-41EF-BD9D-778AD1C1CD71}"/>
              </a:ext>
            </a:extLst>
          </p:cNvPr>
          <p:cNvSpPr/>
          <p:nvPr/>
        </p:nvSpPr>
        <p:spPr>
          <a:xfrm>
            <a:off x="8172450" y="3435350"/>
            <a:ext cx="949325" cy="1570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9600" b="1" dirty="0">
                <a:ln w="0"/>
                <a:solidFill>
                  <a:srgbClr val="CC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igada 2.1 (Adrian M. C.)" panose="02000000000000000000" pitchFamily="50" charset="0"/>
              </a:rPr>
              <a:t>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C958B48-4769-4C6D-8F1B-B2E1A1182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C8EC244C-8428-4529-BD5B-398ABB7CE03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35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agen 2">
            <a:extLst>
              <a:ext uri="{FF2B5EF4-FFF2-40B4-BE49-F238E27FC236}">
                <a16:creationId xmlns:a16="http://schemas.microsoft.com/office/drawing/2014/main" id="{B0CDBB17-2EA4-4AD6-9707-DD3773A84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4797425"/>
            <a:ext cx="12188825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Marcador de contenido 3">
            <a:extLst>
              <a:ext uri="{FF2B5EF4-FFF2-40B4-BE49-F238E27FC236}">
                <a16:creationId xmlns:a16="http://schemas.microsoft.com/office/drawing/2014/main" id="{979245FD-9A61-4789-A642-6E04D7AD49B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41325" y="500063"/>
            <a:ext cx="10515600" cy="1050925"/>
          </a:xfrm>
        </p:spPr>
        <p:txBody>
          <a:bodyPr/>
          <a:lstStyle/>
          <a:p>
            <a:pPr eaLnBrk="1" hangingPunct="1"/>
            <a:r>
              <a:rPr lang="es-CL" altLang="es-CL">
                <a:latin typeface="Cavolini" panose="03000502040302020204" pitchFamily="66" charset="0"/>
                <a:cs typeface="Cavolini" panose="03000502040302020204" pitchFamily="66" charset="0"/>
              </a:rPr>
              <a:t>Repasa la letra </a:t>
            </a:r>
            <a:r>
              <a:rPr lang="es-CL" altLang="es-CL" b="1">
                <a:latin typeface="Cavolini" panose="03000502040302020204" pitchFamily="66" charset="0"/>
                <a:cs typeface="Cavolini" panose="03000502040302020204" pitchFamily="66" charset="0"/>
              </a:rPr>
              <a:t>Y con tu dedo</a:t>
            </a:r>
            <a:r>
              <a:rPr lang="es-CL" altLang="es-CL">
                <a:latin typeface="Cavolini" panose="03000502040302020204" pitchFamily="66" charset="0"/>
                <a:cs typeface="Cavolini" panose="03000502040302020204" pitchFamily="66" charset="0"/>
              </a:rPr>
              <a:t>. </a:t>
            </a:r>
          </a:p>
          <a:p>
            <a:pPr eaLnBrk="1" hangingPunct="1"/>
            <a:r>
              <a:rPr lang="es-CL" altLang="es-CL">
                <a:latin typeface="Cavolini" panose="03000502040302020204" pitchFamily="66" charset="0"/>
                <a:cs typeface="Cavolini" panose="03000502040302020204" pitchFamily="66" charset="0"/>
              </a:rPr>
              <a:t>Si existe la opción, también puedes hacerlo con tu dedo sobre arena mágica!! O dibujarla con témpera sobre una hoja, para aprender a escribirla.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D24BEC6-68A9-44F1-A687-F81398A46697}"/>
              </a:ext>
            </a:extLst>
          </p:cNvPr>
          <p:cNvSpPr/>
          <p:nvPr/>
        </p:nvSpPr>
        <p:spPr>
          <a:xfrm>
            <a:off x="5699125" y="2592388"/>
            <a:ext cx="1770063" cy="31543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199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igada 2.1 (Adrian M. C.)" panose="02000000000000000000" pitchFamily="50" charset="0"/>
              </a:rPr>
              <a:t>y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1AC7EA5-F51D-4820-A578-4FBED98C8962}"/>
              </a:ext>
            </a:extLst>
          </p:cNvPr>
          <p:cNvSpPr/>
          <p:nvPr/>
        </p:nvSpPr>
        <p:spPr>
          <a:xfrm>
            <a:off x="2003425" y="2933700"/>
            <a:ext cx="3055938" cy="31543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99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igada 2.1 (Adrian M. C.)" panose="02000000000000000000" pitchFamily="50" charset="0"/>
              </a:rPr>
              <a:t>Y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1A7CB83-F868-4996-AC25-EC4FC81A8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6A0E082-E05E-4EB5-A23D-050F3041C1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56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agen 2">
            <a:extLst>
              <a:ext uri="{FF2B5EF4-FFF2-40B4-BE49-F238E27FC236}">
                <a16:creationId xmlns:a16="http://schemas.microsoft.com/office/drawing/2014/main" id="{546880FA-6CF8-4D97-90E2-E6952C2A9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4797425"/>
            <a:ext cx="12188825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Imagen 4">
            <a:extLst>
              <a:ext uri="{FF2B5EF4-FFF2-40B4-BE49-F238E27FC236}">
                <a16:creationId xmlns:a16="http://schemas.microsoft.com/office/drawing/2014/main" id="{D7A3674A-1D43-441C-B8E8-0A38382A6F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7" t="23367" r="32825" b="5292"/>
          <a:stretch>
            <a:fillRect/>
          </a:stretch>
        </p:blipFill>
        <p:spPr bwMode="auto">
          <a:xfrm>
            <a:off x="3597275" y="73025"/>
            <a:ext cx="5260975" cy="6604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ocadillo: ovalado 5">
            <a:extLst>
              <a:ext uri="{FF2B5EF4-FFF2-40B4-BE49-F238E27FC236}">
                <a16:creationId xmlns:a16="http://schemas.microsoft.com/office/drawing/2014/main" id="{199202C1-6F27-4551-A143-3F33749D5B7B}"/>
              </a:ext>
            </a:extLst>
          </p:cNvPr>
          <p:cNvSpPr/>
          <p:nvPr/>
        </p:nvSpPr>
        <p:spPr>
          <a:xfrm>
            <a:off x="1588" y="1166813"/>
            <a:ext cx="3338512" cy="2471737"/>
          </a:xfrm>
          <a:prstGeom prst="wedgeEllipseCallout">
            <a:avLst>
              <a:gd name="adj1" fmla="val 81447"/>
              <a:gd name="adj2" fmla="val 125435"/>
            </a:avLst>
          </a:prstGeom>
          <a:solidFill>
            <a:schemeClr val="bg1"/>
          </a:solidFill>
          <a:ln w="19050">
            <a:solidFill>
              <a:srgbClr val="92D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L" dirty="0">
                <a:solidFill>
                  <a:srgbClr val="CC0099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De acuerdo al texto escuchado, une las imágenes y repasa con tu lápiz grafito las letras “</a:t>
            </a:r>
            <a:r>
              <a:rPr lang="es-CL" b="1" dirty="0">
                <a:solidFill>
                  <a:srgbClr val="CC0099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</a:t>
            </a:r>
            <a:r>
              <a:rPr lang="es-CL" dirty="0">
                <a:solidFill>
                  <a:srgbClr val="CC0099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”</a:t>
            </a:r>
          </a:p>
        </p:txBody>
      </p:sp>
      <p:sp>
        <p:nvSpPr>
          <p:cNvPr id="2" name="Rectángulo: una sola esquina redondeada 1">
            <a:extLst>
              <a:ext uri="{FF2B5EF4-FFF2-40B4-BE49-F238E27FC236}">
                <a16:creationId xmlns:a16="http://schemas.microsoft.com/office/drawing/2014/main" id="{FE6E42F8-111B-405B-A199-8B8F668AF48C}"/>
              </a:ext>
            </a:extLst>
          </p:cNvPr>
          <p:cNvSpPr/>
          <p:nvPr/>
        </p:nvSpPr>
        <p:spPr>
          <a:xfrm>
            <a:off x="9085263" y="1166813"/>
            <a:ext cx="2878137" cy="1112837"/>
          </a:xfrm>
          <a:prstGeom prst="round1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L" dirty="0">
                <a:solidFill>
                  <a:schemeClr val="accent1">
                    <a:lumMod val="75000"/>
                  </a:schemeClr>
                </a:solidFill>
              </a:rPr>
              <a:t>Puedes pedir que te vuelvan a  leer el texto o volver a escuchar el audio.</a:t>
            </a:r>
          </a:p>
        </p:txBody>
      </p:sp>
      <p:pic>
        <p:nvPicPr>
          <p:cNvPr id="11270" name="Imagen 6">
            <a:extLst>
              <a:ext uri="{FF2B5EF4-FFF2-40B4-BE49-F238E27FC236}">
                <a16:creationId xmlns:a16="http://schemas.microsoft.com/office/drawing/2014/main" id="{FA42BB45-2E03-4C3C-9946-C727C269C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18" t="46568" r="39821" b="20178"/>
          <a:stretch>
            <a:fillRect/>
          </a:stretch>
        </p:blipFill>
        <p:spPr bwMode="auto">
          <a:xfrm>
            <a:off x="9432925" y="2398713"/>
            <a:ext cx="2530475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BD5D1A4-B222-4A34-90E0-64B084A19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8D86EE1-670D-40F5-BFC0-7887E28E85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68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Imagen 2">
            <a:extLst>
              <a:ext uri="{FF2B5EF4-FFF2-40B4-BE49-F238E27FC236}">
                <a16:creationId xmlns:a16="http://schemas.microsoft.com/office/drawing/2014/main" id="{8D2E8169-A46F-49A3-892E-C532D03B7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4797425"/>
            <a:ext cx="12188825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Imagen 3">
            <a:extLst>
              <a:ext uri="{FF2B5EF4-FFF2-40B4-BE49-F238E27FC236}">
                <a16:creationId xmlns:a16="http://schemas.microsoft.com/office/drawing/2014/main" id="{652F5188-55D1-433A-B1DA-576724798E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5" t="24493" r="32065" b="7640"/>
          <a:stretch/>
        </p:blipFill>
        <p:spPr bwMode="auto">
          <a:xfrm>
            <a:off x="4319587" y="172969"/>
            <a:ext cx="5511367" cy="646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Marcador de contenido 3">
            <a:extLst>
              <a:ext uri="{FF2B5EF4-FFF2-40B4-BE49-F238E27FC236}">
                <a16:creationId xmlns:a16="http://schemas.microsoft.com/office/drawing/2014/main" id="{4E73C9E1-5A92-42BC-BB4E-352622E5446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41325" y="500063"/>
            <a:ext cx="3268663" cy="1050925"/>
          </a:xfrm>
        </p:spPr>
        <p:txBody>
          <a:bodyPr/>
          <a:lstStyle/>
          <a:p>
            <a:pPr eaLnBrk="1" hangingPunct="1"/>
            <a:r>
              <a:rPr lang="es-CL" altLang="es-CL" sz="2400" dirty="0">
                <a:latin typeface="Cavolini" panose="03000502040302020204" pitchFamily="66" charset="0"/>
                <a:cs typeface="Cavolini" panose="03000502040302020204" pitchFamily="66" charset="0"/>
              </a:rPr>
              <a:t>Para reforzar: Abre la página 7 de tu cuaderno de trabajo.</a:t>
            </a:r>
          </a:p>
        </p:txBody>
      </p:sp>
      <p:pic>
        <p:nvPicPr>
          <p:cNvPr id="12293" name="Imagen 4">
            <a:extLst>
              <a:ext uri="{FF2B5EF4-FFF2-40B4-BE49-F238E27FC236}">
                <a16:creationId xmlns:a16="http://schemas.microsoft.com/office/drawing/2014/main" id="{1C79BD6E-E7C8-4284-88BD-A8BA47CED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5" t="32069" r="37065" b="20180"/>
          <a:stretch>
            <a:fillRect/>
          </a:stretch>
        </p:blipFill>
        <p:spPr bwMode="auto">
          <a:xfrm>
            <a:off x="1549400" y="3379788"/>
            <a:ext cx="2441575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B7B9ECF-B84A-4A20-872C-7C8986B57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Imagen 5">
            <a:extLst>
              <a:ext uri="{FF2B5EF4-FFF2-40B4-BE49-F238E27FC236}">
                <a16:creationId xmlns:a16="http://schemas.microsoft.com/office/drawing/2014/main" id="{B5EE47F5-FC35-433F-BBCD-4EB2AD714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0" t="43285" r="70435" b="41383"/>
          <a:stretch>
            <a:fillRect/>
          </a:stretch>
        </p:blipFill>
        <p:spPr bwMode="auto">
          <a:xfrm>
            <a:off x="1500188" y="2076450"/>
            <a:ext cx="954087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ECAE7B9-BED6-4AA9-A260-32D1041FE1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74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7.7|0.6|12.2|6.3|0.6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1186</TotalTime>
  <Words>369</Words>
  <Application>Microsoft Office PowerPoint</Application>
  <PresentationFormat>Panorámica</PresentationFormat>
  <Paragraphs>53</Paragraphs>
  <Slides>11</Slides>
  <Notes>0</Notes>
  <HiddenSlides>0</HiddenSlides>
  <MMClips>11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Cavolini</vt:lpstr>
      <vt:lpstr>Ligada 2.1 (Adrian M. C.)</vt:lpstr>
      <vt:lpstr>Tema de Office</vt:lpstr>
      <vt:lpstr>LENGUAJE Y COMUNICACIÓN</vt:lpstr>
      <vt:lpstr>Presentación de PowerPoint</vt:lpstr>
      <vt:lpstr>¡Hola  de nuevo queridos niños y niñas!</vt:lpstr>
      <vt:lpstr>Unidad 1: Un mundo de fantasía.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Mariela</cp:lastModifiedBy>
  <cp:revision>63</cp:revision>
  <dcterms:created xsi:type="dcterms:W3CDTF">2020-02-13T21:11:05Z</dcterms:created>
  <dcterms:modified xsi:type="dcterms:W3CDTF">2020-03-30T01:28:13Z</dcterms:modified>
</cp:coreProperties>
</file>