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7" r:id="rId2"/>
    <p:sldId id="435" r:id="rId3"/>
    <p:sldId id="420" r:id="rId4"/>
    <p:sldId id="433" r:id="rId5"/>
    <p:sldId id="380" r:id="rId6"/>
    <p:sldId id="430" r:id="rId7"/>
    <p:sldId id="436" r:id="rId8"/>
    <p:sldId id="379" r:id="rId9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97"/>
    <p:restoredTop sz="94815"/>
  </p:normalViewPr>
  <p:slideViewPr>
    <p:cSldViewPr snapToGrid="0" snapToObjects="1">
      <p:cViewPr varScale="1">
        <p:scale>
          <a:sx n="65" d="100"/>
          <a:sy n="65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9DDFAF6-4F72-3B4C-924A-35FB3215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CC5A-0238-4911-8873-1D5992E37A8F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087E592-F5DD-B344-894D-2CA6147C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3D79539-0421-F848-B48B-9587587B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DA44-C469-4F09-95AD-EA0F339F485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345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ED36-4DCE-40FE-A114-B4383C270034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7E97-6C88-44F7-8A6F-F83DD39E063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8741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114A-EBE3-4F26-B166-C552BEE28570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1C94-1B35-4B95-A590-1EE1CFC57FD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8861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527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1E3779D-0839-EA42-ABEF-C033DC9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9413-072E-49B3-9ADC-44BBC33350C3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F821215-BE3D-5A4C-AD3A-A4981AD8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8A982A9-9DCD-FA42-9680-21BF9CDF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52C8-A854-4467-ACFF-06DF8E1C272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3675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A7F7-5AB6-4DA7-B278-66F7E5D40ABB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9EAE-91B2-4C98-A2A0-232701E7068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60124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1365-12B8-4C50-A34D-A92FA1985EE9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6268-1CE8-452E-8D1F-6725732FD00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7136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F328-9912-4963-97DA-04BD0714D867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CD29-5A52-4CDC-862B-A164A702411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42387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0948-9123-4B63-9AA4-FD0CF1A9156E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D065-EE03-4B8B-935A-5820A1FF82B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64824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C2A8-BFB3-46F4-B1A2-F6D6F451A827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18EA-08A1-4856-A8CD-10173340D12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27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D901-E608-4A3B-9E2E-BB702224C363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C951-7598-4F09-BA80-AB12BEF6D5A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9890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550D-F30D-413A-8067-BFD930A35262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8ACC-FFC8-4C16-A19B-985E5F363C0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0584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13AA3B-BB4C-4D71-9171-4BFFBA0E727E}" type="datetimeFigureOut">
              <a:rPr lang="es-CL"/>
              <a:pPr>
                <a:defRPr/>
              </a:pPr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BC174E-4B56-4FAD-9615-9B4AD1FE30B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6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www.youtube.com/watch?v=UA0tlFUYcuo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CTaDzd1rZV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 noChangeArrowheads="1"/>
          </p:cNvSpPr>
          <p:nvPr>
            <p:ph type="ctrTitle"/>
          </p:nvPr>
        </p:nvSpPr>
        <p:spPr>
          <a:xfrm>
            <a:off x="1655763" y="1870075"/>
            <a:ext cx="8626475" cy="2027238"/>
          </a:xfrm>
        </p:spPr>
        <p:txBody>
          <a:bodyPr/>
          <a:lstStyle/>
          <a:p>
            <a:br>
              <a:rPr lang="es-CL" altLang="es-CL" sz="5400"/>
            </a:br>
            <a:br>
              <a:rPr lang="es-CL" altLang="es-CL" sz="5400"/>
            </a:br>
            <a:r>
              <a:rPr lang="es-CL" altLang="es-CL" sz="5400"/>
              <a:t>Historia Cuartos Básicos</a:t>
            </a:r>
            <a:br>
              <a:rPr lang="es-CL" altLang="es-CL" sz="5400"/>
            </a:br>
            <a:endParaRPr lang="es-CL" altLang="es-CL" sz="3200"/>
          </a:p>
        </p:txBody>
      </p:sp>
      <p:sp>
        <p:nvSpPr>
          <p:cNvPr id="5123" name="Subtítulo 2"/>
          <p:cNvSpPr>
            <a:spLocks noGrp="1" noChangeArrowheads="1"/>
          </p:cNvSpPr>
          <p:nvPr>
            <p:ph type="subTitle" idx="1"/>
          </p:nvPr>
        </p:nvSpPr>
        <p:spPr>
          <a:xfrm>
            <a:off x="822325" y="5024438"/>
            <a:ext cx="9936163" cy="800100"/>
          </a:xfrm>
        </p:spPr>
        <p:txBody>
          <a:bodyPr/>
          <a:lstStyle/>
          <a:p>
            <a:r>
              <a:rPr lang="es-CL" altLang="es-CL"/>
              <a:t>Prof. Yanine Moscoso Cabrera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8488" y="4156076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D6CF0D4-50C5-4EF2-ADE7-A482C62048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4391" y="47196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10515600" cy="1325563"/>
          </a:xfrm>
        </p:spPr>
        <p:txBody>
          <a:bodyPr/>
          <a:lstStyle/>
          <a:p>
            <a:pPr algn="ctr"/>
            <a:r>
              <a:rPr lang="es-CL" altLang="es-CL"/>
              <a:t>¡¡Hola queridos y queridas  !!</a:t>
            </a:r>
          </a:p>
        </p:txBody>
      </p:sp>
      <p:sp>
        <p:nvSpPr>
          <p:cNvPr id="6147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838200" y="633413"/>
            <a:ext cx="9436100" cy="401161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s-CL" dirty="0"/>
              <a:t>	¡¡¡…</a:t>
            </a:r>
            <a:r>
              <a:rPr lang="es-CL" altLang="es-CL" dirty="0">
                <a:latin typeface="Lucida Calligraphy" panose="03010101010101010101" pitchFamily="66" charset="0"/>
              </a:rPr>
              <a:t>y seguimos avanzando</a:t>
            </a:r>
            <a:r>
              <a:rPr lang="es-CL" altLang="es-CL" dirty="0"/>
              <a:t>…!!!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s-CL" dirty="0"/>
              <a:t>Todo el tiempo se aprenden cosas nuevas e interesantes para vivir en armonía 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s-C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</a:pPr>
            <a:endParaRPr lang="es-CL" altLang="es-CL" dirty="0"/>
          </a:p>
        </p:txBody>
      </p:sp>
      <p:pic>
        <p:nvPicPr>
          <p:cNvPr id="6148" name="Imagen 3" descr="Resultado de imagen de dibujo profesora hist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3" y="1100138"/>
            <a:ext cx="16256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9E30FF5-C519-44D5-914A-80E40C1F88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2858" y="39206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dirty="0"/>
              <a:t>Unidad 1: “</a:t>
            </a:r>
            <a:r>
              <a:rPr lang="es-CL" altLang="es-CL" sz="3200" b="1" i="1" dirty="0"/>
              <a:t>¿Cómo mejoramos la vida en comunidad?”</a:t>
            </a:r>
          </a:p>
        </p:txBody>
      </p:sp>
      <p:sp>
        <p:nvSpPr>
          <p:cNvPr id="14338" name="Marcador de contenido 3">
            <a:extLst>
              <a:ext uri="{FF2B5EF4-FFF2-40B4-BE49-F238E27FC236}">
                <a16:creationId xmlns:a16="http://schemas.microsoft.com/office/drawing/2014/main" id="{2986B166-892D-354F-9633-0A38173252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211388"/>
            <a:ext cx="10515600" cy="29400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L" altLang="es-CL" dirty="0"/>
              <a:t>Contenido : clase 4 (45 min)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L" altLang="es-CL" dirty="0"/>
              <a:t> </a:t>
            </a:r>
          </a:p>
          <a:p>
            <a:pPr>
              <a:defRPr/>
            </a:pPr>
            <a:r>
              <a:rPr lang="es-CL" altLang="es-CL" b="1" dirty="0"/>
              <a:t>Objetivo: </a:t>
            </a:r>
            <a:r>
              <a:rPr lang="es-CL" altLang="es-CL" dirty="0">
                <a:latin typeface="Lucida Calligraphy" panose="03010101010101010101" pitchFamily="66" charset="0"/>
              </a:rPr>
              <a:t>Opinar mediante argumentos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L" altLang="es-CL" dirty="0">
                <a:latin typeface="Lucida Calligraphy" panose="03010101010101010101" pitchFamily="66" charset="0"/>
              </a:rPr>
              <a:t>                fundamentados.</a:t>
            </a:r>
            <a:endParaRPr lang="es-CL" altLang="es-CL" i="1" dirty="0">
              <a:latin typeface="Lucida Calligraphy" panose="03010101010101010101" pitchFamily="66" charset="0"/>
            </a:endParaRPr>
          </a:p>
        </p:txBody>
      </p:sp>
      <p:pic>
        <p:nvPicPr>
          <p:cNvPr id="7172" name="Imagen 4" descr="/var/folders/sr/wvbg7kyx6ll388yvlj3nzpqm0000gn/T/com.microsoft.Word/Content.MSO/A3D54697.t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7"/>
          <a:stretch>
            <a:fillRect/>
          </a:stretch>
        </p:blipFill>
        <p:spPr bwMode="auto">
          <a:xfrm>
            <a:off x="9069388" y="1481138"/>
            <a:ext cx="14843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39450" y="3357563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8221B5E-3F1F-462A-A606-30FF0DB70D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39450" y="41830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98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 noChangeArrowheads="1"/>
          </p:cNvSpPr>
          <p:nvPr>
            <p:ph type="title"/>
          </p:nvPr>
        </p:nvSpPr>
        <p:spPr>
          <a:xfrm>
            <a:off x="684213" y="663575"/>
            <a:ext cx="10515600" cy="4217988"/>
          </a:xfrm>
        </p:spPr>
        <p:txBody>
          <a:bodyPr/>
          <a:lstStyle/>
          <a:p>
            <a:pPr>
              <a:defRPr/>
            </a:pPr>
            <a:r>
              <a:rPr lang="es-ES" altLang="es-CL" sz="2800" b="1" dirty="0">
                <a:latin typeface="Lucida Calligraphy" panose="03010101010101010101" pitchFamily="66" charset="0"/>
              </a:rPr>
              <a:t>Opinar y argumentar con fundamentos </a:t>
            </a:r>
            <a:r>
              <a:rPr lang="es-ES" altLang="es-CL" sz="2000" dirty="0">
                <a:latin typeface="Algerian" panose="04020705040A02060702" pitchFamily="82" charset="0"/>
              </a:rPr>
              <a:t>   </a:t>
            </a:r>
            <a:r>
              <a:rPr lang="es-ES" altLang="es-CL" sz="1800" dirty="0">
                <a:latin typeface="Algerian" panose="04020705040A02060702" pitchFamily="82" charset="0"/>
              </a:rPr>
              <a:t>( </a:t>
            </a:r>
            <a:r>
              <a:rPr lang="es-ES" altLang="es-CL" sz="2000" b="1" dirty="0"/>
              <a:t>Pág. 18) </a:t>
            </a:r>
            <a:br>
              <a:rPr lang="es-ES" altLang="es-CL" sz="2000" b="1" dirty="0">
                <a:latin typeface="Algerian" panose="04020705040A02060702" pitchFamily="82" charset="0"/>
              </a:rPr>
            </a:br>
            <a:br>
              <a:rPr lang="es-ES" altLang="es-CL" sz="2000" dirty="0">
                <a:latin typeface="Algerian" panose="04020705040A02060702" pitchFamily="82" charset="0"/>
              </a:rPr>
            </a:br>
            <a:br>
              <a:rPr lang="es-ES" altLang="es-CL" sz="2000" dirty="0">
                <a:latin typeface="Algerian" panose="04020705040A02060702" pitchFamily="82" charset="0"/>
              </a:rPr>
            </a:br>
            <a:r>
              <a:rPr lang="es-ES" altLang="es-CL" sz="2800" dirty="0">
                <a:latin typeface="+mn-lt"/>
              </a:rPr>
              <a:t>1.- Lee con atención el texto que aparece al inicio de la </a:t>
            </a:r>
            <a:br>
              <a:rPr lang="es-ES" altLang="es-CL" sz="2800" dirty="0">
                <a:latin typeface="+mn-lt"/>
              </a:rPr>
            </a:br>
            <a:r>
              <a:rPr lang="es-ES" altLang="es-CL" sz="2800" dirty="0">
                <a:latin typeface="+mn-lt"/>
              </a:rPr>
              <a:t>     página y no olvides </a:t>
            </a:r>
            <a:r>
              <a:rPr lang="es-ES" altLang="es-CL" sz="2800" b="1" i="1" dirty="0">
                <a:latin typeface="+mn-lt"/>
              </a:rPr>
              <a:t>destacar lo más importante</a:t>
            </a:r>
            <a:r>
              <a:rPr lang="es-ES" altLang="es-CL" sz="2800" dirty="0">
                <a:latin typeface="+mn-lt"/>
              </a:rPr>
              <a:t>    </a:t>
            </a:r>
            <a:br>
              <a:rPr lang="es-ES" altLang="es-CL" sz="2800" dirty="0">
                <a:latin typeface="+mn-lt"/>
              </a:rPr>
            </a:br>
            <a:r>
              <a:rPr lang="es-ES" altLang="es-CL" sz="2800" dirty="0">
                <a:latin typeface="+mn-lt"/>
              </a:rPr>
              <a:t>     luego de realizar la lectura.</a:t>
            </a:r>
            <a:br>
              <a:rPr lang="es-ES" altLang="es-CL" sz="2800" dirty="0">
                <a:latin typeface="+mn-lt"/>
              </a:rPr>
            </a:br>
            <a:br>
              <a:rPr lang="es-ES" altLang="es-CL" sz="2800" dirty="0">
                <a:latin typeface="+mn-lt"/>
              </a:rPr>
            </a:br>
            <a:br>
              <a:rPr lang="es-ES" altLang="es-CL" sz="2800" dirty="0">
                <a:latin typeface="+mn-lt"/>
              </a:rPr>
            </a:br>
            <a:br>
              <a:rPr lang="es-ES" altLang="es-CL" sz="2800" dirty="0">
                <a:latin typeface="Lucida Calligraphy" panose="03010101010101010101" pitchFamily="66" charset="0"/>
              </a:rPr>
            </a:br>
            <a:r>
              <a:rPr lang="es-ES" altLang="es-CL" sz="2800" dirty="0">
                <a:latin typeface="+mn-lt"/>
              </a:rPr>
              <a:t>2.- En el documento 1 de la página 18 se presenta un problema </a:t>
            </a:r>
            <a:br>
              <a:rPr lang="es-ES" altLang="es-CL" sz="2800" dirty="0">
                <a:latin typeface="+mn-lt"/>
              </a:rPr>
            </a:br>
            <a:r>
              <a:rPr lang="es-ES" altLang="es-CL" sz="2800" dirty="0">
                <a:latin typeface="+mn-lt"/>
              </a:rPr>
              <a:t>     y los pasos que nos aconsejan seguir para poder opinar con </a:t>
            </a:r>
            <a:br>
              <a:rPr lang="es-ES" altLang="es-CL" sz="2800" dirty="0">
                <a:latin typeface="+mn-lt"/>
              </a:rPr>
            </a:br>
            <a:r>
              <a:rPr lang="es-ES" altLang="es-CL" sz="2800" dirty="0">
                <a:latin typeface="+mn-lt"/>
              </a:rPr>
              <a:t>     fundamentos. </a:t>
            </a:r>
            <a:r>
              <a:rPr lang="es-ES" altLang="es-CL" sz="2800" b="1" dirty="0">
                <a:latin typeface="+mn-lt"/>
              </a:rPr>
              <a:t>Lee</a:t>
            </a:r>
            <a:r>
              <a:rPr lang="es-ES" altLang="es-CL" sz="2800" dirty="0">
                <a:latin typeface="+mn-lt"/>
              </a:rPr>
              <a:t>. </a:t>
            </a:r>
            <a:endParaRPr lang="en-US" altLang="es-CL" sz="2800" dirty="0">
              <a:latin typeface="+mn-lt"/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60309" y="53069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contenido 1"/>
          <p:cNvSpPr>
            <a:spLocks noGrp="1" noChangeArrowheads="1"/>
          </p:cNvSpPr>
          <p:nvPr>
            <p:ph idx="1"/>
          </p:nvPr>
        </p:nvSpPr>
        <p:spPr>
          <a:xfrm>
            <a:off x="584200" y="719138"/>
            <a:ext cx="10344150" cy="54578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CL" altLang="en-US" sz="2400"/>
              <a:t>…</a:t>
            </a:r>
            <a:r>
              <a:rPr lang="es-CL" altLang="en-US" sz="2400" b="1"/>
              <a:t>Recuerda que un debate no es una pelea, sino más bien, una   discusión o intercambio de opiniones en forma organizada.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altLang="en-US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n-US" sz="2400"/>
              <a:t>3.- En el documento 2 de la pág. 19 podemos observar un debate respecto a si las tareas son para la casa o para el colegio.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altLang="en-US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n-US" sz="2400"/>
              <a:t>4.- Y para que te quede aún más claro puedes pinchar este link y verás como se hace un debate.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altLang="en-US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hlinkClick r:id="rId6"/>
              </a:rPr>
              <a:t>https://www.youtube.com/watch?v=UA0tlFUYcuo</a:t>
            </a:r>
            <a:endParaRPr lang="es-CL" altLang="en-US" sz="2400"/>
          </a:p>
        </p:txBody>
      </p:sp>
      <p:pic>
        <p:nvPicPr>
          <p:cNvPr id="3" name="Imagen 2" descr="Resultado de imagen de profesora animada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5" t="15185" r="4445" b="6297"/>
          <a:stretch/>
        </p:blipFill>
        <p:spPr bwMode="auto">
          <a:xfrm>
            <a:off x="8398192" y="3975920"/>
            <a:ext cx="1942640" cy="189394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20" name="Rectángulo 1"/>
          <p:cNvSpPr>
            <a:spLocks noChangeArrowheads="1"/>
          </p:cNvSpPr>
          <p:nvPr/>
        </p:nvSpPr>
        <p:spPr bwMode="auto">
          <a:xfrm>
            <a:off x="10642600" y="777875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800" b="1">
                <a:latin typeface="Calibri" panose="020F0502020204030204" pitchFamily="34" charset="0"/>
              </a:rPr>
              <a:t>(Pag.19)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28350" y="3357563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64256A0-DBB3-4334-A127-CCE0C514D8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28350" y="41576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1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contenido 1"/>
          <p:cNvSpPr>
            <a:spLocks noGrp="1" noChangeArrowheads="1"/>
          </p:cNvSpPr>
          <p:nvPr>
            <p:ph idx="1"/>
          </p:nvPr>
        </p:nvSpPr>
        <p:spPr>
          <a:xfrm>
            <a:off x="879475" y="1266825"/>
            <a:ext cx="10515600" cy="44862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L" altLang="es-CL" dirty="0"/>
              <a:t>Y ahora para ejercitar un poquito tu mano escribiremos estas preguntas </a:t>
            </a:r>
            <a:r>
              <a:rPr lang="es-CL" altLang="es-CL" b="1" dirty="0"/>
              <a:t>en tu cuaderno anaranjado </a:t>
            </a:r>
            <a:r>
              <a:rPr lang="es-CL" altLang="es-CL" dirty="0"/>
              <a:t>donde deberás  responderlas en forma clara. </a:t>
            </a:r>
            <a:r>
              <a:rPr lang="es-CL" altLang="es-CL" sz="1800" b="1" i="1" dirty="0"/>
              <a:t>(Se asignará puntaje acumulativo a tus respuestas)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CL" altLang="es-CL" dirty="0"/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es-CL" altLang="es-CL" dirty="0"/>
              <a:t>Del documento 1 (pág. 18) </a:t>
            </a:r>
            <a:r>
              <a:rPr lang="es-CL" altLang="es-CL" b="1" i="1" dirty="0"/>
              <a:t>¿Por qué es importante opinar con argumentos? </a:t>
            </a:r>
            <a:r>
              <a:rPr lang="es-CL" altLang="es-CL" sz="1800" b="1" i="1" dirty="0">
                <a:solidFill>
                  <a:srgbClr val="FF0000"/>
                </a:solidFill>
              </a:rPr>
              <a:t>(3 </a:t>
            </a:r>
            <a:r>
              <a:rPr lang="es-CL" altLang="es-CL" sz="1800" b="1" i="1" dirty="0" err="1">
                <a:solidFill>
                  <a:srgbClr val="FF0000"/>
                </a:solidFill>
              </a:rPr>
              <a:t>pts</a:t>
            </a:r>
            <a:r>
              <a:rPr lang="es-CL" altLang="es-CL" sz="1800" b="1" i="1" dirty="0">
                <a:solidFill>
                  <a:srgbClr val="FF0000"/>
                </a:solidFill>
              </a:rPr>
              <a:t> respuesta completa)</a:t>
            </a: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es-CL" altLang="es-CL" dirty="0"/>
              <a:t>Del documento 2 (pág. 19) </a:t>
            </a:r>
            <a:r>
              <a:rPr lang="es-CL" altLang="es-CL" b="1" i="1" dirty="0"/>
              <a:t>¿Cuál es tu opinión sobre el debate de los niños? </a:t>
            </a:r>
            <a:r>
              <a:rPr lang="es-CL" altLang="es-CL" sz="1800" b="1" i="1" dirty="0">
                <a:solidFill>
                  <a:srgbClr val="FF0000"/>
                </a:solidFill>
              </a:rPr>
              <a:t>(3 </a:t>
            </a:r>
            <a:r>
              <a:rPr lang="es-CL" altLang="es-CL" sz="1800" b="1" i="1" dirty="0" err="1">
                <a:solidFill>
                  <a:srgbClr val="FF0000"/>
                </a:solidFill>
              </a:rPr>
              <a:t>pts</a:t>
            </a:r>
            <a:r>
              <a:rPr lang="es-CL" altLang="es-CL" sz="1800" b="1" i="1" dirty="0">
                <a:solidFill>
                  <a:srgbClr val="FF0000"/>
                </a:solidFill>
              </a:rPr>
              <a:t> respuesta completa)</a:t>
            </a:r>
            <a:endParaRPr lang="es-CL" altLang="es-CL" b="1" i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es-CL" altLang="es-CL" dirty="0"/>
              <a:t>Del documento 2 (pág. 19) </a:t>
            </a:r>
            <a:r>
              <a:rPr lang="es-CL" altLang="es-CL" b="1" i="1" dirty="0"/>
              <a:t>Escribe dos argumentos dados por los niños. </a:t>
            </a:r>
            <a:r>
              <a:rPr lang="es-CL" altLang="es-CL" sz="1800" b="1" i="1" dirty="0">
                <a:solidFill>
                  <a:srgbClr val="FF0000"/>
                </a:solidFill>
              </a:rPr>
              <a:t>(1 </a:t>
            </a:r>
            <a:r>
              <a:rPr lang="es-CL" altLang="es-CL" sz="1800" b="1" i="1" dirty="0" err="1">
                <a:solidFill>
                  <a:srgbClr val="FF0000"/>
                </a:solidFill>
              </a:rPr>
              <a:t>pto</a:t>
            </a:r>
            <a:r>
              <a:rPr lang="es-CL" altLang="es-CL" sz="1800" b="1" i="1" dirty="0">
                <a:solidFill>
                  <a:srgbClr val="FF0000"/>
                </a:solidFill>
              </a:rPr>
              <a:t> c/u = 2 </a:t>
            </a:r>
            <a:r>
              <a:rPr lang="es-CL" altLang="es-CL" sz="1800" b="1" i="1" dirty="0" err="1">
                <a:solidFill>
                  <a:srgbClr val="FF0000"/>
                </a:solidFill>
              </a:rPr>
              <a:t>pts</a:t>
            </a:r>
            <a:r>
              <a:rPr lang="es-CL" altLang="es-CL" sz="1800" b="1" i="1" dirty="0">
                <a:solidFill>
                  <a:srgbClr val="FF0000"/>
                </a:solidFill>
              </a:rPr>
              <a:t>)</a:t>
            </a:r>
            <a:endParaRPr lang="es-CL" altLang="es-CL" b="1" i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CL" altLang="es-CL" dirty="0"/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endParaRPr lang="es-CL" altLang="es-CL" dirty="0"/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endParaRPr lang="es-CL" altLang="es-CL" dirty="0"/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CL" altLang="es-CL" dirty="0"/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CL" altLang="es-CL" dirty="0"/>
          </a:p>
        </p:txBody>
      </p:sp>
      <p:pic>
        <p:nvPicPr>
          <p:cNvPr id="10243" name="Imagen 4" descr="Resultado de imagen de lapiz anim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4"/>
          <a:stretch>
            <a:fillRect/>
          </a:stretch>
        </p:blipFill>
        <p:spPr bwMode="auto">
          <a:xfrm>
            <a:off x="10615613" y="250825"/>
            <a:ext cx="1117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3613" y="3429000"/>
            <a:ext cx="609600" cy="609600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1359784-548C-4D43-8B4E-13A6DE5E01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90275" y="42926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90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/>
              <a:t>Me autoevalúo</a:t>
            </a:r>
            <a:endParaRPr lang="en-US" altLang="en-US"/>
          </a:p>
        </p:txBody>
      </p:sp>
      <p:sp>
        <p:nvSpPr>
          <p:cNvPr id="11267" name="Cuadro de texto 5"/>
          <p:cNvSpPr txBox="1">
            <a:spLocks noChangeArrowheads="1"/>
          </p:cNvSpPr>
          <p:nvPr/>
        </p:nvSpPr>
        <p:spPr bwMode="auto">
          <a:xfrm>
            <a:off x="746125" y="1857375"/>
            <a:ext cx="8204200" cy="3933825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Pinta la carita que consideres corresponde a tu desempe</a:t>
            </a:r>
            <a:r>
              <a:rPr lang="es-CL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lang="es-CL" altLang="en-US" sz="140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o. </a:t>
            </a:r>
            <a:endParaRPr lang="es-CL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b="1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b="1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1) Sigo las instrucciones:                                </a:t>
            </a:r>
            <a:endParaRPr lang="es-CL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b="1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2) Cuido mi letra y ortograf</a:t>
            </a:r>
            <a:r>
              <a:rPr lang="es-CL" alt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s-CL" altLang="en-US" sz="1400" b="1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a:  </a:t>
            </a:r>
            <a:endParaRPr lang="es-CL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b="1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3) He sido responsable:</a:t>
            </a:r>
            <a:endParaRPr lang="es-CL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b="1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s-CL" alt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CL" altLang="en-US" sz="1400" b="1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Voy aprendiendo?</a:t>
            </a:r>
            <a:endParaRPr lang="es-CL" alt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8" name="Imagen 14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5605463" y="2393950"/>
            <a:ext cx="55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15" descr="Resultado de imagen de caritas de emoji sin 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239712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n 17" descr="Resultado de imagen de caritas de emoji sin co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2349500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agen 19" descr="Resultado de imagen de caritas de emoji sin co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186113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Imagen 20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5600700" y="3186113"/>
            <a:ext cx="5810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n 21" descr="Resultado de imagen de caritas de emoji sin 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31861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Imagen 22" descr="Resultado de imagen de caritas de emoji sin co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978275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Imagen 23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5600700" y="3978275"/>
            <a:ext cx="5810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Imagen 24" descr="Resultado de imagen de caritas de emoji sin 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3986213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Imagen 25" descr="Resultado de imagen de caritas de emoji sin co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48339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Imagen 26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5594350" y="4786313"/>
            <a:ext cx="5810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Imagen 27" descr="Resultado de imagen de caritas de emoji sin 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86313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Rectangle 14"/>
          <p:cNvSpPr>
            <a:spLocks noChangeArrowheads="1"/>
          </p:cNvSpPr>
          <p:nvPr/>
        </p:nvSpPr>
        <p:spPr bwMode="auto">
          <a:xfrm>
            <a:off x="1095375" y="803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1095375" y="1260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1282" name="Imagen 18" descr="Resultado de imagen de memes de perr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11374" r="10764" b="19431"/>
          <a:stretch>
            <a:fillRect/>
          </a:stretch>
        </p:blipFill>
        <p:spPr bwMode="auto">
          <a:xfrm>
            <a:off x="9366250" y="725488"/>
            <a:ext cx="19526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B4316C4-B906-45A1-BE44-69C69BB95E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45875" y="38316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 noChangeArrowheads="1"/>
          </p:cNvSpPr>
          <p:nvPr>
            <p:ph type="title"/>
          </p:nvPr>
        </p:nvSpPr>
        <p:spPr>
          <a:xfrm>
            <a:off x="2805113" y="3148013"/>
            <a:ext cx="7146925" cy="958850"/>
          </a:xfrm>
        </p:spPr>
        <p:txBody>
          <a:bodyPr/>
          <a:lstStyle/>
          <a:p>
            <a:pPr algn="ctr"/>
            <a:r>
              <a:rPr lang="es-CL" altLang="es-CL" sz="2400" i="1"/>
              <a:t>…</a:t>
            </a:r>
            <a:r>
              <a:rPr lang="es-CL" altLang="es-CL" sz="2400" b="1">
                <a:latin typeface="Lucida Calligraphy" panose="03010101010101010101" pitchFamily="66" charset="0"/>
              </a:rPr>
              <a:t>Un poquito de humor y diversión… </a:t>
            </a:r>
            <a:br>
              <a:rPr lang="es-CL" altLang="es-CL" sz="2400" b="1">
                <a:latin typeface="Lucida Calligraphy" panose="03010101010101010101" pitchFamily="66" charset="0"/>
              </a:rPr>
            </a:br>
            <a:br>
              <a:rPr lang="es-CL" altLang="es-CL" sz="2400" i="1"/>
            </a:br>
            <a:r>
              <a:rPr lang="es-CL" altLang="es-CL" sz="2400" i="1"/>
              <a:t>Soy Joe Pino y para finalizar … te invito a escuchar mi canción sobre “la opinión”…</a:t>
            </a:r>
            <a:br>
              <a:rPr lang="es-CL" altLang="es-CL" sz="2400" i="1"/>
            </a:br>
            <a:br>
              <a:rPr lang="es-CL" altLang="es-CL" sz="2400" i="1"/>
            </a:br>
            <a:br>
              <a:rPr lang="es-CL" altLang="es-CL" sz="2400" i="1"/>
            </a:br>
            <a:br>
              <a:rPr lang="es-CL" altLang="es-CL" sz="2400" i="1"/>
            </a:br>
            <a:br>
              <a:rPr lang="es-CL" altLang="es-CL" sz="2400" i="1"/>
            </a:br>
            <a:br>
              <a:rPr lang="es-CL" altLang="es-CL" sz="2400" i="1"/>
            </a:br>
            <a:br>
              <a:rPr lang="es-CL" altLang="es-CL" sz="2400" i="1"/>
            </a:br>
            <a:r>
              <a:rPr lang="es-CL" altLang="es-CL" sz="2400" b="1">
                <a:latin typeface="Arial Black" panose="020B0A04020102020204" pitchFamily="34" charset="0"/>
              </a:rPr>
              <a:t>¡¡¡Hasta prontito!!! </a:t>
            </a:r>
            <a:br>
              <a:rPr lang="es-CL" altLang="es-CL" sz="2400" b="1">
                <a:latin typeface="Arial Black" panose="020B0A04020102020204" pitchFamily="34" charset="0"/>
              </a:rPr>
            </a:br>
            <a:endParaRPr lang="es-CL" altLang="es-CL" sz="2400" b="1">
              <a:latin typeface="Arial Black" panose="020B0A04020102020204" pitchFamily="34" charset="0"/>
            </a:endParaRPr>
          </a:p>
        </p:txBody>
      </p:sp>
      <p:sp>
        <p:nvSpPr>
          <p:cNvPr id="12291" name="Rectángulo 3"/>
          <p:cNvSpPr>
            <a:spLocks noChangeArrowheads="1"/>
          </p:cNvSpPr>
          <p:nvPr/>
        </p:nvSpPr>
        <p:spPr bwMode="auto">
          <a:xfrm>
            <a:off x="3649663" y="3443288"/>
            <a:ext cx="4894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hlinkClick r:id="rId4"/>
              </a:rPr>
              <a:t>https://www.youtube.com/watch?v=CTaDzd1rZV0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2292" name="Imagen 5" descr="Resultado de imagen de joe p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284288"/>
            <a:ext cx="21558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2490" y="56657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438</Words>
  <Application>Microsoft Office PowerPoint</Application>
  <PresentationFormat>Panorámica</PresentationFormat>
  <Paragraphs>56</Paragraphs>
  <Slides>8</Slides>
  <Notes>0</Notes>
  <HiddenSlides>0</HiddenSlides>
  <MMClips>12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Algerian</vt:lpstr>
      <vt:lpstr>Arial</vt:lpstr>
      <vt:lpstr>Arial Black</vt:lpstr>
      <vt:lpstr>Calibri</vt:lpstr>
      <vt:lpstr>Calibri Light</vt:lpstr>
      <vt:lpstr>Lucida Calligraphy</vt:lpstr>
      <vt:lpstr>Tema de Office</vt:lpstr>
      <vt:lpstr>  Historia Cuartos Básicos </vt:lpstr>
      <vt:lpstr>¡¡Hola queridos y queridas  !!</vt:lpstr>
      <vt:lpstr>Unidad 1: “¿Cómo mejoramos la vida en comunidad?”</vt:lpstr>
      <vt:lpstr>Opinar y argumentar con fundamentos    ( Pág. 18)    1.- Lee con atención el texto que aparece al inicio de la       página y no olvides destacar lo más importante          luego de realizar la lectura.    2.- En el documento 1 de la página 18 se presenta un problema       y los pasos que nos aconsejan seguir para poder opinar con       fundamentos. Lee. </vt:lpstr>
      <vt:lpstr>Presentación de PowerPoint</vt:lpstr>
      <vt:lpstr>Presentación de PowerPoint</vt:lpstr>
      <vt:lpstr>Me autoevalúo</vt:lpstr>
      <vt:lpstr>…Un poquito de humor y diversión…   Soy Joe Pino y para finalizar … te invito a escuchar mi canción sobre “la opinión”…       ¡¡¡Hasta prontito!!!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DAVID</cp:lastModifiedBy>
  <cp:revision>78</cp:revision>
  <dcterms:created xsi:type="dcterms:W3CDTF">2020-03-03T11:41:36Z</dcterms:created>
  <dcterms:modified xsi:type="dcterms:W3CDTF">2020-03-29T02:56:24Z</dcterms:modified>
</cp:coreProperties>
</file>