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47" r:id="rId2"/>
    <p:sldId id="453" r:id="rId3"/>
    <p:sldId id="464" r:id="rId4"/>
    <p:sldId id="445" r:id="rId5"/>
    <p:sldId id="457" r:id="rId6"/>
    <p:sldId id="458" r:id="rId7"/>
    <p:sldId id="456" r:id="rId8"/>
    <p:sldId id="459" r:id="rId9"/>
    <p:sldId id="460" r:id="rId10"/>
    <p:sldId id="461" r:id="rId11"/>
    <p:sldId id="462" r:id="rId12"/>
    <p:sldId id="463" r:id="rId13"/>
    <p:sldId id="450" r:id="rId14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48"/>
    <p:restoredTop sz="94907"/>
  </p:normalViewPr>
  <p:slideViewPr>
    <p:cSldViewPr snapToGrid="0" snapToObjects="1">
      <p:cViewPr varScale="1">
        <p:scale>
          <a:sx n="81" d="100"/>
          <a:sy n="81" d="100"/>
        </p:scale>
        <p:origin x="208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7FE9BC5-73CA-4DB1-A905-03E08AF2CC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F57BFC-F0E1-4C7D-A4D5-F4AE536A9B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3CEBEB-21D9-4BD3-8FED-CAEFDA1B173F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19DEC238-4461-4154-BB8D-2586304890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EA2CCF9B-ECFE-4CF7-802F-AC892F328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CCFD86-E139-4A23-B905-06058D2E6A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C91D1-7CAE-494C-972B-7FE83F678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BA1F21-C82D-4189-A856-2D59FD69D4A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306F7624-A64A-4C48-86EB-9A9226177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56A8F75-5F53-4049-8096-5ACA1678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0646F-6475-40F4-B0E8-D8968F58E9B6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3097DCA-EF28-4585-8698-083D86DD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E3F70C7-3057-425E-90EA-3DDB7F54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E668A-1B5F-4896-9AFD-3F5AD52B753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151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86FDE-112A-4A99-9550-EA550046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87AB5-584C-4D6C-8419-21FD70BA4DDC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B35C8F-D1C7-4112-8174-8B4C5FB6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94FBA2-2B29-4D8C-95F0-C0F061A1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B1BDB-35F2-49D2-A265-EC5ED2523E1E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073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549948-A96A-442F-96E6-CF9FCB86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E6C56-2CE1-4D5F-8E25-101F30C7F184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5662D0-419D-4933-AB4F-445C5FF6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883EE8-746E-4CAF-9035-01E464FC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4564-1FF0-450C-807F-AB14774B3D55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6811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426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53299BF9-204B-41B3-8B94-04D4881E2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9148D58-69EB-4373-B621-046AE004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D5CB-9211-4B2E-BB21-2991A772E0AE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037E5FC3-2F5F-4064-A084-818515B3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8CA8D35-DB41-49EB-BB28-78533B93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9F9E-2DDF-4B23-A679-DC10CAA0C832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483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1872DC-CDD8-448D-B364-843A38FAB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8BE7D-1482-44FD-A627-6B6A0FC03BB4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B8EC89-2728-455F-BD19-3F27C5AA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4ED40C-D375-4589-BB6F-CF9F72F7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22EE-6967-479F-B2CD-64F3BEC86F1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53751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500AFA1-3CED-49CB-A7E2-FA69DFD0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F467-03B3-4AA8-99B3-4D72C6B4FBED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CA0FC9F-F737-4BB4-8EE5-D2AE0F4D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C0FC79F-3044-4948-B35B-DCBF7718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C0FF8-64E5-41EB-9E54-9440701E0BF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78801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ECF098BD-31A8-488F-8A65-5AEB53DE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B466-D2DD-48C8-BF5B-2F96BB353DE8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6619054-3281-4185-B7F9-D332F4EA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4566D7F-DDDA-4DEA-8207-4FBFD246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599AE-E30E-4C5A-BA58-A98755DC60F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8578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7C34D629-810D-4A88-8B28-9FDCDC1B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45A3D-D37F-48AB-9240-10E757A2A74D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93031485-8F51-4A79-89E1-FCFDEA1C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95BC3A0-65FF-4E66-8A7E-2CD9E36C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8771-A385-4768-921C-E88CB78E418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6047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DA03FE51-F668-49F4-8B30-F1E68A58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C6CF-E9BC-446A-9B6C-1D4B396A809B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76F1491B-D2CB-488F-9C23-84E73BBA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E5A57177-CB34-4B14-8EBB-A20BDA0C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E5D0-EDC0-46C3-A490-C0EE5CFB8EA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1784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1A17EF2-000C-4D21-B09D-36B1ACC2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DCA1-5193-415C-BD51-8B87C64C2F58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C901E2D-1A56-4639-BD92-AFFC69C1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1737B1B-441D-47F0-93AD-B25297C6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634D-77DD-4CC1-8843-45E770F32145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52290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109F301-AE6A-49BA-9889-928137F3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83EA-DA56-4F24-A6DC-59890F365D18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8DB842C-B9C2-459D-8B72-E38048C3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1EDAF5F-993B-4D49-8D65-F272562A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CCEE-88E3-48EA-9D25-1281D8DA206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10676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BDB5BE53-C40D-49FA-9EA1-76C6E85A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2FBA6E2C-4529-43D7-93C2-808E7675A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08F141-3D04-49BF-81B4-D02F6D7B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3C2CB3-02F9-40E5-986C-327677C2A2E2}" type="datetimeFigureOut">
              <a:rPr lang="es-CL"/>
              <a:pPr>
                <a:defRPr/>
              </a:pPr>
              <a:t>30-03-20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8ADFD-B0CA-4D73-86DA-09E9469D2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299D58-8302-45F0-9A28-81FC69D13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D829CFC-5912-4FDA-AD99-A461EA7DC528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mailto:avalero@cldv.cl" TargetMode="External"/><Relationship Id="rId5" Type="http://schemas.openxmlformats.org/officeDocument/2006/relationships/hyperlink" Target="mailto:bsantander@cldv.cl" TargetMode="External"/><Relationship Id="rId4" Type="http://schemas.openxmlformats.org/officeDocument/2006/relationships/hyperlink" Target="mailto:purrutia@cldv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yvPqHalZiH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ítulo 1">
            <a:extLst>
              <a:ext uri="{FF2B5EF4-FFF2-40B4-BE49-F238E27FC236}">
                <a16:creationId xmlns:a16="http://schemas.microsoft.com/office/drawing/2014/main" id="{4B6674BD-AA3B-4125-A516-19FBB644FC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9363" y="649288"/>
            <a:ext cx="8626475" cy="2336800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r>
              <a:rPr lang="es-CL" altLang="es-CL" sz="7200" dirty="0"/>
              <a:t>Ciencias Sociales</a:t>
            </a:r>
            <a:br>
              <a:rPr lang="es-CL" altLang="es-CL" sz="7200" dirty="0"/>
            </a:br>
            <a:r>
              <a:rPr lang="es-CL" altLang="es-CL" sz="5400" dirty="0"/>
              <a:t>2º Básicos</a:t>
            </a:r>
            <a:br>
              <a:rPr lang="es-CL" altLang="es-CL" sz="5400" dirty="0"/>
            </a:br>
            <a:r>
              <a:rPr lang="es-CL" altLang="es-CL" sz="4000" dirty="0"/>
              <a:t>PPT </a:t>
            </a:r>
            <a:r>
              <a:rPr lang="es-CL" altLang="es-CL" sz="4000" dirty="0" err="1"/>
              <a:t>N°</a:t>
            </a:r>
            <a:r>
              <a:rPr lang="es-CL" altLang="es-CL" sz="4000" dirty="0"/>
              <a:t> 2</a:t>
            </a:r>
          </a:p>
        </p:txBody>
      </p:sp>
      <p:sp>
        <p:nvSpPr>
          <p:cNvPr id="6148" name="Rectángulo 1">
            <a:extLst>
              <a:ext uri="{FF2B5EF4-FFF2-40B4-BE49-F238E27FC236}">
                <a16:creationId xmlns:a16="http://schemas.microsoft.com/office/drawing/2014/main" id="{F5ABD477-DAAD-49C6-8282-05ED060BC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2852738"/>
            <a:ext cx="68818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CL" altLang="es-CL" sz="3200">
                <a:latin typeface="Calibri" panose="020F0502020204030204" pitchFamily="34" charset="0"/>
              </a:rPr>
              <a:t>Profesoras:</a:t>
            </a:r>
            <a:br>
              <a:rPr lang="es-CL" altLang="es-CL" sz="3200">
                <a:latin typeface="Calibri" panose="020F0502020204030204" pitchFamily="34" charset="0"/>
              </a:rPr>
            </a:br>
            <a:r>
              <a:rPr lang="es-CL" altLang="es-CL" sz="3200">
                <a:latin typeface="Calibri" panose="020F0502020204030204" pitchFamily="34" charset="0"/>
              </a:rPr>
              <a:t>Paulina Urrutia 2ºA</a:t>
            </a:r>
            <a:br>
              <a:rPr lang="es-CL" altLang="es-CL" sz="3200">
                <a:latin typeface="Calibri" panose="020F0502020204030204" pitchFamily="34" charset="0"/>
              </a:rPr>
            </a:br>
            <a:r>
              <a:rPr lang="es-CL" altLang="es-CL" sz="3200">
                <a:latin typeface="Calibri" panose="020F0502020204030204" pitchFamily="34" charset="0"/>
              </a:rPr>
              <a:t>Bárbara Santander 2ºB</a:t>
            </a:r>
            <a:br>
              <a:rPr lang="es-CL" altLang="es-CL" sz="3200">
                <a:latin typeface="Calibri" panose="020F0502020204030204" pitchFamily="34" charset="0"/>
              </a:rPr>
            </a:br>
            <a:r>
              <a:rPr lang="es-CL" altLang="es-CL" sz="3200">
                <a:latin typeface="Calibri" panose="020F0502020204030204" pitchFamily="34" charset="0"/>
              </a:rPr>
              <a:t>Alejandra Valero 2ºC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4569BE-2D2C-4182-A3DD-F1585157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7E0E9-0F69-47C3-9E4F-342D6158B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86801ED-331F-4DB4-A3D9-756DCBDF57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576263"/>
            <a:ext cx="4830763" cy="56007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CL" altLang="es-CL" sz="2400" dirty="0"/>
              <a:t>Ahora te invito a desarrollar las actividades señaladas: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CL" altLang="es-CL" sz="2400" b="1" dirty="0"/>
              <a:t>Actividad </a:t>
            </a:r>
            <a:r>
              <a:rPr lang="es-CL" altLang="es-CL" sz="2400" b="1" dirty="0" err="1"/>
              <a:t>N°</a:t>
            </a:r>
            <a:r>
              <a:rPr lang="es-CL" altLang="es-CL" sz="2400" b="1" dirty="0"/>
              <a:t> 1: </a:t>
            </a:r>
            <a:r>
              <a:rPr lang="es-CL" altLang="es-CL" sz="2400" dirty="0"/>
              <a:t>debes observar el plano y luego responder.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L" altLang="es-CL" sz="2400" dirty="0"/>
              <a:t>¿</a:t>
            </a:r>
            <a:r>
              <a:rPr lang="es-CL" altLang="es-CL" sz="2400" b="1" i="1" dirty="0"/>
              <a:t>Cuál es la visión que tienes de los elementos cuando los ves en un plano?</a:t>
            </a:r>
            <a:r>
              <a:rPr lang="es-CL" altLang="es-CL" sz="2400" dirty="0"/>
              <a:t> Marca la respuesta, corresponde  Visión: frontal, lateral o aérea. (1 </a:t>
            </a:r>
            <a:r>
              <a:rPr lang="es-CL" altLang="es-CL" sz="2400" dirty="0" err="1"/>
              <a:t>Pto</a:t>
            </a:r>
            <a:r>
              <a:rPr lang="es-CL" altLang="es-CL" sz="2400" dirty="0"/>
              <a:t>.)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s-CL" altLang="es-CL" sz="240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L" altLang="es-CL" sz="2400" b="1" dirty="0"/>
              <a:t>Actividad 2: </a:t>
            </a:r>
            <a:r>
              <a:rPr lang="es-CL" altLang="es-CL" sz="2400" dirty="0"/>
              <a:t>dibuja los elementos como si los miraras desde arriba: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CL" altLang="es-CL" dirty="0"/>
              <a:t> 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3CDA2EAB-05C8-4AF7-A0CB-3963BDA177F1}"/>
              </a:ext>
            </a:extLst>
          </p:cNvPr>
          <p:cNvSpPr/>
          <p:nvPr/>
        </p:nvSpPr>
        <p:spPr>
          <a:xfrm>
            <a:off x="5981700" y="2651125"/>
            <a:ext cx="11366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5364" name="Imagen 5">
            <a:extLst>
              <a:ext uri="{FF2B5EF4-FFF2-40B4-BE49-F238E27FC236}">
                <a16:creationId xmlns:a16="http://schemas.microsoft.com/office/drawing/2014/main" id="{B99E5000-3861-43F0-BE23-9C46CB00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28613"/>
            <a:ext cx="40513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35BDF7E3-E6AA-43C9-B343-C66FC4A1454D}"/>
              </a:ext>
            </a:extLst>
          </p:cNvPr>
          <p:cNvSpPr/>
          <p:nvPr/>
        </p:nvSpPr>
        <p:spPr>
          <a:xfrm>
            <a:off x="5954713" y="4497388"/>
            <a:ext cx="113665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77304F-A27D-41DB-A37F-4DBB35A5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D8A21D2-015D-480E-9922-6BD8373AE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0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contenido 2">
            <a:extLst>
              <a:ext uri="{FF2B5EF4-FFF2-40B4-BE49-F238E27FC236}">
                <a16:creationId xmlns:a16="http://schemas.microsoft.com/office/drawing/2014/main" id="{45559340-4891-4DDA-B92A-8949D2EA34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534988"/>
            <a:ext cx="5257800" cy="45720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400" b="1" dirty="0"/>
              <a:t>Actividad </a:t>
            </a:r>
            <a:r>
              <a:rPr lang="es-ES" altLang="es-CL" sz="2400" b="1" dirty="0" err="1"/>
              <a:t>N°</a:t>
            </a:r>
            <a:r>
              <a:rPr lang="es-ES" altLang="es-CL" sz="2400" b="1" dirty="0"/>
              <a:t> 3</a:t>
            </a:r>
            <a:r>
              <a:rPr lang="es-ES" altLang="es-CL" sz="2400" dirty="0"/>
              <a:t>: observa el plano y completa con el nombre de la simbología. (0,5 </a:t>
            </a:r>
            <a:r>
              <a:rPr lang="es-ES" altLang="es-CL" sz="2400" dirty="0" err="1"/>
              <a:t>Ptos</a:t>
            </a:r>
            <a:r>
              <a:rPr lang="es-ES" altLang="es-CL" sz="2400" dirty="0"/>
              <a:t>. c/u)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400" b="1" dirty="0"/>
              <a:t>Actividad </a:t>
            </a:r>
            <a:r>
              <a:rPr lang="es-ES" altLang="es-CL" sz="2400" b="1" dirty="0" err="1"/>
              <a:t>N°</a:t>
            </a:r>
            <a:r>
              <a:rPr lang="es-ES" altLang="es-CL" sz="2400" b="1" dirty="0"/>
              <a:t> 4</a:t>
            </a:r>
            <a:r>
              <a:rPr lang="es-ES" altLang="es-CL" sz="2400" dirty="0"/>
              <a:t>: Imagina que estás en la habitación representada en plano,  luego completa las oraciones (0,5 </a:t>
            </a:r>
            <a:r>
              <a:rPr lang="es-ES" altLang="es-CL" sz="2400" dirty="0" err="1"/>
              <a:t>Ptos</a:t>
            </a:r>
            <a:r>
              <a:rPr lang="es-ES" altLang="es-CL" sz="2400" dirty="0"/>
              <a:t>.  c/u).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L" altLang="es-CL" sz="2400" b="1" dirty="0"/>
              <a:t>Actividad </a:t>
            </a:r>
            <a:r>
              <a:rPr lang="es-CL" altLang="es-CL" sz="2400" b="1" dirty="0" err="1"/>
              <a:t>N°</a:t>
            </a:r>
            <a:r>
              <a:rPr lang="es-CL" altLang="es-CL" sz="2400" b="1" dirty="0"/>
              <a:t> 5:  </a:t>
            </a:r>
            <a:r>
              <a:rPr lang="es-CL" altLang="es-CL" sz="2400" dirty="0"/>
              <a:t>Crea símbolos para los siguientes elementos.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L" altLang="es-CL" sz="2400" dirty="0"/>
              <a:t>Por último completa el cuadro con los conceptos aprendidos (0.5 </a:t>
            </a:r>
            <a:r>
              <a:rPr lang="es-CL" altLang="es-CL" sz="2400" dirty="0" err="1"/>
              <a:t>Ptos</a:t>
            </a:r>
            <a:r>
              <a:rPr lang="es-CL" altLang="es-CL" sz="2400" dirty="0"/>
              <a:t>. c/u).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CL" altLang="es-CL" sz="2400" b="1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0C0EAF14-DB40-4E92-B043-02A6D53D92EC}"/>
              </a:ext>
            </a:extLst>
          </p:cNvPr>
          <p:cNvSpPr/>
          <p:nvPr/>
        </p:nvSpPr>
        <p:spPr>
          <a:xfrm>
            <a:off x="6221413" y="998538"/>
            <a:ext cx="1312862" cy="230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6388" name="Imagen 5">
            <a:extLst>
              <a:ext uri="{FF2B5EF4-FFF2-40B4-BE49-F238E27FC236}">
                <a16:creationId xmlns:a16="http://schemas.microsoft.com/office/drawing/2014/main" id="{94620209-BEA9-4BB4-8256-973E0DBF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34988"/>
            <a:ext cx="3819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1FAD8637-1B4C-43B8-BE22-13060B6E3828}"/>
              </a:ext>
            </a:extLst>
          </p:cNvPr>
          <p:cNvSpPr/>
          <p:nvPr/>
        </p:nvSpPr>
        <p:spPr>
          <a:xfrm>
            <a:off x="6284913" y="2305050"/>
            <a:ext cx="1235075" cy="230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EE473D1-9A72-4FA3-9F2B-87E559402BF3}"/>
              </a:ext>
            </a:extLst>
          </p:cNvPr>
          <p:cNvSpPr/>
          <p:nvPr/>
        </p:nvSpPr>
        <p:spPr>
          <a:xfrm>
            <a:off x="6297613" y="3611563"/>
            <a:ext cx="1236662" cy="277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D8F7CC44-3395-48A9-8613-1A771348A8FE}"/>
              </a:ext>
            </a:extLst>
          </p:cNvPr>
          <p:cNvSpPr/>
          <p:nvPr/>
        </p:nvSpPr>
        <p:spPr>
          <a:xfrm>
            <a:off x="6284913" y="4433888"/>
            <a:ext cx="1249362" cy="230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81421B-E96D-4627-84A5-8CCBD0A6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10469A-5D7F-4D7D-BC55-478D18D41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3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contenido 2">
            <a:extLst>
              <a:ext uri="{FF2B5EF4-FFF2-40B4-BE49-F238E27FC236}">
                <a16:creationId xmlns:a16="http://schemas.microsoft.com/office/drawing/2014/main" id="{F6993636-6AE7-4839-A8ED-D98D4270AC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07013" y="309563"/>
            <a:ext cx="10515600" cy="58674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es-CL" altLang="es-CL" b="1" i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E874D7-BA01-429B-9CB0-7E076149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B139D7-C9E0-477C-9781-35082CF3B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CCD87D-4F5B-4E0E-8F1D-2FC1690E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37" y="309563"/>
            <a:ext cx="6780629" cy="5417270"/>
          </a:xfrm>
          <a:prstGeom prst="rect">
            <a:avLst/>
          </a:prstGeom>
        </p:spPr>
      </p:pic>
    </p:spTree>
  </p:cSld>
  <p:clrMapOvr>
    <a:masterClrMapping/>
  </p:clrMapOvr>
  <p:transition spd="slow" advTm="19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id="{39444297-A136-44E2-9282-D39C4602C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0" y="182563"/>
            <a:ext cx="10515600" cy="1325562"/>
          </a:xfrm>
        </p:spPr>
        <p:txBody>
          <a:bodyPr/>
          <a:lstStyle/>
          <a:p>
            <a:pPr algn="ctr"/>
            <a:r>
              <a:rPr lang="es-ES" altLang="es-CL" b="1" dirty="0"/>
              <a:t>“Felicidades, lo hiciste muy Bien”</a:t>
            </a:r>
            <a:endParaRPr lang="en-US" altLang="es-CL" b="1" dirty="0"/>
          </a:p>
        </p:txBody>
      </p:sp>
      <p:sp>
        <p:nvSpPr>
          <p:cNvPr id="18435" name="CuadroTexto 1">
            <a:extLst>
              <a:ext uri="{FF2B5EF4-FFF2-40B4-BE49-F238E27FC236}">
                <a16:creationId xmlns:a16="http://schemas.microsoft.com/office/drawing/2014/main" id="{AA671C4F-A849-44C6-A654-4B4B27226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130425"/>
            <a:ext cx="537686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</a:rPr>
              <a:t>Si tienes alguna duda, favor comunicarse al correo de tu profesora jefe: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4"/>
              </a:rPr>
              <a:t>purrutia@cldv.cl</a:t>
            </a:r>
            <a:r>
              <a:rPr lang="es-CL" altLang="es-CL" sz="2400" dirty="0">
                <a:latin typeface="Calibri" panose="020F0502020204030204" pitchFamily="34" charset="0"/>
              </a:rPr>
              <a:t>       2ºA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5"/>
              </a:rPr>
              <a:t>bsantander@cldv.cl</a:t>
            </a:r>
            <a:r>
              <a:rPr lang="es-CL" altLang="es-CL" sz="2400" dirty="0">
                <a:latin typeface="Calibri" panose="020F0502020204030204" pitchFamily="34" charset="0"/>
              </a:rPr>
              <a:t>  2ºB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6"/>
              </a:rPr>
              <a:t>avalero@cldv.cl</a:t>
            </a:r>
            <a:r>
              <a:rPr lang="es-CL" altLang="es-CL" sz="2400" dirty="0">
                <a:latin typeface="Calibri" panose="020F0502020204030204" pitchFamily="34" charset="0"/>
              </a:rPr>
              <a:t>         2ºC</a:t>
            </a:r>
          </a:p>
        </p:txBody>
      </p:sp>
      <p:pic>
        <p:nvPicPr>
          <p:cNvPr id="18436" name="Picture 6" descr="Resultado de imagen para imagen de ninos animados felices">
            <a:extLst>
              <a:ext uri="{FF2B5EF4-FFF2-40B4-BE49-F238E27FC236}">
                <a16:creationId xmlns:a16="http://schemas.microsoft.com/office/drawing/2014/main" id="{4C9A2E27-80F2-4B73-8B12-A67DCE867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20888"/>
            <a:ext cx="3738563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D0277-7D73-4AF5-A3A8-E4FDF48A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553DEC-6AC0-41D8-B7F8-4D7C84B1A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34FE30F0-0794-4552-948A-E41C7A393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i="1"/>
              <a:t>“</a:t>
            </a:r>
            <a:r>
              <a:rPr lang="es-CL" altLang="es-CL" sz="4000" b="1" i="1"/>
              <a:t>Presentación</a:t>
            </a:r>
            <a:r>
              <a:rPr lang="es-CL" altLang="es-CL"/>
              <a:t>”</a:t>
            </a:r>
          </a:p>
        </p:txBody>
      </p:sp>
      <p:sp>
        <p:nvSpPr>
          <p:cNvPr id="7171" name="Marcador de contenido 2">
            <a:extLst>
              <a:ext uri="{FF2B5EF4-FFF2-40B4-BE49-F238E27FC236}">
                <a16:creationId xmlns:a16="http://schemas.microsoft.com/office/drawing/2014/main" id="{F3A6BD3A-9AD1-42F3-9E1F-540BB984FA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25588"/>
            <a:ext cx="10515600" cy="435133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CL" altLang="es-CL" i="1"/>
              <a:t> Buenos días niños y niñas, para iniciar las actividades  es necesario, poner este PPT en modo presentación y subirle el volumen a tu computador para que me puedas escuchar. Espero que se encuentren muy bien,  juntos trabajaremos en este nuevo PPT de </a:t>
            </a:r>
            <a:r>
              <a:rPr lang="es-CL" altLang="es-CL" b="1" i="1"/>
              <a:t>Ciencias Sociales</a:t>
            </a:r>
            <a:r>
              <a:rPr lang="es-CL" altLang="es-CL" i="1"/>
              <a:t>, con el fin desarrollar un excelente trabajo con la ayuda de tu profesora Alejandra</a:t>
            </a:r>
            <a:r>
              <a:rPr lang="es-CL" altLang="es-CL"/>
              <a:t>.</a:t>
            </a:r>
          </a:p>
        </p:txBody>
      </p:sp>
      <p:pic>
        <p:nvPicPr>
          <p:cNvPr id="7172" name="Audio 19">
            <a:hlinkClick r:id="" action="ppaction://media"/>
            <a:extLst>
              <a:ext uri="{FF2B5EF4-FFF2-40B4-BE49-F238E27FC236}">
                <a16:creationId xmlns:a16="http://schemas.microsoft.com/office/drawing/2014/main" id="{CE5D2735-C58F-467D-9539-22ADC4B4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38" y="6176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Audio 12">
            <a:hlinkClick r:id="" action="ppaction://media"/>
            <a:extLst>
              <a:ext uri="{FF2B5EF4-FFF2-40B4-BE49-F238E27FC236}">
                <a16:creationId xmlns:a16="http://schemas.microsoft.com/office/drawing/2014/main" id="{6DD2A6BB-DDE3-480D-9EB5-0E601325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8E51F8-41D3-4CF4-883D-0D2F236E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7727A4-1079-4C10-A335-861BC402F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F1497598-A709-48F4-B97F-0958B1E69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n-US" b="1"/>
              <a:t>INSTRUCCIONES GENERALES</a:t>
            </a:r>
            <a:endParaRPr lang="es-CL" alt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88ACF0-4EC9-4BE1-9C4F-359BCBB4A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es-CL" altLang="en-US" dirty="0"/>
              <a:t>El material que se presenta a continuación se requiere ser trabajado a partir del día </a:t>
            </a:r>
            <a:r>
              <a:rPr lang="es-CL" altLang="en-US" b="1" i="1" dirty="0"/>
              <a:t>martes 31,</a:t>
            </a:r>
            <a:r>
              <a:rPr lang="es-CL" altLang="en-US" dirty="0"/>
              <a:t> finalizando </a:t>
            </a:r>
            <a:r>
              <a:rPr lang="es-CL" altLang="en-US" b="1" i="1" dirty="0"/>
              <a:t>lunes 06 </a:t>
            </a:r>
            <a:r>
              <a:rPr lang="es-CL" altLang="en-US" dirty="0"/>
              <a:t>de abril. </a:t>
            </a:r>
          </a:p>
          <a:p>
            <a:pPr algn="just">
              <a:defRPr/>
            </a:pPr>
            <a:r>
              <a:rPr lang="es-ES" dirty="0"/>
              <a:t>Debes enviar tus respuestas de las páginas 16, 17,18 y19, a través de una fotografía o mediante escáner, al correo institucional de tu profesora jefe, a más tardar el lunes 06 de abril.</a:t>
            </a:r>
          </a:p>
          <a:p>
            <a:pPr algn="just">
              <a:defRPr/>
            </a:pPr>
            <a:r>
              <a:rPr lang="es-ES" dirty="0"/>
              <a:t>No olvides también enviar la fotografía de tu autoevaluación.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9915C2-480E-4286-B8AF-C954E29A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AB901B-EE9B-4E07-A4F4-23A6EB232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04ABA9F8-6174-4FE8-A9B1-0506121497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441325"/>
            <a:ext cx="10515600" cy="1646238"/>
          </a:xfrm>
        </p:spPr>
        <p:txBody>
          <a:bodyPr/>
          <a:lstStyle/>
          <a:p>
            <a:pPr algn="ctr"/>
            <a:br>
              <a:rPr lang="es-ES" altLang="en-US" sz="4000" b="1"/>
            </a:br>
            <a:br>
              <a:rPr lang="es-ES" altLang="en-US" sz="4000" b="1"/>
            </a:br>
            <a:r>
              <a:rPr lang="es-ES" altLang="en-US" sz="4000" b="1"/>
              <a:t>Unidad N° 1: “¿Para qué nos sirven las representaciones espaciales?”</a:t>
            </a:r>
            <a:br>
              <a:rPr lang="es-ES" altLang="en-US" sz="4000" b="1"/>
            </a:br>
            <a:br>
              <a:rPr lang="es-ES" altLang="en-US" sz="4000" b="1"/>
            </a:br>
            <a:endParaRPr lang="en-US" altLang="en-US" sz="3200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E1CB07-84C3-452B-9198-73F91848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563"/>
            <a:ext cx="10515600" cy="29829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s-ES" altLang="en-US" b="1" dirty="0"/>
              <a:t> Lección N°1: “Me oriento en el espacio”.</a:t>
            </a:r>
            <a:endParaRPr lang="es-ES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900" b="1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b="1" dirty="0"/>
              <a:t>Objetivos: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900" b="1" dirty="0"/>
          </a:p>
          <a:p>
            <a:pPr algn="just">
              <a:defRPr/>
            </a:pPr>
            <a:r>
              <a:rPr lang="es-ES" dirty="0"/>
              <a:t>Asociar referentes locales, como cordillera, cerro, mar u otros, a los puntos cardinales.</a:t>
            </a:r>
          </a:p>
          <a:p>
            <a:pPr algn="just">
              <a:defRPr/>
            </a:pPr>
            <a:r>
              <a:rPr lang="es-ES" dirty="0"/>
              <a:t>Comprender  la función de los planos e interpretar su simbología.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86AA79-4688-4749-A74A-EA81B433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B1BE80-A9A6-4287-AE9A-23FC5AAB3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855120CC-9F01-4169-843C-CE7C62D45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3600"/>
              <a:t>“</a:t>
            </a:r>
            <a:r>
              <a:rPr lang="es-CL" altLang="es-CL" sz="4000" b="1" i="1"/>
              <a:t>Contenidos a estudiar</a:t>
            </a:r>
            <a:r>
              <a:rPr lang="es-CL" altLang="es-CL" sz="3600"/>
              <a:t>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0F3569-855D-4BD0-85F8-34603886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31413" cy="3616325"/>
          </a:xfrm>
        </p:spPr>
        <p:txBody>
          <a:bodyPr/>
          <a:lstStyle/>
          <a:p>
            <a:pPr>
              <a:defRPr/>
            </a:pPr>
            <a:r>
              <a:rPr lang="es-CL" dirty="0"/>
              <a:t> Comenzaremos a trabajar  en los siguientes contenidos: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CL" sz="800" dirty="0"/>
          </a:p>
          <a:p>
            <a:pPr>
              <a:lnSpc>
                <a:spcPct val="150000"/>
              </a:lnSpc>
              <a:defRPr/>
            </a:pPr>
            <a:r>
              <a:rPr lang="es-CL" b="1" dirty="0"/>
              <a:t>Los puntos cardinales.</a:t>
            </a:r>
          </a:p>
          <a:p>
            <a:pPr>
              <a:lnSpc>
                <a:spcPct val="150000"/>
              </a:lnSpc>
              <a:defRPr/>
            </a:pPr>
            <a:r>
              <a:rPr lang="es-CL" b="1" dirty="0"/>
              <a:t>Los planos.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CL" b="1" dirty="0"/>
              <a:t>                              </a:t>
            </a:r>
          </a:p>
          <a:p>
            <a:pPr>
              <a:defRPr/>
            </a:pPr>
            <a:r>
              <a:rPr lang="es-CL" dirty="0"/>
              <a:t>Es necesario que pongas mucha atención de tu parte.</a:t>
            </a:r>
          </a:p>
          <a:p>
            <a:pPr>
              <a:defRPr/>
            </a:pPr>
            <a:endParaRPr lang="es-CL" dirty="0"/>
          </a:p>
          <a:p>
            <a:pPr>
              <a:defRPr/>
            </a:pPr>
            <a:endParaRPr lang="es-CL" dirty="0"/>
          </a:p>
        </p:txBody>
      </p:sp>
      <p:pic>
        <p:nvPicPr>
          <p:cNvPr id="10244" name="Audio 9">
            <a:hlinkClick r:id="" action="ppaction://media"/>
            <a:extLst>
              <a:ext uri="{FF2B5EF4-FFF2-40B4-BE49-F238E27FC236}">
                <a16:creationId xmlns:a16="http://schemas.microsoft.com/office/drawing/2014/main" id="{0E22B1A5-AEBA-4B29-927A-C74B2D2D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Audio 4">
            <a:hlinkClick r:id="" action="ppaction://media"/>
            <a:extLst>
              <a:ext uri="{FF2B5EF4-FFF2-40B4-BE49-F238E27FC236}">
                <a16:creationId xmlns:a16="http://schemas.microsoft.com/office/drawing/2014/main" id="{CDCBB61F-8647-4344-BC3E-B74503C0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C561AB-3C3B-4513-B442-B3A57FF0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184FDC-25F3-47F0-A932-AFD8BC8E4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contenido 2">
            <a:extLst>
              <a:ext uri="{FF2B5EF4-FFF2-40B4-BE49-F238E27FC236}">
                <a16:creationId xmlns:a16="http://schemas.microsoft.com/office/drawing/2014/main" id="{18C26102-6820-46F4-A175-51F3E9D176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47638"/>
            <a:ext cx="5813425" cy="6013319"/>
          </a:xfrm>
        </p:spPr>
        <p:txBody>
          <a:bodyPr/>
          <a:lstStyle/>
          <a:p>
            <a:pPr marL="457200" lvl="1" indent="0"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s-ES" altLang="es-CL" b="1" dirty="0"/>
              <a:t>“Los Puntos Cardinales”</a:t>
            </a:r>
          </a:p>
          <a:p>
            <a:pPr marL="457200" lvl="1" indent="0"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s-ES" altLang="es-CL" sz="2000" dirty="0"/>
              <a:t>(Págs. 16 y 17)</a:t>
            </a:r>
          </a:p>
          <a:p>
            <a:pPr algn="just">
              <a:lnSpc>
                <a:spcPct val="100000"/>
              </a:lnSpc>
              <a:defRPr/>
            </a:pPr>
            <a:r>
              <a:rPr lang="es-CL" altLang="es-CL" sz="2000" dirty="0"/>
              <a:t>Para orientarnos en nuestro planeta, podemos utilizar los puntos cardinales.  Te invito a revisar el siguiente enlace:</a:t>
            </a:r>
          </a:p>
          <a:p>
            <a:pPr algn="just">
              <a:lnSpc>
                <a:spcPct val="100000"/>
              </a:lnSpc>
              <a:defRPr/>
            </a:pPr>
            <a:r>
              <a:rPr lang="es-CL" altLang="es-CL" sz="2000" dirty="0">
                <a:solidFill>
                  <a:srgbClr val="0563C1"/>
                </a:solidFill>
                <a:hlinkClick r:id="rId4"/>
              </a:rPr>
              <a:t>https://www.youtube.com/watch?v=yvPqHalZiH8</a:t>
            </a:r>
            <a:r>
              <a:rPr lang="es-CL" altLang="es-CL" sz="2000" dirty="0">
                <a:solidFill>
                  <a:srgbClr val="0563C1"/>
                </a:solidFill>
              </a:rPr>
              <a:t>.</a:t>
            </a:r>
          </a:p>
          <a:p>
            <a:pPr algn="just">
              <a:lnSpc>
                <a:spcPct val="100000"/>
              </a:lnSpc>
              <a:defRPr/>
            </a:pPr>
            <a:r>
              <a:rPr lang="es-CL" altLang="es-CL" sz="2000" dirty="0"/>
              <a:t>Ahora realiza las actividades. Solo algunas de las preguntas, se le asignará  puntaje.</a:t>
            </a:r>
          </a:p>
          <a:p>
            <a:pPr algn="just">
              <a:lnSpc>
                <a:spcPct val="100000"/>
              </a:lnSpc>
              <a:defRPr/>
            </a:pPr>
            <a:r>
              <a:rPr lang="es-CL" altLang="es-CL" sz="2000" dirty="0"/>
              <a:t>En la actividad </a:t>
            </a:r>
            <a:r>
              <a:rPr lang="es-CL" altLang="es-CL" sz="2000" b="1" dirty="0"/>
              <a:t>número 1</a:t>
            </a:r>
            <a:r>
              <a:rPr lang="es-CL" altLang="es-CL" sz="2000" dirty="0"/>
              <a:t>, imagina que  te encuentras en la sala de clases, en el lugar que te sientas y comienza a recordar los elementos que están en cada posición para que puedas  completar la actividad. (0,5 </a:t>
            </a:r>
            <a:r>
              <a:rPr lang="es-CL" altLang="es-CL" sz="2000" dirty="0" err="1"/>
              <a:t>Pto</a:t>
            </a:r>
            <a:r>
              <a:rPr lang="es-CL" altLang="es-CL" sz="2000" dirty="0"/>
              <a:t>. por c/u)</a:t>
            </a:r>
          </a:p>
          <a:p>
            <a:pPr algn="just">
              <a:lnSpc>
                <a:spcPct val="100000"/>
              </a:lnSpc>
              <a:defRPr/>
            </a:pPr>
            <a:r>
              <a:rPr lang="es-CL" altLang="es-CL" sz="2000" dirty="0"/>
              <a:t>En la actividad </a:t>
            </a:r>
            <a:r>
              <a:rPr lang="es-CL" altLang="es-CL" sz="2000" b="1" dirty="0"/>
              <a:t>número 2</a:t>
            </a:r>
            <a:r>
              <a:rPr lang="es-CL" altLang="es-CL" sz="2000" dirty="0"/>
              <a:t>, sigues las instrucciones paso a paso:</a:t>
            </a:r>
          </a:p>
        </p:txBody>
      </p:sp>
      <p:pic>
        <p:nvPicPr>
          <p:cNvPr id="11267" name="Imagen 3">
            <a:extLst>
              <a:ext uri="{FF2B5EF4-FFF2-40B4-BE49-F238E27FC236}">
                <a16:creationId xmlns:a16="http://schemas.microsoft.com/office/drawing/2014/main" id="{3BB53A93-E0AE-425B-8D28-4177A730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215900"/>
            <a:ext cx="3743325" cy="545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D848A8DA-C2BA-48C8-A74B-D03B83142E3C}"/>
              </a:ext>
            </a:extLst>
          </p:cNvPr>
          <p:cNvSpPr/>
          <p:nvPr/>
        </p:nvSpPr>
        <p:spPr>
          <a:xfrm>
            <a:off x="6940550" y="5173663"/>
            <a:ext cx="115887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64BE431D-36E4-4ED5-8C61-AA1F38293DC7}"/>
              </a:ext>
            </a:extLst>
          </p:cNvPr>
          <p:cNvSpPr/>
          <p:nvPr/>
        </p:nvSpPr>
        <p:spPr>
          <a:xfrm flipV="1">
            <a:off x="6796087" y="3429000"/>
            <a:ext cx="1158875" cy="356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29103B7-82FB-42B8-95B5-683CB3103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8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contenido 2">
            <a:extLst>
              <a:ext uri="{FF2B5EF4-FFF2-40B4-BE49-F238E27FC236}">
                <a16:creationId xmlns:a16="http://schemas.microsoft.com/office/drawing/2014/main" id="{942C85D2-0FC5-4156-A4F1-F565727F14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8463" y="619125"/>
            <a:ext cx="5130800" cy="4867275"/>
          </a:xfrm>
        </p:spPr>
        <p:txBody>
          <a:bodyPr/>
          <a:lstStyle/>
          <a:p>
            <a:pPr lvl="1" algn="just">
              <a:lnSpc>
                <a:spcPct val="100000"/>
              </a:lnSpc>
            </a:pPr>
            <a:r>
              <a:rPr lang="es-CL" altLang="es-CL"/>
              <a:t>En la actividad </a:t>
            </a:r>
            <a:r>
              <a:rPr lang="es-CL" altLang="es-CL" b="1"/>
              <a:t>número 3</a:t>
            </a:r>
            <a:r>
              <a:rPr lang="es-CL" altLang="es-CL"/>
              <a:t>, solicita ayuda de un adulto para poder realizarla.</a:t>
            </a:r>
          </a:p>
          <a:p>
            <a:pPr lvl="1" algn="just">
              <a:lnSpc>
                <a:spcPct val="100000"/>
              </a:lnSpc>
            </a:pPr>
            <a:r>
              <a:rPr lang="es-CL" altLang="es-CL"/>
              <a:t>En la actividad </a:t>
            </a:r>
            <a:r>
              <a:rPr lang="es-CL" altLang="es-CL" b="1"/>
              <a:t>número 4, </a:t>
            </a:r>
            <a:r>
              <a:rPr lang="es-CL" altLang="es-CL"/>
              <a:t>debes escribir la letra inicial de los puntos cardinales en cada círculo y luego completar hacia qué punto cardinal se encuentra los elementos  planteados. (0,5 Pto. c/u).</a:t>
            </a:r>
          </a:p>
          <a:p>
            <a:pPr lvl="1" algn="just">
              <a:lnSpc>
                <a:spcPct val="100000"/>
              </a:lnSpc>
            </a:pPr>
            <a:r>
              <a:rPr lang="es-CL" altLang="es-CL"/>
              <a:t>Por último completa el cuadro con los conceptos aprendidos (0.5 Ptos. c/u).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49CAE013-2480-47C4-B23C-FA7F9E01EC2F}"/>
              </a:ext>
            </a:extLst>
          </p:cNvPr>
          <p:cNvSpPr/>
          <p:nvPr/>
        </p:nvSpPr>
        <p:spPr>
          <a:xfrm>
            <a:off x="5732463" y="1304925"/>
            <a:ext cx="1308100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2292" name="Imagen 2">
            <a:extLst>
              <a:ext uri="{FF2B5EF4-FFF2-40B4-BE49-F238E27FC236}">
                <a16:creationId xmlns:a16="http://schemas.microsoft.com/office/drawing/2014/main" id="{A2B6262B-4684-4BB7-A103-8A427286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501650"/>
            <a:ext cx="36099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99694CAC-E109-43D4-A27E-6BF8053D7EED}"/>
              </a:ext>
            </a:extLst>
          </p:cNvPr>
          <p:cNvSpPr/>
          <p:nvPr/>
        </p:nvSpPr>
        <p:spPr>
          <a:xfrm flipV="1">
            <a:off x="5732463" y="3101975"/>
            <a:ext cx="1308100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93D41EA-D641-403F-9548-AD0B6CEB5A50}"/>
              </a:ext>
            </a:extLst>
          </p:cNvPr>
          <p:cNvSpPr/>
          <p:nvPr/>
        </p:nvSpPr>
        <p:spPr>
          <a:xfrm>
            <a:off x="5732463" y="4659313"/>
            <a:ext cx="1308100" cy="179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BCACC0-699D-4005-B79D-E5FFA46A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CDC2D70-32EA-4320-80B3-34096A85C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8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FB77ED-9A83-4CBB-BD1C-6570EC0A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520700"/>
            <a:ext cx="10515600" cy="53324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CL" altLang="es-CL" b="1" i="1" dirty="0"/>
              <a:t>“</a:t>
            </a:r>
            <a:r>
              <a:rPr lang="es-CL" altLang="es-CL" sz="4000" b="1" i="1" dirty="0"/>
              <a:t>Niños queda poquito”, continuemos con nuestro libro</a:t>
            </a:r>
            <a:r>
              <a:rPr lang="es-CL" altLang="es-CL" sz="3200" i="1" dirty="0"/>
              <a:t>.</a:t>
            </a:r>
          </a:p>
          <a:p>
            <a:pPr>
              <a:defRPr/>
            </a:pPr>
            <a:endParaRPr lang="es-CL" dirty="0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B846243D-331B-4930-BF28-836476CD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2212975"/>
            <a:ext cx="568325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1DD64-42AC-4ED3-BE92-DA7722AE6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6C31D1-F4B8-424F-B60D-3512FD42E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C5414-5B34-4876-A8B7-508278FAE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0700"/>
            <a:ext cx="4986338" cy="565626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ES" altLang="es-CL" sz="2400" dirty="0"/>
              <a:t>A continuación trabajaremos el siguiente contenido </a:t>
            </a:r>
            <a:r>
              <a:rPr lang="es-ES" altLang="es-CL" sz="2000" dirty="0"/>
              <a:t>(Págs. 18 y 19)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ES" altLang="es-CL" sz="2400" dirty="0"/>
              <a:t>“</a:t>
            </a:r>
            <a:r>
              <a:rPr lang="es-ES" altLang="es-CL" sz="2400" b="1" dirty="0"/>
              <a:t>Los Planos” 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ES" altLang="es-CL" sz="2400" dirty="0"/>
              <a:t>“</a:t>
            </a:r>
            <a:r>
              <a:rPr lang="es-ES" altLang="es-CL" sz="2400" b="1" dirty="0"/>
              <a:t>Los planos </a:t>
            </a:r>
            <a:r>
              <a:rPr lang="es-ES" altLang="es-CL" sz="2400" dirty="0"/>
              <a:t>son una forma de representar, de manera sencilla y en un  tamaño menor al real</a:t>
            </a:r>
            <a:r>
              <a:rPr lang="es-ES" altLang="es-CL" sz="2400" b="1" dirty="0"/>
              <a:t>, </a:t>
            </a:r>
            <a:r>
              <a:rPr lang="es-ES" altLang="es-CL" sz="2400" dirty="0"/>
              <a:t>espacio pequeños como una habitación, una casa, etc. También pueden representar espacios mas grandes  como un pueblo o ciudad.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ES" altLang="es-CL" sz="2400" dirty="0"/>
              <a:t>Recuerda que la </a:t>
            </a:r>
            <a:r>
              <a:rPr lang="es-ES" altLang="es-CL" sz="2400" b="1" dirty="0"/>
              <a:t>simbología</a:t>
            </a:r>
            <a:r>
              <a:rPr lang="es-ES" altLang="es-CL" sz="2400" dirty="0"/>
              <a:t> corresponde al significado de los símbolos.</a:t>
            </a:r>
          </a:p>
          <a:p>
            <a:pPr>
              <a:defRPr/>
            </a:pPr>
            <a:endParaRPr lang="es-CL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7169234B-0D5B-46F4-B170-A48B5AA6A8F0}"/>
              </a:ext>
            </a:extLst>
          </p:cNvPr>
          <p:cNvSpPr/>
          <p:nvPr/>
        </p:nvSpPr>
        <p:spPr>
          <a:xfrm>
            <a:off x="5824538" y="2363788"/>
            <a:ext cx="941387" cy="646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4340" name="Imagen 4">
            <a:extLst>
              <a:ext uri="{FF2B5EF4-FFF2-40B4-BE49-F238E27FC236}">
                <a16:creationId xmlns:a16="http://schemas.microsoft.com/office/drawing/2014/main" id="{EDE5E23B-3639-452D-8599-80A0C043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/>
          <a:stretch>
            <a:fillRect/>
          </a:stretch>
        </p:blipFill>
        <p:spPr bwMode="auto">
          <a:xfrm>
            <a:off x="6765925" y="865188"/>
            <a:ext cx="542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FFEB04-8032-4FEC-B17A-FEC8B979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1A2BD3-4EBF-42F4-9960-82AA27F96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750</Words>
  <Application>Microsoft Macintosh PowerPoint</Application>
  <PresentationFormat>Panorámica</PresentationFormat>
  <Paragraphs>55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Tema de Office</vt:lpstr>
      <vt:lpstr>                       Ciencias Sociales 2º Básicos PPT N° 2</vt:lpstr>
      <vt:lpstr>“Presentación”</vt:lpstr>
      <vt:lpstr>INSTRUCCIONES GENERALES</vt:lpstr>
      <vt:lpstr>  Unidad N° 1: “¿Para qué nos sirven las representaciones espaciales?”  </vt:lpstr>
      <vt:lpstr>“Contenidos a estudiar”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“Felicidades, lo hiciste muy Bien”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  PADRES Y APODERADOS MARZO 2020</dc:title>
  <dc:creator>Usuario de Microsoft Office</dc:creator>
  <cp:lastModifiedBy>Usuario de Microsoft Office</cp:lastModifiedBy>
  <cp:revision>125</cp:revision>
  <dcterms:created xsi:type="dcterms:W3CDTF">2020-03-03T11:41:36Z</dcterms:created>
  <dcterms:modified xsi:type="dcterms:W3CDTF">2020-03-30T23:28:52Z</dcterms:modified>
</cp:coreProperties>
</file>