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3" r:id="rId2"/>
    <p:sldId id="426" r:id="rId3"/>
    <p:sldId id="427" r:id="rId4"/>
    <p:sldId id="428" r:id="rId5"/>
    <p:sldId id="429" r:id="rId6"/>
    <p:sldId id="430" r:id="rId7"/>
    <p:sldId id="431" r:id="rId8"/>
    <p:sldId id="432" r:id="rId9"/>
    <p:sldId id="433" r:id="rId10"/>
    <p:sldId id="434" r:id="rId11"/>
    <p:sldId id="435" r:id="rId12"/>
    <p:sldId id="440" r:id="rId13"/>
    <p:sldId id="441" r:id="rId14"/>
    <p:sldId id="267" r:id="rId15"/>
    <p:sldId id="419"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584892E5-D0DE-41BE-8DF3-0BE57D169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B0D5AA35-F1A8-455B-B93C-7FF4A79EC51D}"/>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6" name="Marcador de pie de página 4">
            <a:extLst>
              <a:ext uri="{FF2B5EF4-FFF2-40B4-BE49-F238E27FC236}">
                <a16:creationId xmlns:a16="http://schemas.microsoft.com/office/drawing/2014/main" id="{A64AFC01-725B-4474-B068-5061BE80AACA}"/>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DBECF0D0-8EE4-4C78-BB0C-DD85EF6F03F5}"/>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1719456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400296A-C56D-435E-9087-7288BA2D9D41}"/>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5" name="Marcador de pie de página 4">
            <a:extLst>
              <a:ext uri="{FF2B5EF4-FFF2-40B4-BE49-F238E27FC236}">
                <a16:creationId xmlns:a16="http://schemas.microsoft.com/office/drawing/2014/main" id="{74460363-8861-4F23-AFD4-FAA77B3ABC22}"/>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0AC111F2-5A73-4356-99B1-63FBDF32937F}"/>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61605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19603C3-BAB7-40F4-A963-479DC81F11CA}"/>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5" name="Marcador de pie de página 4">
            <a:extLst>
              <a:ext uri="{FF2B5EF4-FFF2-40B4-BE49-F238E27FC236}">
                <a16:creationId xmlns:a16="http://schemas.microsoft.com/office/drawing/2014/main" id="{442DF480-FF4A-4C45-B754-F47E339B1BBA}"/>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B4149215-F6D7-4095-A8B9-4CC6A31E7955}"/>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52620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48665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89BFA14-3253-4967-A4A4-9AF6E011E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C22C41A-D4F8-4BE5-B4D7-5FFAC6ED5219}"/>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6" name="Marcador de pie de página 4">
            <a:extLst>
              <a:ext uri="{FF2B5EF4-FFF2-40B4-BE49-F238E27FC236}">
                <a16:creationId xmlns:a16="http://schemas.microsoft.com/office/drawing/2014/main" id="{A003299C-A4C8-4926-8751-B16985EBB74C}"/>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9D9A7B0C-D7A0-4C7A-A602-E94E08DAF3BC}"/>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194784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298D4-772F-4EE5-963A-299192EF8A87}"/>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5" name="Marcador de pie de página 4">
            <a:extLst>
              <a:ext uri="{FF2B5EF4-FFF2-40B4-BE49-F238E27FC236}">
                <a16:creationId xmlns:a16="http://schemas.microsoft.com/office/drawing/2014/main" id="{9E33DB48-9EE2-46D6-94EC-ADD11956ED74}"/>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EF66C9F0-1992-4C93-A47E-96A992EC1660}"/>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262952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9AA70E4-A461-4120-8EBF-6EBA8E301BEC}"/>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6" name="Marcador de pie de página 4">
            <a:extLst>
              <a:ext uri="{FF2B5EF4-FFF2-40B4-BE49-F238E27FC236}">
                <a16:creationId xmlns:a16="http://schemas.microsoft.com/office/drawing/2014/main" id="{FC5400A0-AB53-49C3-BD0D-4A320FBF3ED8}"/>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893A88A9-7227-4A2B-8138-3B4AB7C7BE94}"/>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369811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1428866A-A72A-4FD5-A333-6E4ED40778F9}"/>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8" name="Marcador de pie de página 4">
            <a:extLst>
              <a:ext uri="{FF2B5EF4-FFF2-40B4-BE49-F238E27FC236}">
                <a16:creationId xmlns:a16="http://schemas.microsoft.com/office/drawing/2014/main" id="{6CC75A1E-3CDD-4787-AA66-112CCCE0207F}"/>
              </a:ext>
            </a:extLst>
          </p:cNvPr>
          <p:cNvSpPr>
            <a:spLocks noGrp="1"/>
          </p:cNvSpPr>
          <p:nvPr>
            <p:ph type="ftr" sz="quarter" idx="11"/>
          </p:nvPr>
        </p:nvSpPr>
        <p:spPr/>
        <p:txBody>
          <a:bodyPr/>
          <a:lstStyle>
            <a:lvl1pPr>
              <a:defRPr/>
            </a:lvl1pPr>
          </a:lstStyle>
          <a:p>
            <a:endParaRPr lang="es-ES"/>
          </a:p>
        </p:txBody>
      </p:sp>
      <p:sp>
        <p:nvSpPr>
          <p:cNvPr id="9" name="Marcador de número de diapositiva 5">
            <a:extLst>
              <a:ext uri="{FF2B5EF4-FFF2-40B4-BE49-F238E27FC236}">
                <a16:creationId xmlns:a16="http://schemas.microsoft.com/office/drawing/2014/main" id="{516595D6-5E05-4A71-84A8-24C4251A3916}"/>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4268176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DAF1106D-D363-4A63-B94D-A031CBA53932}"/>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4" name="Marcador de pie de página 4">
            <a:extLst>
              <a:ext uri="{FF2B5EF4-FFF2-40B4-BE49-F238E27FC236}">
                <a16:creationId xmlns:a16="http://schemas.microsoft.com/office/drawing/2014/main" id="{3A9FBB67-3530-4343-A474-CBAF9ADF8266}"/>
              </a:ext>
            </a:extLst>
          </p:cNvPr>
          <p:cNvSpPr>
            <a:spLocks noGrp="1"/>
          </p:cNvSpPr>
          <p:nvPr>
            <p:ph type="ftr" sz="quarter" idx="11"/>
          </p:nvPr>
        </p:nvSpPr>
        <p:spPr/>
        <p:txBody>
          <a:bodyPr/>
          <a:lstStyle>
            <a:lvl1pPr>
              <a:defRPr/>
            </a:lvl1pPr>
          </a:lstStyle>
          <a:p>
            <a:endParaRPr lang="es-ES"/>
          </a:p>
        </p:txBody>
      </p:sp>
      <p:sp>
        <p:nvSpPr>
          <p:cNvPr id="5" name="Marcador de número de diapositiva 5">
            <a:extLst>
              <a:ext uri="{FF2B5EF4-FFF2-40B4-BE49-F238E27FC236}">
                <a16:creationId xmlns:a16="http://schemas.microsoft.com/office/drawing/2014/main" id="{D562BD6C-F3AD-4F67-8888-20BEB388E028}"/>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238307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0FD361F-F107-4085-B0D8-1A7550E00371}"/>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3" name="Marcador de pie de página 4">
            <a:extLst>
              <a:ext uri="{FF2B5EF4-FFF2-40B4-BE49-F238E27FC236}">
                <a16:creationId xmlns:a16="http://schemas.microsoft.com/office/drawing/2014/main" id="{31D7329A-CA14-4387-B59C-1F91514F04C0}"/>
              </a:ext>
            </a:extLst>
          </p:cNvPr>
          <p:cNvSpPr>
            <a:spLocks noGrp="1"/>
          </p:cNvSpPr>
          <p:nvPr>
            <p:ph type="ftr" sz="quarter" idx="11"/>
          </p:nvPr>
        </p:nvSpPr>
        <p:spPr/>
        <p:txBody>
          <a:bodyPr/>
          <a:lstStyle>
            <a:lvl1pPr>
              <a:defRPr/>
            </a:lvl1pPr>
          </a:lstStyle>
          <a:p>
            <a:endParaRPr lang="es-ES"/>
          </a:p>
        </p:txBody>
      </p:sp>
      <p:sp>
        <p:nvSpPr>
          <p:cNvPr id="4" name="Marcador de número de diapositiva 5">
            <a:extLst>
              <a:ext uri="{FF2B5EF4-FFF2-40B4-BE49-F238E27FC236}">
                <a16:creationId xmlns:a16="http://schemas.microsoft.com/office/drawing/2014/main" id="{23F9A6C2-9AB0-4CE8-B470-1622016E7B0D}"/>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73571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DAD3814-E1E7-4752-A3D2-5631BEA21E17}"/>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6" name="Marcador de pie de página 4">
            <a:extLst>
              <a:ext uri="{FF2B5EF4-FFF2-40B4-BE49-F238E27FC236}">
                <a16:creationId xmlns:a16="http://schemas.microsoft.com/office/drawing/2014/main" id="{0453DA12-DD5B-4DF7-AA3C-3E5D2D8DB19B}"/>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EAD34D03-16D9-4C79-A868-B4C3C66FE359}"/>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386982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8DA977F-CAB6-4EB7-BA4C-6F6197646AE5}"/>
              </a:ext>
            </a:extLst>
          </p:cNvPr>
          <p:cNvSpPr>
            <a:spLocks noGrp="1"/>
          </p:cNvSpPr>
          <p:nvPr>
            <p:ph type="dt" sz="half" idx="10"/>
          </p:nvPr>
        </p:nvSpPr>
        <p:spPr/>
        <p:txBody>
          <a:bodyPr/>
          <a:lstStyle>
            <a:lvl1pPr>
              <a:defRPr/>
            </a:lvl1pPr>
          </a:lstStyle>
          <a:p>
            <a:fld id="{B72213BB-7370-41E0-89E2-984FE1C8E18D}" type="datetimeFigureOut">
              <a:rPr lang="es-ES" smtClean="0"/>
              <a:t>31/3/20</a:t>
            </a:fld>
            <a:endParaRPr lang="es-ES"/>
          </a:p>
        </p:txBody>
      </p:sp>
      <p:sp>
        <p:nvSpPr>
          <p:cNvPr id="6" name="Marcador de pie de página 4">
            <a:extLst>
              <a:ext uri="{FF2B5EF4-FFF2-40B4-BE49-F238E27FC236}">
                <a16:creationId xmlns:a16="http://schemas.microsoft.com/office/drawing/2014/main" id="{743B17D1-13BF-4B28-8A9D-F2EF78DEACC9}"/>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F25D23E3-AC2B-41B9-9806-B18D4D680207}"/>
              </a:ext>
            </a:extLst>
          </p:cNvPr>
          <p:cNvSpPr>
            <a:spLocks noGrp="1"/>
          </p:cNvSpPr>
          <p:nvPr>
            <p:ph type="sldNum" sz="quarter" idx="12"/>
          </p:nvPr>
        </p:nvSpPr>
        <p:spPr/>
        <p:txBody>
          <a:bodyPr/>
          <a:lstStyle>
            <a:lvl1pPr>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363687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F5364A7-11B8-4F85-BFEC-BF50C9AF6A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C8C7D31-7BC6-4FCE-8685-43FB802657E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E38C24B-6BF6-4A4D-85B7-3C23F86CA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B72213BB-7370-41E0-89E2-984FE1C8E18D}" type="datetimeFigureOut">
              <a:rPr lang="es-ES" smtClean="0"/>
              <a:t>31/3/20</a:t>
            </a:fld>
            <a:endParaRPr lang="es-ES"/>
          </a:p>
        </p:txBody>
      </p:sp>
      <p:sp>
        <p:nvSpPr>
          <p:cNvPr id="5" name="Marcador de pie de página 4">
            <a:extLst>
              <a:ext uri="{FF2B5EF4-FFF2-40B4-BE49-F238E27FC236}">
                <a16:creationId xmlns:a16="http://schemas.microsoft.com/office/drawing/2014/main" id="{957A267F-F900-44C0-A2FF-559EC30E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s-ES"/>
          </a:p>
        </p:txBody>
      </p:sp>
      <p:sp>
        <p:nvSpPr>
          <p:cNvPr id="6" name="Marcador de número de diapositiva 5">
            <a:extLst>
              <a:ext uri="{FF2B5EF4-FFF2-40B4-BE49-F238E27FC236}">
                <a16:creationId xmlns:a16="http://schemas.microsoft.com/office/drawing/2014/main" id="{9C3FB266-90D5-4E42-83B1-6B01327095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E3D194-388D-42FE-96B5-A1A89F5ECD6C}" type="slidenum">
              <a:rPr lang="es-ES" smtClean="0"/>
              <a:t>‹Nº›</a:t>
            </a:fld>
            <a:endParaRPr lang="es-ES"/>
          </a:p>
        </p:txBody>
      </p:sp>
    </p:spTree>
    <p:extLst>
      <p:ext uri="{BB962C8B-B14F-4D97-AF65-F5344CB8AC3E}">
        <p14:creationId xmlns:p14="http://schemas.microsoft.com/office/powerpoint/2010/main" val="1905572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vtdtd9UQC7M" TargetMode="External"/><Relationship Id="rId3" Type="http://schemas.openxmlformats.org/officeDocument/2006/relationships/hyperlink" Target="http://www.mindep.cl/encuesta-actividad-fisica-y-deporte-2018/" TargetMode="External"/><Relationship Id="rId7" Type="http://schemas.openxmlformats.org/officeDocument/2006/relationships/hyperlink" Target="https://scielo.conicyt.cl/pdf/rmc/v147n4/0717-6163-rmc-147-04-0470.pdf" TargetMode="External"/><Relationship Id="rId2" Type="http://schemas.openxmlformats.org/officeDocument/2006/relationships/hyperlink" Target="https://www.minsal.cl/" TargetMode="External"/><Relationship Id="rId1" Type="http://schemas.openxmlformats.org/officeDocument/2006/relationships/slideLayout" Target="../slideLayouts/slideLayout2.xml"/><Relationship Id="rId6" Type="http://schemas.openxmlformats.org/officeDocument/2006/relationships/hyperlink" Target="https://www.youtube.com/watch?v=HuBpISAQj-Q" TargetMode="External"/><Relationship Id="rId5" Type="http://schemas.openxmlformats.org/officeDocument/2006/relationships/hyperlink" Target="https://www.youtube.com/watch?v=oF5HYd7fFVw" TargetMode="External"/><Relationship Id="rId4" Type="http://schemas.openxmlformats.org/officeDocument/2006/relationships/hyperlink" Target="https://www.youtube.com/watch?v=3lOxfzdS4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andia@gmail.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0D3A9-2A00-411F-BF02-E373E1DF2C8F}"/>
              </a:ext>
            </a:extLst>
          </p:cNvPr>
          <p:cNvSpPr>
            <a:spLocks noGrp="1"/>
          </p:cNvSpPr>
          <p:nvPr>
            <p:ph type="ctrTitle"/>
          </p:nvPr>
        </p:nvSpPr>
        <p:spPr>
          <a:xfrm>
            <a:off x="2575374" y="1708772"/>
            <a:ext cx="7041251" cy="2387600"/>
          </a:xfrm>
        </p:spPr>
        <p:txBody>
          <a:bodyPr/>
          <a:lstStyle/>
          <a:p>
            <a:r>
              <a:rPr lang="es-ES" sz="4800" b="1" dirty="0">
                <a:solidFill>
                  <a:schemeClr val="tx1">
                    <a:lumMod val="50000"/>
                    <a:lumOff val="50000"/>
                  </a:schemeClr>
                </a:solidFill>
              </a:rPr>
              <a:t>Biología Nº3</a:t>
            </a:r>
            <a:br>
              <a:rPr lang="es-ES" sz="4800" b="1" dirty="0">
                <a:solidFill>
                  <a:schemeClr val="tx1">
                    <a:lumMod val="50000"/>
                    <a:lumOff val="50000"/>
                  </a:schemeClr>
                </a:solidFill>
              </a:rPr>
            </a:br>
            <a:br>
              <a:rPr lang="es-ES" sz="4800" b="1" dirty="0"/>
            </a:br>
            <a:r>
              <a:rPr lang="es-ES" sz="4800" b="1" dirty="0"/>
              <a:t>TERCERO MEDIO 2020</a:t>
            </a:r>
            <a:br>
              <a:rPr lang="es-ES" sz="4800" b="1" dirty="0"/>
            </a:br>
            <a:r>
              <a:rPr lang="es-ES" sz="4800" b="1" dirty="0"/>
              <a:t>BIOLOGÍA</a:t>
            </a:r>
            <a:br>
              <a:rPr lang="es-ES" sz="4800" dirty="0"/>
            </a:br>
            <a:r>
              <a:rPr lang="es-ES" sz="4000" dirty="0"/>
              <a:t>Actividad física, hipertensión y obesidad </a:t>
            </a:r>
            <a:endParaRPr lang="es-ES" sz="4800" dirty="0"/>
          </a:p>
        </p:txBody>
      </p:sp>
      <p:sp>
        <p:nvSpPr>
          <p:cNvPr id="3" name="Subtítulo 2">
            <a:extLst>
              <a:ext uri="{FF2B5EF4-FFF2-40B4-BE49-F238E27FC236}">
                <a16:creationId xmlns:a16="http://schemas.microsoft.com/office/drawing/2014/main" id="{5CEE2387-C1B4-47BB-9561-1144BE0BA837}"/>
              </a:ext>
            </a:extLst>
          </p:cNvPr>
          <p:cNvSpPr>
            <a:spLocks noGrp="1"/>
          </p:cNvSpPr>
          <p:nvPr>
            <p:ph type="subTitle" idx="1"/>
          </p:nvPr>
        </p:nvSpPr>
        <p:spPr/>
        <p:txBody>
          <a:bodyPr>
            <a:normAutofit fontScale="92500" lnSpcReduction="10000"/>
          </a:bodyPr>
          <a:lstStyle/>
          <a:p>
            <a:pPr algn="r"/>
            <a:endParaRPr lang="es-ES" sz="2800" b="1" dirty="0"/>
          </a:p>
          <a:p>
            <a:pPr algn="r"/>
            <a:endParaRPr lang="es-ES" dirty="0"/>
          </a:p>
          <a:p>
            <a:r>
              <a:rPr lang="es-ES" dirty="0"/>
              <a:t>Profesora Paola Andía</a:t>
            </a:r>
          </a:p>
          <a:p>
            <a:r>
              <a:rPr lang="es-ES" dirty="0"/>
              <a:t>pandia@cldv.cl</a:t>
            </a:r>
          </a:p>
        </p:txBody>
      </p:sp>
    </p:spTree>
    <p:extLst>
      <p:ext uri="{BB962C8B-B14F-4D97-AF65-F5344CB8AC3E}">
        <p14:creationId xmlns:p14="http://schemas.microsoft.com/office/powerpoint/2010/main" val="346451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E3DFAB8-6132-4496-9951-493CE8574B79}"/>
              </a:ext>
            </a:extLst>
          </p:cNvPr>
          <p:cNvPicPr>
            <a:picLocks noGrp="1" noChangeAspect="1"/>
          </p:cNvPicPr>
          <p:nvPr>
            <p:ph idx="1"/>
          </p:nvPr>
        </p:nvPicPr>
        <p:blipFill rotWithShape="1">
          <a:blip r:embed="rId2"/>
          <a:srcRect l="20525" t="16819" r="21324" b="15214"/>
          <a:stretch/>
        </p:blipFill>
        <p:spPr>
          <a:xfrm>
            <a:off x="1843088" y="-1"/>
            <a:ext cx="10348912" cy="6800713"/>
          </a:xfrm>
          <a:prstGeom prst="rect">
            <a:avLst/>
          </a:prstGeom>
        </p:spPr>
      </p:pic>
      <p:sp>
        <p:nvSpPr>
          <p:cNvPr id="2" name="Título 1">
            <a:extLst>
              <a:ext uri="{FF2B5EF4-FFF2-40B4-BE49-F238E27FC236}">
                <a16:creationId xmlns:a16="http://schemas.microsoft.com/office/drawing/2014/main" id="{D80728E1-CB5C-45CD-952C-13E77CC5FE98}"/>
              </a:ext>
            </a:extLst>
          </p:cNvPr>
          <p:cNvSpPr>
            <a:spLocks noGrp="1"/>
          </p:cNvSpPr>
          <p:nvPr>
            <p:ph type="title"/>
          </p:nvPr>
        </p:nvSpPr>
        <p:spPr>
          <a:xfrm>
            <a:off x="5381625" y="5332274"/>
            <a:ext cx="6605588" cy="1325563"/>
          </a:xfrm>
        </p:spPr>
        <p:txBody>
          <a:bodyPr/>
          <a:lstStyle/>
          <a:p>
            <a:pPr algn="ctr"/>
            <a:r>
              <a:rPr lang="es-ES" sz="1400" dirty="0"/>
              <a:t>(Fuente: Encuesta Nacional de Salud 2016 – 2017 Primeros Resultados </a:t>
            </a:r>
            <a:br>
              <a:rPr lang="es-ES" sz="1400" dirty="0"/>
            </a:br>
            <a:r>
              <a:rPr lang="es-ES" sz="1400" dirty="0"/>
              <a:t>Departamento de Epidemiología, División de Planificación Sanitaria, Subsecretaría de Salud Pública, Santiago, noviembre 2017) </a:t>
            </a:r>
          </a:p>
        </p:txBody>
      </p:sp>
    </p:spTree>
    <p:extLst>
      <p:ext uri="{BB962C8B-B14F-4D97-AF65-F5344CB8AC3E}">
        <p14:creationId xmlns:p14="http://schemas.microsoft.com/office/powerpoint/2010/main" val="421482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5A8CE-A6BC-43D8-A730-63F00CB1F0F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FE4DB29-D2FB-4A6F-9FED-C840597EC6A9}"/>
              </a:ext>
            </a:extLst>
          </p:cNvPr>
          <p:cNvSpPr>
            <a:spLocks noGrp="1"/>
          </p:cNvSpPr>
          <p:nvPr>
            <p:ph idx="1"/>
          </p:nvPr>
        </p:nvSpPr>
        <p:spPr/>
        <p:txBody>
          <a:bodyPr/>
          <a:lstStyle/>
          <a:p>
            <a:pPr marL="0" indent="0">
              <a:buNone/>
            </a:pPr>
            <a:r>
              <a:rPr lang="es-ES" sz="1800" dirty="0"/>
              <a:t>1. ¿Cómo ha sido la evolución de la sospecha de diabetes mellitus en la población chilena a través del tiempo? </a:t>
            </a:r>
          </a:p>
          <a:p>
            <a:pPr marL="0" indent="0">
              <a:buNone/>
            </a:pPr>
            <a:r>
              <a:rPr lang="es-ES" sz="1800" dirty="0"/>
              <a:t>2. De acuerdo al total país, ¿cuáles son las razones por las que la diabetes </a:t>
            </a:r>
            <a:r>
              <a:rPr lang="es-ES" sz="1800" i="1" dirty="0"/>
              <a:t>mellitus </a:t>
            </a:r>
            <a:r>
              <a:rPr lang="es-ES" sz="1800" dirty="0"/>
              <a:t>ha aumentado en el tiempo? </a:t>
            </a:r>
          </a:p>
          <a:p>
            <a:pPr marL="0" indent="0">
              <a:buNone/>
            </a:pPr>
            <a:r>
              <a:rPr lang="es-ES" sz="1800" dirty="0"/>
              <a:t>3. ¿Por qué las mujeres presentan mayor porcentaje de sospecha de esta enfermedad en comparación con los hombres? ¿Cuáles podrían ser las razones de esto? </a:t>
            </a:r>
          </a:p>
          <a:p>
            <a:pPr marL="0" indent="0">
              <a:buNone/>
            </a:pPr>
            <a:r>
              <a:rPr lang="es-ES" sz="1800" dirty="0"/>
              <a:t>4. ¿Qué relación se puede establecer entre el aumento de obesidad, actividad física, sospecha de HTA y diabetes </a:t>
            </a:r>
            <a:r>
              <a:rPr lang="es-ES" sz="1800" i="1" dirty="0"/>
              <a:t>mellitus </a:t>
            </a:r>
            <a:r>
              <a:rPr lang="es-ES" sz="1800" dirty="0"/>
              <a:t>en la población chilena? </a:t>
            </a:r>
          </a:p>
          <a:p>
            <a:pPr marL="0" indent="0">
              <a:buNone/>
            </a:pPr>
            <a:r>
              <a:rPr lang="es-ES" sz="1800" dirty="0"/>
              <a:t>5. ¿Cuáles son los principales síntomas que presenta la diabetes </a:t>
            </a:r>
            <a:r>
              <a:rPr lang="es-ES" sz="1800" i="1" dirty="0"/>
              <a:t>mellitus</a:t>
            </a:r>
            <a:r>
              <a:rPr lang="es-ES" sz="1800" dirty="0"/>
              <a:t>? Investiga. </a:t>
            </a:r>
          </a:p>
          <a:p>
            <a:pPr marL="0" indent="0">
              <a:buNone/>
            </a:pPr>
            <a:r>
              <a:rPr lang="es-ES" sz="1800" dirty="0"/>
              <a:t>6. ¿Cuál es el tratamiento utilizado para esta enfermedad? Investiga. </a:t>
            </a:r>
          </a:p>
          <a:p>
            <a:pPr marL="0" indent="0">
              <a:buNone/>
            </a:pPr>
            <a:endParaRPr lang="es-ES" sz="1800" dirty="0"/>
          </a:p>
        </p:txBody>
      </p:sp>
    </p:spTree>
    <p:extLst>
      <p:ext uri="{BB962C8B-B14F-4D97-AF65-F5344CB8AC3E}">
        <p14:creationId xmlns:p14="http://schemas.microsoft.com/office/powerpoint/2010/main" val="210267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F3401-2496-47D4-962B-11B640476046}"/>
              </a:ext>
            </a:extLst>
          </p:cNvPr>
          <p:cNvSpPr>
            <a:spLocks noGrp="1"/>
          </p:cNvSpPr>
          <p:nvPr>
            <p:ph type="title"/>
          </p:nvPr>
        </p:nvSpPr>
        <p:spPr/>
        <p:txBody>
          <a:bodyPr/>
          <a:lstStyle/>
          <a:p>
            <a:r>
              <a:rPr lang="es-ES" b="1" dirty="0"/>
              <a:t>RECURSOS Y SITIOS WEB </a:t>
            </a:r>
            <a:endParaRPr lang="es-ES" dirty="0"/>
          </a:p>
        </p:txBody>
      </p:sp>
      <p:sp>
        <p:nvSpPr>
          <p:cNvPr id="3" name="Marcador de contenido 2">
            <a:extLst>
              <a:ext uri="{FF2B5EF4-FFF2-40B4-BE49-F238E27FC236}">
                <a16:creationId xmlns:a16="http://schemas.microsoft.com/office/drawing/2014/main" id="{178A8F40-FC9F-4F89-A2DD-8032BF45CF20}"/>
              </a:ext>
            </a:extLst>
          </p:cNvPr>
          <p:cNvSpPr>
            <a:spLocks noGrp="1"/>
          </p:cNvSpPr>
          <p:nvPr>
            <p:ph idx="1"/>
          </p:nvPr>
        </p:nvSpPr>
        <p:spPr/>
        <p:txBody>
          <a:bodyPr>
            <a:normAutofit/>
          </a:bodyPr>
          <a:lstStyle/>
          <a:p>
            <a:pPr marL="0" indent="0" algn="just">
              <a:buNone/>
            </a:pPr>
            <a:r>
              <a:rPr lang="es-ES" sz="1600" dirty="0"/>
              <a:t>• Ministerio de Salud </a:t>
            </a:r>
            <a:r>
              <a:rPr lang="es-ES" sz="1600" dirty="0">
                <a:hlinkClick r:id="rId2"/>
              </a:rPr>
              <a:t>https://www.minsal.cl/</a:t>
            </a:r>
            <a:r>
              <a:rPr lang="es-ES" sz="1600" dirty="0"/>
              <a:t> </a:t>
            </a:r>
          </a:p>
          <a:p>
            <a:pPr marL="0" indent="0" algn="just">
              <a:buNone/>
            </a:pPr>
            <a:r>
              <a:rPr lang="es-ES" sz="1600" dirty="0"/>
              <a:t>• Encuesta Nacional de Actividad Física y Deporte en Población de 18 años y más: </a:t>
            </a:r>
          </a:p>
          <a:p>
            <a:pPr marL="0" indent="0" algn="just">
              <a:buNone/>
            </a:pPr>
            <a:r>
              <a:rPr lang="es-ES" sz="1600" dirty="0">
                <a:hlinkClick r:id="rId3"/>
              </a:rPr>
              <a:t>http://www.mindep.cl/encuesta-actividad-fisica-y-deporte-2018/</a:t>
            </a:r>
            <a:r>
              <a:rPr lang="es-ES" sz="1600" dirty="0"/>
              <a:t> </a:t>
            </a:r>
          </a:p>
          <a:p>
            <a:pPr marL="0" indent="0" algn="just">
              <a:buNone/>
            </a:pPr>
            <a:r>
              <a:rPr lang="es-ES" sz="1600" dirty="0"/>
              <a:t>• Obesidad y sobrepeso en Chile: </a:t>
            </a:r>
          </a:p>
          <a:p>
            <a:pPr marL="0" indent="0" algn="just">
              <a:buNone/>
            </a:pPr>
            <a:r>
              <a:rPr lang="es-ES" sz="1600" dirty="0">
                <a:hlinkClick r:id="rId4"/>
              </a:rPr>
              <a:t>https://www.youtube.com/watch?v=3lOxfzdS4Ms</a:t>
            </a:r>
            <a:r>
              <a:rPr lang="es-ES" sz="1600" dirty="0"/>
              <a:t> </a:t>
            </a:r>
          </a:p>
          <a:p>
            <a:pPr marL="0" indent="0" algn="just">
              <a:buNone/>
            </a:pPr>
            <a:r>
              <a:rPr lang="es-ES" sz="1600" dirty="0">
                <a:hlinkClick r:id="rId5"/>
              </a:rPr>
              <a:t>https://www.youtube.com/watch?v=oF5HYd7fFVw</a:t>
            </a:r>
            <a:r>
              <a:rPr lang="es-ES" sz="1600" dirty="0"/>
              <a:t> </a:t>
            </a:r>
          </a:p>
          <a:p>
            <a:pPr marL="0" indent="0" algn="just">
              <a:buNone/>
            </a:pPr>
            <a:r>
              <a:rPr lang="es-ES" sz="1600" dirty="0">
                <a:hlinkClick r:id="rId6"/>
              </a:rPr>
              <a:t>https://www.youtube.com/watch?v=HuBpISAQj-Q</a:t>
            </a:r>
            <a:r>
              <a:rPr lang="es-ES" sz="1600" dirty="0"/>
              <a:t> </a:t>
            </a:r>
          </a:p>
          <a:p>
            <a:pPr marL="0" indent="0" algn="just">
              <a:buNone/>
            </a:pPr>
            <a:r>
              <a:rPr lang="es-ES" sz="1600" dirty="0"/>
              <a:t>• Obesidad: ¿Factor de riesgo o enfermedad?: </a:t>
            </a:r>
          </a:p>
          <a:p>
            <a:pPr marL="0" indent="0" algn="just">
              <a:buNone/>
            </a:pPr>
            <a:r>
              <a:rPr lang="es-ES" sz="1600" dirty="0">
                <a:hlinkClick r:id="rId7"/>
              </a:rPr>
              <a:t>https://scielo.conicyt.cl/pdf/rmc/v147n4/0717-6163-rmc-147-04-0470.pdf</a:t>
            </a:r>
            <a:r>
              <a:rPr lang="es-ES" sz="1600" dirty="0"/>
              <a:t> </a:t>
            </a:r>
          </a:p>
          <a:p>
            <a:pPr marL="0" indent="0" algn="just">
              <a:buNone/>
            </a:pPr>
            <a:r>
              <a:rPr lang="es-ES" sz="1600" dirty="0"/>
              <a:t>• </a:t>
            </a:r>
            <a:r>
              <a:rPr lang="es-ES" sz="1600" dirty="0" err="1"/>
              <a:t>Enders</a:t>
            </a:r>
            <a:r>
              <a:rPr lang="es-ES" sz="1600" dirty="0"/>
              <a:t>. G. (2014). La digestión es la cuestión. Madrid: Urano. </a:t>
            </a:r>
          </a:p>
          <a:p>
            <a:pPr marL="0" indent="0" algn="just">
              <a:buNone/>
            </a:pPr>
            <a:r>
              <a:rPr lang="es-ES" sz="1600" dirty="0"/>
              <a:t>• Congreso del Futuro: “Alimentación saludable, ¿Qué no debemos comer?”: </a:t>
            </a:r>
          </a:p>
          <a:p>
            <a:pPr marL="0" indent="0" algn="just">
              <a:buNone/>
            </a:pPr>
            <a:r>
              <a:rPr lang="es-ES" sz="1600" dirty="0">
                <a:hlinkClick r:id="rId8"/>
              </a:rPr>
              <a:t>https://www.youtube.com/watch?v=vtdtd9UQC7M</a:t>
            </a:r>
            <a:r>
              <a:rPr lang="es-ES" sz="1600" dirty="0"/>
              <a:t> </a:t>
            </a:r>
          </a:p>
          <a:p>
            <a:pPr marL="0" indent="0" algn="just">
              <a:buNone/>
            </a:pPr>
            <a:endParaRPr lang="es-ES" sz="1600" dirty="0"/>
          </a:p>
        </p:txBody>
      </p:sp>
    </p:spTree>
    <p:extLst>
      <p:ext uri="{BB962C8B-B14F-4D97-AF65-F5344CB8AC3E}">
        <p14:creationId xmlns:p14="http://schemas.microsoft.com/office/powerpoint/2010/main" val="3846744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64077-C415-466E-9DFB-81E29D2F6125}"/>
              </a:ext>
            </a:extLst>
          </p:cNvPr>
          <p:cNvSpPr>
            <a:spLocks noGrp="1"/>
          </p:cNvSpPr>
          <p:nvPr>
            <p:ph type="title"/>
          </p:nvPr>
        </p:nvSpPr>
        <p:spPr/>
        <p:txBody>
          <a:bodyPr/>
          <a:lstStyle/>
          <a:p>
            <a:r>
              <a:rPr lang="es-ES" dirty="0"/>
              <a:t>Próxima clase </a:t>
            </a:r>
          </a:p>
        </p:txBody>
      </p:sp>
      <p:sp>
        <p:nvSpPr>
          <p:cNvPr id="3" name="Marcador de contenido 2">
            <a:extLst>
              <a:ext uri="{FF2B5EF4-FFF2-40B4-BE49-F238E27FC236}">
                <a16:creationId xmlns:a16="http://schemas.microsoft.com/office/drawing/2014/main" id="{A70C3BA8-6924-4A28-A0BC-A588EF0E23B1}"/>
              </a:ext>
            </a:extLst>
          </p:cNvPr>
          <p:cNvSpPr>
            <a:spLocks noGrp="1"/>
          </p:cNvSpPr>
          <p:nvPr>
            <p:ph idx="1"/>
          </p:nvPr>
        </p:nvSpPr>
        <p:spPr/>
        <p:txBody>
          <a:bodyPr/>
          <a:lstStyle/>
          <a:p>
            <a:pPr algn="ctr"/>
            <a:r>
              <a:rPr lang="es-ES" b="1" dirty="0"/>
              <a:t>Actividad 3. Estrés y salud mental: ¿qué sé y qué puedo hacer? </a:t>
            </a:r>
            <a:endParaRPr lang="es-ES" dirty="0"/>
          </a:p>
          <a:p>
            <a:pPr marL="0" indent="0" algn="ctr">
              <a:buNone/>
            </a:pPr>
            <a:r>
              <a:rPr lang="es-ES" dirty="0"/>
              <a:t>Que los estudiantes reflexionen y tomen conciencia de los diversos factores que influyen en la salud mental de la población, así como también la aplicación de diversas medicinas en la resolución de problemas de salud cotidianos. </a:t>
            </a:r>
          </a:p>
        </p:txBody>
      </p:sp>
    </p:spTree>
    <p:extLst>
      <p:ext uri="{BB962C8B-B14F-4D97-AF65-F5344CB8AC3E}">
        <p14:creationId xmlns:p14="http://schemas.microsoft.com/office/powerpoint/2010/main" val="339387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3F92B59-BC58-428C-A032-D792B523AF53}"/>
              </a:ext>
            </a:extLst>
          </p:cNvPr>
          <p:cNvPicPr>
            <a:picLocks noChangeAspect="1"/>
          </p:cNvPicPr>
          <p:nvPr/>
        </p:nvPicPr>
        <p:blipFill rotWithShape="1">
          <a:blip r:embed="rId2"/>
          <a:srcRect l="13750" t="50000" r="38594" b="27906"/>
          <a:stretch/>
        </p:blipFill>
        <p:spPr>
          <a:xfrm>
            <a:off x="4187224" y="1471612"/>
            <a:ext cx="7509476" cy="1957388"/>
          </a:xfrm>
          <a:prstGeom prst="rect">
            <a:avLst/>
          </a:prstGeom>
          <a:ln>
            <a:noFill/>
          </a:ln>
          <a:effectLst>
            <a:outerShdw blurRad="292100" dist="139700" dir="2700000" algn="tl" rotWithShape="0">
              <a:srgbClr val="333333">
                <a:alpha val="65000"/>
              </a:srgbClr>
            </a:outerShdw>
          </a:effectLst>
        </p:spPr>
      </p:pic>
      <p:sp>
        <p:nvSpPr>
          <p:cNvPr id="6" name="Título 5">
            <a:extLst>
              <a:ext uri="{FF2B5EF4-FFF2-40B4-BE49-F238E27FC236}">
                <a16:creationId xmlns:a16="http://schemas.microsoft.com/office/drawing/2014/main" id="{56205073-9DED-4A4F-906F-C00A6C992679}"/>
              </a:ext>
            </a:extLst>
          </p:cNvPr>
          <p:cNvSpPr>
            <a:spLocks noGrp="1"/>
          </p:cNvSpPr>
          <p:nvPr>
            <p:ph type="title"/>
          </p:nvPr>
        </p:nvSpPr>
        <p:spPr/>
        <p:txBody>
          <a:bodyPr/>
          <a:lstStyle/>
          <a:p>
            <a:r>
              <a:rPr lang="es-ES" dirty="0"/>
              <a:t>Ciencia en la actualidad</a:t>
            </a:r>
          </a:p>
        </p:txBody>
      </p:sp>
      <p:pic>
        <p:nvPicPr>
          <p:cNvPr id="2" name="Imagen 1">
            <a:extLst>
              <a:ext uri="{FF2B5EF4-FFF2-40B4-BE49-F238E27FC236}">
                <a16:creationId xmlns:a16="http://schemas.microsoft.com/office/drawing/2014/main" id="{7C0A7294-3084-4C24-989D-112E44DDB358}"/>
              </a:ext>
            </a:extLst>
          </p:cNvPr>
          <p:cNvPicPr>
            <a:picLocks noChangeAspect="1"/>
          </p:cNvPicPr>
          <p:nvPr/>
        </p:nvPicPr>
        <p:blipFill rotWithShape="1">
          <a:blip r:embed="rId3"/>
          <a:srcRect l="6105" t="19324" r="33123" b="10273"/>
          <a:stretch/>
        </p:blipFill>
        <p:spPr>
          <a:xfrm>
            <a:off x="838200" y="2637197"/>
            <a:ext cx="5405438" cy="3520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761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MUCHISIMAS GRACIAS POR SU ASISTENCIA, JPG">
            <a:extLst>
              <a:ext uri="{FF2B5EF4-FFF2-40B4-BE49-F238E27FC236}">
                <a16:creationId xmlns:a16="http://schemas.microsoft.com/office/drawing/2014/main" id="{51F0C2F7-7E80-4F14-B64B-FBB647BEC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642938"/>
            <a:ext cx="30956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texto 4">
            <a:extLst>
              <a:ext uri="{FF2B5EF4-FFF2-40B4-BE49-F238E27FC236}">
                <a16:creationId xmlns:a16="http://schemas.microsoft.com/office/drawing/2014/main" id="{2FB26874-4AB7-4DFD-BE1E-679796F68A15}"/>
              </a:ext>
            </a:extLst>
          </p:cNvPr>
          <p:cNvSpPr txBox="1">
            <a:spLocks/>
          </p:cNvSpPr>
          <p:nvPr/>
        </p:nvSpPr>
        <p:spPr bwMode="auto">
          <a:xfrm>
            <a:off x="838200" y="642938"/>
            <a:ext cx="10515600" cy="47864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just"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r>
              <a:rPr lang="es-ES" sz="3200" b="1" dirty="0"/>
              <a:t>RECORDAR</a:t>
            </a:r>
          </a:p>
          <a:p>
            <a:pPr marL="457200" lvl="1" indent="0">
              <a:buNone/>
              <a:defRPr/>
            </a:pPr>
            <a:endParaRPr lang="es-ES" sz="2400" dirty="0"/>
          </a:p>
          <a:p>
            <a:pPr marL="457200" lvl="1" indent="0">
              <a:buNone/>
              <a:defRPr/>
            </a:pPr>
            <a:r>
              <a:rPr lang="es-ES" sz="2400" dirty="0"/>
              <a:t>Las actividades de las clases 1 y 3 realizadas en el cuaderno, deben ser enviada hasta el 07/04 al correo </a:t>
            </a:r>
            <a:r>
              <a:rPr lang="es-ES" sz="2400" dirty="0">
                <a:hlinkClick r:id="rId3"/>
              </a:rPr>
              <a:t>pandia@gmail.com</a:t>
            </a:r>
            <a:r>
              <a:rPr lang="es-ES" sz="2400" dirty="0"/>
              <a:t>. </a:t>
            </a:r>
          </a:p>
          <a:p>
            <a:pPr marL="457200" lvl="1" indent="0">
              <a:buNone/>
              <a:defRPr/>
            </a:pPr>
            <a:r>
              <a:rPr lang="es-ES" sz="2400" dirty="0"/>
              <a:t>Por </a:t>
            </a:r>
            <a:r>
              <a:rPr lang="es-ES" sz="2400" i="1" dirty="0"/>
              <a:t>papinotas</a:t>
            </a:r>
            <a:r>
              <a:rPr lang="es-ES" sz="2400" dirty="0"/>
              <a:t> se enviará rúbrica para evaluar cuaderno. </a:t>
            </a:r>
          </a:p>
          <a:p>
            <a:pPr marL="457200" lvl="1" indent="0">
              <a:buNone/>
              <a:defRPr/>
            </a:pPr>
            <a:endParaRPr lang="es-ES" sz="2000" dirty="0"/>
          </a:p>
          <a:p>
            <a:pPr marL="457200" lvl="1" indent="0">
              <a:buNone/>
              <a:defRPr/>
            </a:pPr>
            <a:r>
              <a:rPr lang="es-ES" sz="2000" dirty="0"/>
              <a:t>Contenidos generales en el cuaderno</a:t>
            </a:r>
          </a:p>
          <a:p>
            <a:pPr marL="914400" lvl="1" indent="-457200">
              <a:buAutoNum type="arabicPeriod"/>
              <a:defRPr/>
            </a:pPr>
            <a:r>
              <a:rPr lang="es-ES" sz="2000" dirty="0"/>
              <a:t>Fecha</a:t>
            </a:r>
          </a:p>
          <a:p>
            <a:pPr marL="914400" lvl="1" indent="-457200">
              <a:buAutoNum type="arabicPeriod"/>
              <a:defRPr/>
            </a:pPr>
            <a:r>
              <a:rPr lang="es-ES" sz="2000" dirty="0"/>
              <a:t>Objetivo de la clase</a:t>
            </a:r>
          </a:p>
          <a:p>
            <a:pPr marL="914400" lvl="1" indent="-457200">
              <a:buAutoNum type="arabicPeriod"/>
              <a:defRPr/>
            </a:pPr>
            <a:r>
              <a:rPr lang="es-ES" sz="2000" dirty="0"/>
              <a:t>Actividad</a:t>
            </a:r>
          </a:p>
          <a:p>
            <a:pPr marL="914400" lvl="1" indent="-457200">
              <a:buAutoNum type="arabicPeriod"/>
              <a:defRPr/>
            </a:pPr>
            <a:r>
              <a:rPr lang="es-ES" sz="2000" dirty="0"/>
              <a:t>Nitidez de las imágenes </a:t>
            </a:r>
          </a:p>
          <a:p>
            <a:pPr marL="914400" lvl="1" indent="-457200">
              <a:buAutoNum type="arabicPeriod"/>
              <a:defRPr/>
            </a:pPr>
            <a:r>
              <a:rPr lang="es-ES" sz="2000" dirty="0"/>
              <a:t>Ortografía </a:t>
            </a:r>
          </a:p>
          <a:p>
            <a:pPr marL="914400" lvl="1" indent="-457200">
              <a:buAutoNum type="arabicPeriod"/>
              <a:defRPr/>
            </a:pPr>
            <a:r>
              <a:rPr lang="es-ES" sz="2000" dirty="0"/>
              <a:t>Orden y limpieza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52006-38BD-4960-9A69-D82C24AC7D5C}"/>
              </a:ext>
            </a:extLst>
          </p:cNvPr>
          <p:cNvSpPr>
            <a:spLocks noGrp="1"/>
          </p:cNvSpPr>
          <p:nvPr>
            <p:ph type="title"/>
          </p:nvPr>
        </p:nvSpPr>
        <p:spPr/>
        <p:txBody>
          <a:bodyPr/>
          <a:lstStyle/>
          <a:p>
            <a:r>
              <a:rPr lang="es-ES" dirty="0"/>
              <a:t>Objetivo </a:t>
            </a:r>
          </a:p>
        </p:txBody>
      </p:sp>
      <p:sp>
        <p:nvSpPr>
          <p:cNvPr id="3" name="Marcador de contenido 2">
            <a:extLst>
              <a:ext uri="{FF2B5EF4-FFF2-40B4-BE49-F238E27FC236}">
                <a16:creationId xmlns:a16="http://schemas.microsoft.com/office/drawing/2014/main" id="{E4F94839-04AB-471A-AD66-B4C9B81655F6}"/>
              </a:ext>
            </a:extLst>
          </p:cNvPr>
          <p:cNvSpPr>
            <a:spLocks noGrp="1"/>
          </p:cNvSpPr>
          <p:nvPr>
            <p:ph idx="1"/>
          </p:nvPr>
        </p:nvSpPr>
        <p:spPr/>
        <p:txBody>
          <a:bodyPr/>
          <a:lstStyle/>
          <a:p>
            <a:pPr marL="0" indent="0" algn="just">
              <a:buNone/>
            </a:pPr>
            <a:r>
              <a:rPr lang="es-ES" sz="2000" dirty="0"/>
              <a:t>Favorecer que los estudiantes comprendan la relación que se establece entre el nivel de actividad física, el estado nutricional y la hipertensión en la población chilena, así como también que muestren una valoración y cuidado por la salud y la integridad de las personas, evitando conductas de riesgo. </a:t>
            </a:r>
          </a:p>
        </p:txBody>
      </p:sp>
    </p:spTree>
    <p:extLst>
      <p:ext uri="{BB962C8B-B14F-4D97-AF65-F5344CB8AC3E}">
        <p14:creationId xmlns:p14="http://schemas.microsoft.com/office/powerpoint/2010/main" val="305551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52006-38BD-4960-9A69-D82C24AC7D5C}"/>
              </a:ext>
            </a:extLst>
          </p:cNvPr>
          <p:cNvSpPr>
            <a:spLocks noGrp="1"/>
          </p:cNvSpPr>
          <p:nvPr>
            <p:ph type="title"/>
          </p:nvPr>
        </p:nvSpPr>
        <p:spPr/>
        <p:txBody>
          <a:bodyPr/>
          <a:lstStyle/>
          <a:p>
            <a:pPr algn="ctr"/>
            <a:r>
              <a:rPr lang="es-ES" dirty="0"/>
              <a:t>Análisis e interpretación de datos </a:t>
            </a:r>
          </a:p>
        </p:txBody>
      </p:sp>
      <p:sp>
        <p:nvSpPr>
          <p:cNvPr id="4" name="Marcador de contenido 3">
            <a:extLst>
              <a:ext uri="{FF2B5EF4-FFF2-40B4-BE49-F238E27FC236}">
                <a16:creationId xmlns:a16="http://schemas.microsoft.com/office/drawing/2014/main" id="{E4B78A5A-C570-4CF0-90EE-12CB0D6ECB89}"/>
              </a:ext>
            </a:extLst>
          </p:cNvPr>
          <p:cNvSpPr>
            <a:spLocks noGrp="1"/>
          </p:cNvSpPr>
          <p:nvPr>
            <p:ph idx="1"/>
          </p:nvPr>
        </p:nvSpPr>
        <p:spPr/>
        <p:txBody>
          <a:bodyPr/>
          <a:lstStyle/>
          <a:p>
            <a:pPr marL="0" indent="0" algn="just">
              <a:buNone/>
            </a:pPr>
            <a:r>
              <a:rPr lang="es-ES" sz="2000" dirty="0"/>
              <a:t>Responder preguntas </a:t>
            </a:r>
          </a:p>
          <a:p>
            <a:pPr marL="457200" indent="-457200" algn="just">
              <a:buFont typeface="+mj-lt"/>
              <a:buAutoNum type="arabicPeriod"/>
            </a:pPr>
            <a:r>
              <a:rPr lang="es-ES" sz="2000" dirty="0"/>
              <a:t>¿Alguien cercano a ti tiene hipertensión u obesidad?</a:t>
            </a:r>
          </a:p>
          <a:p>
            <a:pPr marL="457200" indent="-457200" algn="just">
              <a:buFont typeface="+mj-lt"/>
              <a:buAutoNum type="arabicPeriod"/>
            </a:pPr>
            <a:r>
              <a:rPr lang="es-ES" sz="2000" dirty="0"/>
              <a:t>¿Qué sientes tú frente a esta situación?</a:t>
            </a:r>
          </a:p>
          <a:p>
            <a:pPr marL="457200" indent="-457200" algn="just">
              <a:buFont typeface="+mj-lt"/>
              <a:buAutoNum type="arabicPeriod"/>
            </a:pPr>
            <a:r>
              <a:rPr lang="es-ES" sz="2000" dirty="0"/>
              <a:t>¿Conoces la realidad de Chile en estos temas? </a:t>
            </a:r>
          </a:p>
          <a:p>
            <a:pPr marL="457200" indent="-457200" algn="just">
              <a:buFont typeface="+mj-lt"/>
              <a:buAutoNum type="arabicPeriod"/>
            </a:pPr>
            <a:endParaRPr lang="es-ES" sz="2000" dirty="0"/>
          </a:p>
          <a:p>
            <a:pPr marL="0" indent="0" algn="just">
              <a:buNone/>
            </a:pPr>
            <a:r>
              <a:rPr lang="es-ES" sz="2000" dirty="0"/>
              <a:t>➢ En grupos pequeños (1 a 3 personas), analizar información y datos entregados por investigaciones realizadas por el Ministerio del Deporte y el Ministerio de Salud. </a:t>
            </a:r>
          </a:p>
          <a:p>
            <a:pPr marL="0" indent="0" algn="ctr">
              <a:buNone/>
            </a:pPr>
            <a:endParaRPr lang="es-ES" sz="2000" dirty="0"/>
          </a:p>
          <a:p>
            <a:pPr marL="0" indent="0" algn="ctr">
              <a:buNone/>
            </a:pPr>
            <a:r>
              <a:rPr lang="es-ES" sz="2000" b="1" dirty="0"/>
              <a:t>El análisis lo deben realizar respondiendo las preguntas que se </a:t>
            </a:r>
            <a:br>
              <a:rPr lang="es-ES" sz="2000" b="1" dirty="0"/>
            </a:br>
            <a:r>
              <a:rPr lang="es-ES" sz="2000" b="1" dirty="0"/>
              <a:t>encuentran a continuación luego del análisis de cada gráfico. </a:t>
            </a:r>
          </a:p>
        </p:txBody>
      </p:sp>
    </p:spTree>
    <p:extLst>
      <p:ext uri="{BB962C8B-B14F-4D97-AF65-F5344CB8AC3E}">
        <p14:creationId xmlns:p14="http://schemas.microsoft.com/office/powerpoint/2010/main" val="112071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86368-568D-4AB5-B5C5-8907249CFBE6}"/>
              </a:ext>
            </a:extLst>
          </p:cNvPr>
          <p:cNvSpPr>
            <a:spLocks noGrp="1"/>
          </p:cNvSpPr>
          <p:nvPr>
            <p:ph type="title"/>
          </p:nvPr>
        </p:nvSpPr>
        <p:spPr/>
        <p:txBody>
          <a:bodyPr/>
          <a:lstStyle/>
          <a:p>
            <a:r>
              <a:rPr lang="es-ES" b="1" dirty="0"/>
              <a:t>Gráfico 1 </a:t>
            </a:r>
            <a:endParaRPr lang="es-ES" dirty="0"/>
          </a:p>
        </p:txBody>
      </p:sp>
      <p:pic>
        <p:nvPicPr>
          <p:cNvPr id="8" name="Marcador de contenido 7">
            <a:extLst>
              <a:ext uri="{FF2B5EF4-FFF2-40B4-BE49-F238E27FC236}">
                <a16:creationId xmlns:a16="http://schemas.microsoft.com/office/drawing/2014/main" id="{CD7EFE34-5DE8-4572-AC0F-57A6BCB2BE37}"/>
              </a:ext>
            </a:extLst>
          </p:cNvPr>
          <p:cNvPicPr>
            <a:picLocks noGrp="1" noChangeAspect="1"/>
          </p:cNvPicPr>
          <p:nvPr>
            <p:ph idx="1"/>
          </p:nvPr>
        </p:nvPicPr>
        <p:blipFill rotWithShape="1">
          <a:blip r:embed="rId2"/>
          <a:srcRect l="19383" t="18333" r="13756" b="10999"/>
          <a:stretch/>
        </p:blipFill>
        <p:spPr>
          <a:xfrm>
            <a:off x="3357563" y="1468436"/>
            <a:ext cx="8686801" cy="5162031"/>
          </a:xfrm>
          <a:prstGeom prst="rect">
            <a:avLst/>
          </a:prstGeom>
        </p:spPr>
      </p:pic>
    </p:spTree>
    <p:extLst>
      <p:ext uri="{BB962C8B-B14F-4D97-AF65-F5344CB8AC3E}">
        <p14:creationId xmlns:p14="http://schemas.microsoft.com/office/powerpoint/2010/main" val="41912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67E44-7331-4E1E-8D52-3EC0A3BA62F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71793AF-3C0B-4E60-8ED0-2F8B4C1B4354}"/>
              </a:ext>
            </a:extLst>
          </p:cNvPr>
          <p:cNvSpPr>
            <a:spLocks noGrp="1"/>
          </p:cNvSpPr>
          <p:nvPr>
            <p:ph idx="1"/>
          </p:nvPr>
        </p:nvSpPr>
        <p:spPr/>
        <p:txBody>
          <a:bodyPr/>
          <a:lstStyle/>
          <a:p>
            <a:pPr marL="0" indent="0" algn="just">
              <a:buNone/>
            </a:pPr>
            <a:r>
              <a:rPr lang="es-ES" sz="1800" dirty="0"/>
              <a:t>1. ¿Qué grupo etario presenta mayor y menor actividad física? ¿Cuáles podrían ser las razones de esto? </a:t>
            </a:r>
          </a:p>
          <a:p>
            <a:pPr marL="0" indent="0" algn="just">
              <a:buNone/>
            </a:pPr>
            <a:r>
              <a:rPr lang="es-ES" sz="1800" dirty="0"/>
              <a:t>2. ¿Cuáles son las razones que explican el aumento de personas inactivas en la población chilena? </a:t>
            </a:r>
          </a:p>
          <a:p>
            <a:pPr marL="0" indent="0" algn="just">
              <a:buNone/>
            </a:pPr>
            <a:r>
              <a:rPr lang="es-ES" sz="1800" dirty="0"/>
              <a:t>3. ¿Cuál es la tendencia que se observa en este gráfico? </a:t>
            </a:r>
          </a:p>
          <a:p>
            <a:pPr marL="0" indent="0" algn="just">
              <a:buNone/>
            </a:pPr>
            <a:r>
              <a:rPr lang="es-ES" sz="1800" dirty="0"/>
              <a:t>4. ¿Qué relación se puede establecer entre el nivel de actividad física y el estado nutricional de la población chilena? </a:t>
            </a:r>
          </a:p>
          <a:p>
            <a:pPr marL="0" indent="0" algn="just">
              <a:buNone/>
            </a:pPr>
            <a:r>
              <a:rPr lang="es-ES" sz="1800" dirty="0"/>
              <a:t>5. ¿Cuáles podrían ser los factores de riesgo que presenta la población al no realizar actividad física? </a:t>
            </a:r>
          </a:p>
          <a:p>
            <a:pPr marL="0" indent="0" algn="just">
              <a:buNone/>
            </a:pPr>
            <a:r>
              <a:rPr lang="es-ES" sz="1800" dirty="0"/>
              <a:t>6. ¿Quiénes son más inactivos en la población chilena: hombres o mujeres? ¿Cuáles son las razones de esto? Investiga. </a:t>
            </a:r>
          </a:p>
          <a:p>
            <a:pPr marL="0" indent="0" algn="just">
              <a:buNone/>
            </a:pPr>
            <a:endParaRPr lang="es-ES" sz="1800" dirty="0"/>
          </a:p>
        </p:txBody>
      </p:sp>
    </p:spTree>
    <p:extLst>
      <p:ext uri="{BB962C8B-B14F-4D97-AF65-F5344CB8AC3E}">
        <p14:creationId xmlns:p14="http://schemas.microsoft.com/office/powerpoint/2010/main" val="336630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47101F7-F528-4976-9FFE-45C5FBFA4385}"/>
              </a:ext>
            </a:extLst>
          </p:cNvPr>
          <p:cNvPicPr>
            <a:picLocks noGrp="1" noChangeAspect="1"/>
          </p:cNvPicPr>
          <p:nvPr>
            <p:ph idx="1"/>
          </p:nvPr>
        </p:nvPicPr>
        <p:blipFill rotWithShape="1">
          <a:blip r:embed="rId2"/>
          <a:srcRect l="20525" t="18132" r="16709" b="16855"/>
          <a:stretch/>
        </p:blipFill>
        <p:spPr>
          <a:xfrm>
            <a:off x="710047" y="0"/>
            <a:ext cx="11481954" cy="6686550"/>
          </a:xfrm>
          <a:prstGeom prst="rect">
            <a:avLst/>
          </a:prstGeom>
        </p:spPr>
      </p:pic>
      <p:sp>
        <p:nvSpPr>
          <p:cNvPr id="2" name="Título 1">
            <a:extLst>
              <a:ext uri="{FF2B5EF4-FFF2-40B4-BE49-F238E27FC236}">
                <a16:creationId xmlns:a16="http://schemas.microsoft.com/office/drawing/2014/main" id="{3AB66CB7-5B8B-400F-9245-E406E0C0180E}"/>
              </a:ext>
            </a:extLst>
          </p:cNvPr>
          <p:cNvSpPr>
            <a:spLocks noGrp="1"/>
          </p:cNvSpPr>
          <p:nvPr>
            <p:ph type="title"/>
          </p:nvPr>
        </p:nvSpPr>
        <p:spPr>
          <a:xfrm>
            <a:off x="4666815" y="5972175"/>
            <a:ext cx="6815138" cy="1000125"/>
          </a:xfrm>
        </p:spPr>
        <p:txBody>
          <a:bodyPr/>
          <a:lstStyle/>
          <a:p>
            <a:pPr algn="ctr"/>
            <a:r>
              <a:rPr lang="es-ES" sz="1600" dirty="0"/>
              <a:t>Epidemiología, División de Planificación Sanitaria, Subsecretaría de Salud Pública, Santiago, noviembre 2017) </a:t>
            </a:r>
          </a:p>
        </p:txBody>
      </p:sp>
    </p:spTree>
    <p:extLst>
      <p:ext uri="{BB962C8B-B14F-4D97-AF65-F5344CB8AC3E}">
        <p14:creationId xmlns:p14="http://schemas.microsoft.com/office/powerpoint/2010/main" val="130814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97DB9-04EF-4AF9-993B-12D67C348A5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3C816D4-97F5-4EB9-AB77-E6AB20B8F357}"/>
              </a:ext>
            </a:extLst>
          </p:cNvPr>
          <p:cNvSpPr>
            <a:spLocks noGrp="1"/>
          </p:cNvSpPr>
          <p:nvPr>
            <p:ph idx="1"/>
          </p:nvPr>
        </p:nvSpPr>
        <p:spPr/>
        <p:txBody>
          <a:bodyPr/>
          <a:lstStyle/>
          <a:p>
            <a:pPr marL="0" indent="0">
              <a:lnSpc>
                <a:spcPct val="100000"/>
              </a:lnSpc>
              <a:spcBef>
                <a:spcPts val="0"/>
              </a:spcBef>
              <a:buNone/>
            </a:pPr>
            <a:r>
              <a:rPr lang="es-ES" sz="1800" dirty="0"/>
              <a:t>1. ¿Cuáles son las razones que explican el aumento de personas con obesidad en la población chilena? </a:t>
            </a:r>
          </a:p>
          <a:p>
            <a:pPr marL="0" indent="0">
              <a:lnSpc>
                <a:spcPct val="100000"/>
              </a:lnSpc>
              <a:spcBef>
                <a:spcPts val="0"/>
              </a:spcBef>
              <a:buNone/>
            </a:pPr>
            <a:r>
              <a:rPr lang="es-ES" sz="1800" dirty="0"/>
              <a:t>2. ¿Que indican los círculos destacados en las infografías? </a:t>
            </a:r>
          </a:p>
          <a:p>
            <a:pPr marL="0" indent="0">
              <a:lnSpc>
                <a:spcPct val="100000"/>
              </a:lnSpc>
              <a:spcBef>
                <a:spcPts val="0"/>
              </a:spcBef>
              <a:buNone/>
            </a:pPr>
            <a:r>
              <a:rPr lang="es-ES" sz="1800" dirty="0"/>
              <a:t>3. ¿Qué relación se puede establecer entre el aumento de obesidad y la actividad física en la población chilena? </a:t>
            </a:r>
          </a:p>
          <a:p>
            <a:pPr marL="0" indent="0">
              <a:lnSpc>
                <a:spcPct val="100000"/>
              </a:lnSpc>
              <a:spcBef>
                <a:spcPts val="0"/>
              </a:spcBef>
              <a:buNone/>
            </a:pPr>
            <a:r>
              <a:rPr lang="es-ES" sz="1800" dirty="0"/>
              <a:t>4. ¿Qué argumentos existen para explicar que las mujeres presenten mayor porcentaje de obesidad en comparación con los hombres? </a:t>
            </a:r>
          </a:p>
          <a:p>
            <a:pPr marL="0" indent="0">
              <a:lnSpc>
                <a:spcPct val="100000"/>
              </a:lnSpc>
              <a:spcBef>
                <a:spcPts val="0"/>
              </a:spcBef>
              <a:buNone/>
            </a:pPr>
            <a:r>
              <a:rPr lang="es-ES" sz="1800" dirty="0"/>
              <a:t>5. ¿Cómo se determina el estado nutricional de la población? Investiga. </a:t>
            </a:r>
          </a:p>
          <a:p>
            <a:pPr marL="0" indent="0">
              <a:lnSpc>
                <a:spcPct val="100000"/>
              </a:lnSpc>
              <a:spcBef>
                <a:spcPts val="0"/>
              </a:spcBef>
              <a:buNone/>
            </a:pPr>
            <a:r>
              <a:rPr lang="es-ES" sz="1800" dirty="0"/>
              <a:t>6. ¿Qué relación se puede establecer entre el consumo de cigarrillos y el aumento de personas obesas en la población chilena? </a:t>
            </a:r>
          </a:p>
          <a:p>
            <a:pPr marL="0" indent="0">
              <a:lnSpc>
                <a:spcPct val="100000"/>
              </a:lnSpc>
              <a:spcBef>
                <a:spcPts val="0"/>
              </a:spcBef>
              <a:buNone/>
            </a:pPr>
            <a:r>
              <a:rPr lang="es-ES" sz="1800" dirty="0"/>
              <a:t>7. ¿Es la obesidad un tabú en la realidad de las familias en Chile? Expliquen. </a:t>
            </a:r>
          </a:p>
          <a:p>
            <a:pPr marL="0" indent="0">
              <a:lnSpc>
                <a:spcPct val="100000"/>
              </a:lnSpc>
              <a:spcBef>
                <a:spcPts val="0"/>
              </a:spcBef>
              <a:buNone/>
            </a:pPr>
            <a:r>
              <a:rPr lang="es-ES" sz="1800" dirty="0"/>
              <a:t>8. ¿Cómo podríamos colaborar en que el estado nutricional de la población mejore? </a:t>
            </a:r>
          </a:p>
          <a:p>
            <a:pPr marL="0" indent="0">
              <a:lnSpc>
                <a:spcPct val="100000"/>
              </a:lnSpc>
              <a:spcBef>
                <a:spcPts val="0"/>
              </a:spcBef>
              <a:buNone/>
            </a:pPr>
            <a:endParaRPr lang="es-ES" sz="1800" dirty="0"/>
          </a:p>
        </p:txBody>
      </p:sp>
    </p:spTree>
    <p:extLst>
      <p:ext uri="{BB962C8B-B14F-4D97-AF65-F5344CB8AC3E}">
        <p14:creationId xmlns:p14="http://schemas.microsoft.com/office/powerpoint/2010/main" val="40034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2275A-2EDF-4CD0-B15E-909549B796D2}"/>
              </a:ext>
            </a:extLst>
          </p:cNvPr>
          <p:cNvSpPr>
            <a:spLocks noGrp="1"/>
          </p:cNvSpPr>
          <p:nvPr>
            <p:ph type="title"/>
          </p:nvPr>
        </p:nvSpPr>
        <p:spPr/>
        <p:txBody>
          <a:bodyPr/>
          <a:lstStyle/>
          <a:p>
            <a:endParaRPr lang="es-ES"/>
          </a:p>
        </p:txBody>
      </p:sp>
      <p:pic>
        <p:nvPicPr>
          <p:cNvPr id="4" name="Marcador de contenido 3">
            <a:extLst>
              <a:ext uri="{FF2B5EF4-FFF2-40B4-BE49-F238E27FC236}">
                <a16:creationId xmlns:a16="http://schemas.microsoft.com/office/drawing/2014/main" id="{9E7EBD82-FD57-4D3D-A148-AF26E592ED6F}"/>
              </a:ext>
            </a:extLst>
          </p:cNvPr>
          <p:cNvPicPr>
            <a:picLocks noGrp="1" noChangeAspect="1"/>
          </p:cNvPicPr>
          <p:nvPr>
            <p:ph idx="1"/>
          </p:nvPr>
        </p:nvPicPr>
        <p:blipFill rotWithShape="1">
          <a:blip r:embed="rId2"/>
          <a:srcRect l="21263" t="16819" r="16155" b="15870"/>
          <a:stretch/>
        </p:blipFill>
        <p:spPr>
          <a:xfrm>
            <a:off x="2362201" y="800100"/>
            <a:ext cx="9829799" cy="5944273"/>
          </a:xfrm>
          <a:prstGeom prst="rect">
            <a:avLst/>
          </a:prstGeom>
        </p:spPr>
      </p:pic>
      <p:sp>
        <p:nvSpPr>
          <p:cNvPr id="5" name="Título 1">
            <a:extLst>
              <a:ext uri="{FF2B5EF4-FFF2-40B4-BE49-F238E27FC236}">
                <a16:creationId xmlns:a16="http://schemas.microsoft.com/office/drawing/2014/main" id="{52B078FC-3830-484C-8316-F185772BD7AE}"/>
              </a:ext>
            </a:extLst>
          </p:cNvPr>
          <p:cNvSpPr txBox="1">
            <a:spLocks/>
          </p:cNvSpPr>
          <p:nvPr/>
        </p:nvSpPr>
        <p:spPr bwMode="auto">
          <a:xfrm>
            <a:off x="5648325" y="5689600"/>
            <a:ext cx="6324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s-ES" sz="1600"/>
              <a:t>Encuesta Nacional de Salud 2016 – 2017 Primeros Resultados </a:t>
            </a:r>
            <a:br>
              <a:rPr lang="es-ES" sz="1600"/>
            </a:br>
            <a:r>
              <a:rPr lang="es-ES" sz="1600"/>
              <a:t>Departamento de Epidemiología, División de Planificación Sanitaria, Subsecretaría de Salud Pública, Santiago, noviembre 2017) </a:t>
            </a:r>
            <a:endParaRPr lang="es-ES" sz="1600" dirty="0"/>
          </a:p>
        </p:txBody>
      </p:sp>
    </p:spTree>
    <p:extLst>
      <p:ext uri="{BB962C8B-B14F-4D97-AF65-F5344CB8AC3E}">
        <p14:creationId xmlns:p14="http://schemas.microsoft.com/office/powerpoint/2010/main" val="289346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B68BB98-4675-49BB-BF41-8A83F641379F}"/>
              </a:ext>
            </a:extLst>
          </p:cNvPr>
          <p:cNvSpPr>
            <a:spLocks noGrp="1"/>
          </p:cNvSpPr>
          <p:nvPr>
            <p:ph idx="1"/>
          </p:nvPr>
        </p:nvSpPr>
        <p:spPr/>
        <p:txBody>
          <a:bodyPr/>
          <a:lstStyle/>
          <a:p>
            <a:pPr marL="0" indent="0">
              <a:buNone/>
            </a:pPr>
            <a:r>
              <a:rPr lang="es-ES" sz="1800" dirty="0"/>
              <a:t>1. ¿Qué sabes sobre la hipertensión arterial? </a:t>
            </a:r>
          </a:p>
          <a:p>
            <a:pPr marL="0" indent="0">
              <a:buNone/>
            </a:pPr>
            <a:r>
              <a:rPr lang="es-ES" sz="1800" dirty="0"/>
              <a:t>2. ¿Podrías tener HTA?,¿Por qué? </a:t>
            </a:r>
          </a:p>
          <a:p>
            <a:pPr marL="0" indent="0">
              <a:buNone/>
            </a:pPr>
            <a:r>
              <a:rPr lang="es-ES" sz="1800" dirty="0"/>
              <a:t>3. ¿Cómo ha sido la evolución de la presencia de HTA en la población chilena a través del tiempo? </a:t>
            </a:r>
          </a:p>
          <a:p>
            <a:pPr marL="0" indent="0">
              <a:buNone/>
            </a:pPr>
            <a:r>
              <a:rPr lang="es-ES" sz="1800" dirty="0"/>
              <a:t>4. ¿Cuáles son los factores de riesgo y factores de protección que presenta esta enfermedad? </a:t>
            </a:r>
          </a:p>
          <a:p>
            <a:pPr marL="0" indent="0">
              <a:buNone/>
            </a:pPr>
            <a:r>
              <a:rPr lang="es-ES" sz="1800" dirty="0"/>
              <a:t>5. ¿Qué relación se puede establecer entre el aumento de obesidad y la sospecha de HTA en la población chilena? </a:t>
            </a:r>
          </a:p>
          <a:p>
            <a:pPr marL="0" indent="0">
              <a:buNone/>
            </a:pPr>
            <a:r>
              <a:rPr lang="es-ES" sz="1800" dirty="0"/>
              <a:t>6. ¿Qué relación se puede establecer entre el nivel de actividad física y la presencia de HTA en la población chilena? </a:t>
            </a:r>
          </a:p>
          <a:p>
            <a:pPr marL="0" indent="0">
              <a:buNone/>
            </a:pPr>
            <a:endParaRPr lang="es-ES" sz="1800" dirty="0"/>
          </a:p>
        </p:txBody>
      </p:sp>
      <p:sp>
        <p:nvSpPr>
          <p:cNvPr id="4" name="Título 3">
            <a:extLst>
              <a:ext uri="{FF2B5EF4-FFF2-40B4-BE49-F238E27FC236}">
                <a16:creationId xmlns:a16="http://schemas.microsoft.com/office/drawing/2014/main" id="{A283B383-35BA-42DA-8F17-A59C828F2DF8}"/>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81714894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297E01D9-AACE-432C-B945-E43DF34E73ED}" vid="{19E85DC8-AC51-42A9-8BE5-C36290775240}"/>
    </a:ext>
  </a:extLst>
</a:theme>
</file>

<file path=docProps/app.xml><?xml version="1.0" encoding="utf-8"?>
<Properties xmlns="http://schemas.openxmlformats.org/officeDocument/2006/extended-properties" xmlns:vt="http://schemas.openxmlformats.org/officeDocument/2006/docPropsVTypes">
  <TotalTime>51</TotalTime>
  <Words>1035</Words>
  <Application>Microsoft Macintosh PowerPoint</Application>
  <PresentationFormat>Panorámica</PresentationFormat>
  <Paragraphs>75</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 Light</vt:lpstr>
      <vt:lpstr>Tema1</vt:lpstr>
      <vt:lpstr>Biología Nº3  TERCERO MEDIO 2020 BIOLOGÍA Actividad física, hipertensión y obesidad </vt:lpstr>
      <vt:lpstr>Objetivo </vt:lpstr>
      <vt:lpstr>Análisis e interpretación de datos </vt:lpstr>
      <vt:lpstr>Gráfico 1 </vt:lpstr>
      <vt:lpstr>Presentación de PowerPoint</vt:lpstr>
      <vt:lpstr>Epidemiología, División de Planificación Sanitaria, Subsecretaría de Salud Pública, Santiago, noviembre 2017) </vt:lpstr>
      <vt:lpstr>Presentación de PowerPoint</vt:lpstr>
      <vt:lpstr>Presentación de PowerPoint</vt:lpstr>
      <vt:lpstr>Presentación de PowerPoint</vt:lpstr>
      <vt:lpstr>(Fuente: Encuesta Nacional de Salud 2016 – 2017 Primeros Resultados  Departamento de Epidemiología, División de Planificación Sanitaria, Subsecretaría de Salud Pública, Santiago, noviembre 2017) </vt:lpstr>
      <vt:lpstr>Presentación de PowerPoint</vt:lpstr>
      <vt:lpstr>RECURSOS Y SITIOS WEB </vt:lpstr>
      <vt:lpstr>Próxima clase </vt:lpstr>
      <vt:lpstr>Ciencia en la actualidad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ANDIA  ORDENES PAOLA G</dc:creator>
  <cp:lastModifiedBy>felipe caglieri</cp:lastModifiedBy>
  <cp:revision>7</cp:revision>
  <dcterms:created xsi:type="dcterms:W3CDTF">2020-03-23T03:07:43Z</dcterms:created>
  <dcterms:modified xsi:type="dcterms:W3CDTF">2020-03-31T19:41:37Z</dcterms:modified>
</cp:coreProperties>
</file>