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34" r:id="rId2"/>
    <p:sldId id="428" r:id="rId3"/>
    <p:sldId id="435" r:id="rId4"/>
    <p:sldId id="394" r:id="rId5"/>
    <p:sldId id="397" r:id="rId6"/>
    <p:sldId id="401" r:id="rId7"/>
    <p:sldId id="408" r:id="rId8"/>
    <p:sldId id="409" r:id="rId9"/>
    <p:sldId id="411" r:id="rId10"/>
    <p:sldId id="412" r:id="rId11"/>
    <p:sldId id="267" r:id="rId12"/>
    <p:sldId id="432" r:id="rId13"/>
    <p:sldId id="436" r:id="rId14"/>
    <p:sldId id="272" r:id="rId15"/>
    <p:sldId id="419" r:id="rId16"/>
  </p:sldIdLst>
  <p:sldSz cx="12192000" cy="6858000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93402-2A93-4C58-9EB6-62EB63070E7B}" type="datetimeFigureOut">
              <a:rPr lang="es-ES" smtClean="0"/>
              <a:t>31/3/20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70E36-63E2-45F4-9CF6-C61788F123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>
            <a:extLst>
              <a:ext uri="{FF2B5EF4-FFF2-40B4-BE49-F238E27FC236}">
                <a16:creationId xmlns:a16="http://schemas.microsoft.com/office/drawing/2014/main" id="{F09AFDCF-3E29-4746-86B9-26AAD63D8F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2 Marcador de notas">
            <a:extLst>
              <a:ext uri="{FF2B5EF4-FFF2-40B4-BE49-F238E27FC236}">
                <a16:creationId xmlns:a16="http://schemas.microsoft.com/office/drawing/2014/main" id="{1ADF5B14-8227-48E8-B0E0-764EFB9925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/>
          </a:p>
        </p:txBody>
      </p:sp>
      <p:sp>
        <p:nvSpPr>
          <p:cNvPr id="56324" name="3 Marcador de número de diapositiva">
            <a:extLst>
              <a:ext uri="{FF2B5EF4-FFF2-40B4-BE49-F238E27FC236}">
                <a16:creationId xmlns:a16="http://schemas.microsoft.com/office/drawing/2014/main" id="{CDD0D1F0-3519-4950-8B88-64322B30B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3C1FB2-9896-4A06-8814-8BF04F2C050F}" type="slidenum">
              <a:rPr lang="es-ES" altLang="es-C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584892E5-D0DE-41BE-8DF3-0BE57D169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B0D5AA35-F1A8-455B-B93C-7FF4A79E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3015E4-AE33-4D46-AC3B-697B4045C875}" type="datetimeFigureOut">
              <a:rPr lang="es-ES" smtClean="0"/>
              <a:t>31/3/20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A64AFC01-725B-4474-B068-5061BE80A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DBECF0D0-8EE4-4C78-BB0C-DD85EF6F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14845-2914-4DDF-AA86-94B06FE764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69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C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8DA977F-CAB6-4EB7-BA4C-6F6197646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3015E4-AE33-4D46-AC3B-697B4045C875}" type="datetimeFigureOut">
              <a:rPr lang="es-ES" smtClean="0"/>
              <a:t>31/3/20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743B17D1-13BF-4B28-8A9D-F2EF78DEA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25D23E3-AC2B-41B9-9806-B18D4D68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14845-2914-4DDF-AA86-94B06FE764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822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00296A-C56D-435E-9087-7288BA2D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3015E4-AE33-4D46-AC3B-697B4045C875}" type="datetimeFigureOut">
              <a:rPr lang="es-ES" smtClean="0"/>
              <a:t>31/3/20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460363-8861-4F23-AFD4-FAA77B3AB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C111F2-5A73-4356-99B1-63FBDF32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14845-2914-4DDF-AA86-94B06FE764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506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9603C3-BAB7-40F4-A963-479DC81F1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3015E4-AE33-4D46-AC3B-697B4045C875}" type="datetimeFigureOut">
              <a:rPr lang="es-ES" smtClean="0"/>
              <a:t>31/3/20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2DF480-FF4A-4C45-B754-F47E339B1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149215-F6D7-4095-A8B9-4CC6A31E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14845-2914-4DDF-AA86-94B06FE764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3543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90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584892E5-D0DE-41BE-8DF3-0BE57D169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310619" y="1727969"/>
            <a:ext cx="7754815" cy="2387600"/>
          </a:xfrm>
        </p:spPr>
        <p:txBody>
          <a:bodyPr anchor="b"/>
          <a:lstStyle>
            <a:lvl1pPr algn="l">
              <a:defRPr sz="4800" b="1" i="0">
                <a:latin typeface="+mj-lt"/>
              </a:defRPr>
            </a:lvl1pPr>
          </a:lstStyle>
          <a:p>
            <a:r>
              <a:rPr lang="es-ES" dirty="0"/>
              <a:t>SEGUNDO MEDIO 2020</a:t>
            </a:r>
            <a:br>
              <a:rPr lang="es-ES" dirty="0"/>
            </a:br>
            <a:r>
              <a:rPr lang="es-ES" dirty="0"/>
              <a:t>Biología</a:t>
            </a:r>
            <a:br>
              <a:rPr lang="es-ES" dirty="0"/>
            </a:b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8285871" y="3295247"/>
            <a:ext cx="3746696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Clase ----</a:t>
            </a:r>
          </a:p>
          <a:p>
            <a:r>
              <a:rPr lang="es-ES" dirty="0"/>
              <a:t>Titulo ----</a:t>
            </a:r>
            <a:endParaRPr lang="es-CL" dirty="0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B0D5AA35-F1A8-455B-B93C-7FF4A79E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3015E4-AE33-4D46-AC3B-697B4045C875}" type="datetimeFigureOut">
              <a:rPr lang="es-ES" smtClean="0"/>
              <a:t>31/3/20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A64AFC01-725B-4474-B068-5061BE80A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DBECF0D0-8EE4-4C78-BB0C-DD85EF6F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14845-2914-4DDF-AA86-94B06FE76483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2635389-7F07-4631-9BBA-B4C2DD8D029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411459" y="5050827"/>
            <a:ext cx="91440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i="1" dirty="0"/>
              <a:t>Profesora Paola Andía</a:t>
            </a:r>
          </a:p>
          <a:p>
            <a:r>
              <a:rPr lang="es-ES" i="1" dirty="0"/>
              <a:t>pandia@cldv.cl</a:t>
            </a:r>
            <a:endParaRPr lang="es-CL" i="1" dirty="0"/>
          </a:p>
        </p:txBody>
      </p:sp>
    </p:spTree>
    <p:extLst>
      <p:ext uri="{BB962C8B-B14F-4D97-AF65-F5344CB8AC3E}">
        <p14:creationId xmlns:p14="http://schemas.microsoft.com/office/powerpoint/2010/main" val="306404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>
            <a:extLst>
              <a:ext uri="{FF2B5EF4-FFF2-40B4-BE49-F238E27FC236}">
                <a16:creationId xmlns:a16="http://schemas.microsoft.com/office/drawing/2014/main" id="{789BFA14-3253-4967-A4A4-9AF6E011E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97425"/>
            <a:ext cx="121888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C22C41A-D4F8-4BE5-B4D7-5FFAC6ED5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3015E4-AE33-4D46-AC3B-697B4045C875}" type="datetimeFigureOut">
              <a:rPr lang="es-ES" smtClean="0"/>
              <a:t>31/3/20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A003299C-A4C8-4926-8751-B16985EB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9D9A7B0C-D7A0-4C7A-A602-E94E08DA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14845-2914-4DDF-AA86-94B06FE764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66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C298D4-772F-4EE5-963A-299192EF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3015E4-AE33-4D46-AC3B-697B4045C875}" type="datetimeFigureOut">
              <a:rPr lang="es-ES" smtClean="0"/>
              <a:t>31/3/20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33DB48-9EE2-46D6-94EC-ADD11956E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66C9F0-1992-4C93-A47E-96A992EC1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14845-2914-4DDF-AA86-94B06FE764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50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9AA70E4-A461-4120-8EBF-6EBA8E30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3015E4-AE33-4D46-AC3B-697B4045C875}" type="datetimeFigureOut">
              <a:rPr lang="es-ES" smtClean="0"/>
              <a:t>31/3/20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FC5400A0-AB53-49C3-BD0D-4A320FBF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893A88A9-7227-4A2B-8138-3B4AB7C7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14845-2914-4DDF-AA86-94B06FE764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67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1428866A-A72A-4FD5-A333-6E4ED407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3015E4-AE33-4D46-AC3B-697B4045C875}" type="datetimeFigureOut">
              <a:rPr lang="es-ES" smtClean="0"/>
              <a:t>31/3/20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6CC75A1E-3CDD-4787-AA66-112CCCE0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516595D6-5E05-4A71-84A8-24C4251A3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14845-2914-4DDF-AA86-94B06FE764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559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DAF1106D-D363-4A63-B94D-A031CBA5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3015E4-AE33-4D46-AC3B-697B4045C875}" type="datetimeFigureOut">
              <a:rPr lang="es-ES" smtClean="0"/>
              <a:t>31/3/20</a:t>
            </a:fld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3A9FBB67-3530-4343-A474-CBAF9ADF8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D562BD6C-F3AD-4F67-8888-20BEB388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14845-2914-4DDF-AA86-94B06FE764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75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10FD361F-F107-4085-B0D8-1A7550E0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3015E4-AE33-4D46-AC3B-697B4045C875}" type="datetimeFigureOut">
              <a:rPr lang="es-ES" smtClean="0"/>
              <a:t>31/3/20</a:t>
            </a:fld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31D7329A-CA14-4387-B59C-1F91514F0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23F9A6C2-9AB0-4CE8-B470-1622016E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14845-2914-4DDF-AA86-94B06FE764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07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DAD3814-E1E7-4752-A3D2-5631BEA2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3015E4-AE33-4D46-AC3B-697B4045C875}" type="datetimeFigureOut">
              <a:rPr lang="es-ES" smtClean="0"/>
              <a:t>31/3/20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453DA12-DD5B-4DF7-AA3C-3E5D2D8D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EAD34D03-16D9-4C79-A868-B4C3C66F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14845-2914-4DDF-AA86-94B06FE764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85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1F5364A7-11B8-4F85-BFEC-BF50C9AF6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DC8C7D31-7BC6-4FCE-8685-43FB802657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los estilos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38C24B-6BF6-4A4D-85B7-3C23F86CA8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73015E4-AE33-4D46-AC3B-697B4045C875}" type="datetimeFigureOut">
              <a:rPr lang="es-ES" smtClean="0"/>
              <a:t>31/3/20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7A267F-F900-44C0-A2FF-559EC30E5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3FB266-90D5-4E42-83B1-6B0132709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3014845-2914-4DDF-AA86-94B06FE764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450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F-c8QyHRe8" TargetMode="External"/><Relationship Id="rId2" Type="http://schemas.openxmlformats.org/officeDocument/2006/relationships/hyperlink" Target="https://www.youtube.com/watch?v=rWRJFmZbt2o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andia@gmail.com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11EC14-CB88-40A7-A18B-EF844102F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0361" y="2042319"/>
            <a:ext cx="7411278" cy="2387600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Biología Nº3</a:t>
            </a:r>
            <a:br>
              <a:rPr lang="es-ES" dirty="0"/>
            </a:br>
            <a:br>
              <a:rPr lang="es-ES" dirty="0"/>
            </a:br>
            <a:r>
              <a:rPr lang="es-ES" dirty="0"/>
              <a:t>Segundo Medio 2020</a:t>
            </a:r>
            <a:br>
              <a:rPr lang="es-ES" dirty="0"/>
            </a:br>
            <a:r>
              <a:rPr lang="es-ES" dirty="0"/>
              <a:t>Fotosíntesis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F97EB14F-4637-4B75-AC6E-2033E1BBE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924119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r>
              <a:rPr lang="es-ES" dirty="0"/>
              <a:t>Profesora Paola Andía</a:t>
            </a:r>
          </a:p>
          <a:p>
            <a:r>
              <a:rPr lang="es-ES" dirty="0"/>
              <a:t>pandia@cldv.cl</a:t>
            </a:r>
          </a:p>
        </p:txBody>
      </p:sp>
    </p:spTree>
    <p:extLst>
      <p:ext uri="{BB962C8B-B14F-4D97-AF65-F5344CB8AC3E}">
        <p14:creationId xmlns:p14="http://schemas.microsoft.com/office/powerpoint/2010/main" val="1814805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AutoShape 14" descr="data:image/jpeg;base64,/9j/4AAQSkZJRgABAQAAAQABAAD/2wCEAAkGBhQSEBUTEhMWFRQWGBgYGBUUFhoXGBoXGBoXFxgbGBcaHiYeGh8jGRcXIC8hJCcpLCwtGB8xNTAqOCYrLSkBCQoKDgwOGg8PGiolHyUpLTUyKTIsLywsNjQvKTAsKSovLCwpLCksLCwvLCosLC8sLCw0LCwpLCwsLCksKiwsLP/AABEIAPEA0gMBIgACEQEDEQH/xAAcAAEAAgMBAQEAAAAAAAAAAAAABQYDBAcCAQj/xABFEAACAQIEAwUFBQQJBAEFAAABAhEAAwQSITEFQVEGEyJhcTKBkbHwB0JSocEUI2LRM3KCkqLC0uHxJENzspMVJTREY//EABoBAQADAQEBAAAAAAAAAAAAAAADBAUCAQb/xAAxEQACAQIEAgkDBQEBAAAAAAAAAQIDEQQSITFBURMiMmFxobHB8IGR0QUjM+HxJBT/2gAMAwEAAhEDEQA/AO40pSgFKUoBSlKAUpSgFKUoBXm7cCqWOwBJ9BrVe4n2xFm8Ua02RWVWuyoUM+WFicxMHNtEDccp3Gj90/8AVb5GvWmlcLV2KDxXt7ixeKWcK+QR42GRI694ylY/iJA+Z0OJ/aldFovby+AsoYLIutngMJOiBBOmpM7Aawva7EFsHh7Vv2nCqQOZMAT8qh+O4de/sYRAIQKrEakkxmn4mvcIs95y2RcxtONJqlFa3OtWO3ii3a7y2Tda2jXFTZGZQSozbkTty2man+GcXt4hc1ppjQjYqehH0Dyri/HeJjDiBqzfMnUn4mpj7H8NiHxNzEmRYNsoxOzPKsoA5lROvKfOqsKkpS7i1icJRp0tH1kdcpSlWDJFKUoBSlKAUpSgFKUoBSlKAUpSgFKUoBSlRvEO0NmyCWceHeCAAeYLMQoPkTPlXqTex43Ykqie0Haazg0zXmgn2VG5PpURhvtGsPcCAaGYIJnQFjAy5ToCYDE9JOlUft6iDGscTauXCRNs99ltMh2ICrm8iMw1XpFc1VKmusrFjDU1WlZalo4b9qiXGDXLYt2jcFtWLSSSJY9IQZS3QOOcA3wGuBcfwveWkuWwAEGUIohVX+FRsJJPmZJkkmugfZh2v7+0MPdP7xB4CfvKOXqB+Q8qgp1buzLuKweSOZLb0/o1ftMwxi8F0LW7V4f1rTm2/wDguL/dFXJeI97gO+H3rBf3lJI089KiftDwv7hbvJCUc/8A87wyH/FkqqcB7YLZ4fiMLc1vKz27acz3gOvkqsWJPmBuQK03B1KKcd72+eRjRko1NdiOw2Hl7RbxG2oaPOMqD5n3Cq9xjFrg8QpeyXutmd7hYqwYsykIuqiI5g7jXnVw4PhHttadiO8bUBuQj2jGgAgDyEdBUZ28s4fEEL3gVx7N1ubaA5huFbTWTqAeszxw/R0si3O62J6aq6nfp7EC/BHxuJsG2+a3ffKHywUYeK4txOTKvi5gjUaGv0BwzhyYeylm0uVEEAfqepJ1J6k1x/7OsNdw95cyQpZIcMrKzF1RckEk/url3WBofSu1VQnSUHoSus6isxSlK4OBSlKAUpSgFKUoBSlKAUpSgFKUoBSlKAgO12NvJbC2AM7hwuY5Q1wAFULSIkZjuJyZZGauJ8T7O8UvXMz2Lxj715ltW1HlmKqq+S6V2/trge9wV2BqgFweqHMf8IYe+uf8dcNZtuACSIMKNgR0668hzrRwkM8dHYrVZZWVqw37Ek3Lq3r5lVW3ratlhlLFzBuOFJiBlEzJ0rpeI4GOJcIsEf0y2lKMfxqoV1J6MVIPTQ8q5HxmzPi5mB8N/wBfhV5+yrtmLafs185UklHJ0Uk6q3QEmZ6k9RXuLouUbbnWHq5JKS0KvwbFkM1m4CNSIOhBBgg9CCDp1rDcz4PELctkiDIIq1farwRLOJTFW2Ud6f3iZgGzDZwsyQQIJHMD8VVx8U+KCoqQBEsdzryGw/OsWlhak52itOZ9PUx9HoVOb15cfD/S/wDF+3dnEcPNsDNfvWyptj7hI9tjsADBA3O3IkVPg3BGW+9+4BmymEG2ZoEx5RNSnBeEphrXe3AC26pyAjUmdztv+dYuOcaVMyqRooBg7nQ/M19DRoqmsqd3zPlKtTPJtKy4I1OMcVyCS0uQNRA5aAchGtU39o7+8ouPlVmALGSFB5/Xl5V54hxA3CY/4+tK9YLDhVdmAnLpMH2gNY2kqSPj5zHicRGkifDYaVZ+50T7KeALbxl/vO7d7SrkIhipecx8iVykbGLnrXV65B9iuPJxV9GJM2wQSZ9hh/rrr9Zkp525ImlTdPqsUpSuTkUpSgFKUoBSlKAUpSgFKUoBSlKAUpSgPF60GUqdmBB9DpXEOKYt7eFKZWYW2K5VHP2SWjeAp0JjWddAe5Vy/iOHC4vFWSJV2JIHRv3v61ewb1a+pXrrRFFQm5atlwcxDEg9NY/KKjMzJOXTxED3b/P8qs/FECR4YBWAOUdPlUG9sQNNsx951k/D51rSjdFVM2MJwtbpDtpmkkDy15/CrVgUS2oIAAHy0PyFVrDXwiwDy+QG3xrX4hxwkQD7590/n+VeOyjoe2uya432hUplDHQAfCPz0qn4vHtcJk6fHf51IcIwtu8LouuEy28y5jpnLKqg+s/WgqOweBZ2aZCqSI2I129evv8ASqGJxKpR0L2EwrrzynzD3MsjLLH7x5dY8/P4cycr3jHwHw2qTt8PUCAP9q1sTYg185Ks6krs+ujhFSp5VsbfYHjX7JjkuGcuquP4W0MekBvPL51+iLV0MoZSCpAIIMgg6gg8xFfmACDXTvsy7ZZWGFut4WP7sn7rn7vox26E+ek9OpZ2ZlYrC3jnjujqlKUqwZIpSlAKUpQClKUApSlAKUpQClKUApSlAK532lXLxUmQM9pZnzlP8tdErm3bJ/8A7mo/gtg+hLVbwnb+jIqvZK32obRN9iPzb+Qqs4l4RvUafXr+dWXtKBnmBHeMAAeQYge6AapGLxUlgNpH61tJftlCL6xmu4sgED0+vjWmlskgAST9SfL686+BZPU/rpH161Z+C8EgZjqdz8v5fU1j4zF9ErLc3P0/AvES17K3NbhnCSNQxD8yCQddiI+tKkcBwcJmXeQCWPUwdfcRVlTg4RMzCJKgemWf835GtUpodIBM+4SI/M1gzlNrrM+upUaMdYJacSMxFnKIgE9PgYPxE/7VE41frb63qV4he8R9SdddTNQ2Kb6+vWoU9dCecUo3ZG3DrWbCXipBBgggg8617u9e7NWHsZkX1j9F9l+MftWEt3TGYiHj8a6N8SJHkRUrXPfshxk2r1voVcD1BU/+i10KrkJZopnzuJp9FVlFfOIpSldlcUpSgFKUoBSlKAUpSgFKUoDDjMSLdtnImBsNydgB6mBVYbtViOVm2vkztr/hHyqY7TXguHJO2ZJ9MwqintBbBjMuu45/CvbFzD0oyi20WK12qxJgtZtgebsPLeOtU3juOa/j1YpkYtbTKDIGm8kD8U7VIXO0NsHRlHLWNvqKi7F4XMWGjOC2wMSVCAa9PDHxq5hFabfcyLHU4xpqy4kX2oMkqDtm15anU/mR/wAVRbtzxxykR6fUVde0b+2OWgEe8n8qpTIWvAAEyR7ydq2JO1MxYK8iY4Fhc9yY0X5/R+ddH4Bwgtqw0A1JGkQf0k1U+yXDyqmdTmbbnDEfzroVi9ls5DoSJ/urA8+VfIzfSVXJn3VCLo4aMYbs1OK3x4YJ9kHqJ5ny0qDxeJyrHPQeWmvz/WtnEX94mFH8qrnEMTv7/kf5VVq1LvQ1cPSUY67I14L3Qq7k/XrX3iPC2VJjWCfcIkeoLAfGtC3xJrbhkMHfYGRPMHSrlhMemOwtxwuS4p7u6g1AZ1OV05gOAdOTL6VJRpq3eZeOxVSMtNjn7LMfpXq0K+W7bKSjCCuh90fXw61mRdaS00OqbUkpI6J9kjRibg62m/J7f+o/GurVyb7KD/1THYdy8nl7drnXV7dwMJUgg7EGR8as0OwY36l/O/Beh6pSlTGcKUpQClKUApSlAKUpQClKUBq8T4et+09p5AYRI3HMEeYIB91UwfZHZmWxN4+gtj88pq+1qcUx/c2y4XM2gVdpY7CeQ6noKHcJSWkSm3fsist/+xf+Fr/RUHw3hosYh7aMSLbOoZokhS+pgR79KtF3tPjADFmyW/CS89PftVVt38zuzQGbxFZ0LM0wOo3+FXsHG+bwIsZ0kVHPzK92gXSes7dYArV7D8CNy8LggHMArEaKFyd5c6Qs5R/ard442rDkux+Pz1+FecfjDhrdrDWyVci2bpUkMARnVJGvibNcYdCnU1axdXLDKVsPTzSLRh+E91fIWcruzKeh9ooekGYnWD5a7vFL5hOeYZRPUk/z+VQfDWvLbDLN23Gqs5zCOaNqY8iDHIA1hfiyMB+9CwT4bxKkE7jMZEe8x16fPSjo7H1NDEZWo1dlxPHEcRkgeWvlsf51WOJX6m+I23YyDabfVb9ory55x9Go63wFpl7lhRB1e9b8xMSPn+lV40ZN7GlWx9JQtGVyHWWaJjz+UTz/ANue1s7H8N/ZzfKq5W7bRQArN4gzOG1H3YG5+9X3g9zDWAO7Hf3Bp+5Acz53fYGu8Zj5VM3f/qDgHu+4TkAqE+9rmYn1hfSr8KWVGBWruqyI4hw1b7gsuVtshJVzzjkTGo9084r2eyKj/tNznxXOX9rp8q2Mdi8Soi6LNwD8dlfjNsge+K1rXatoyN4dCB4mKR+HM5LIJ6kgfwgV04LkSU62VWa0NnD8EgwqqJHylucnkD7hVt7CXWtX3w5PgZO8UbQykK8D+LMp9QTzrn2K7SMGIYQQNufOPdz89KmPs94z3vE7YkkZLo/IH9BXl1skSYjLKm3odipSlemMKUpQClKUApSlAKUpQClKUAqJ7RXwiW2MEC5sdj4LlS1RHajhTYjDlLZAcEMs6CRIInloTQ7ptKSuVbE9qgghAIE6Rr5+k/pVdtjZ/wAOUQNST6b7ZvjWlxDhN9GP7SrW9JgFWZtx4YkbzqdtNDNe0F3FHu8OhCbsVOsdS20DXxH3AGTVyhW6OMu+x1jVCpKKjwuR3GrmVtgzkg5R4gseyXI0O58CkzzIEitC0he5Lk5jczFiZYsNyT/b/Kpji/Bu6QksJHSSM0bTzPWodT47Z8nPpraI/Sq+KlJwcnuR4eKzpI6JwfBG3aMgSQIIkSpgSRyOsTVf49g0DjvADPOCrRtuImt7CdsFS6oylyiEEqC2WQBMD3CYnWsWO7RWrhBbDO7BlIMMgIkB/EYg7wdp3rFp4pySUovxsbEYSg2+ZBcI7HpiWIDZIBJlSdBuZOkCRJ/UxTi/ZpU7y3hyTCHVoBJMiQFGmvInnVzwN7LhcVd7oW/ZUICGOUDOYidDmGx1IqDvWrji4VtsS3hGYRMwc2usHMPgaqV8bUUlkVrcySFPNfMbn2fdniFQGVzAHXTTfbfbrVx49aBMKNhsAR+lRnDTCrYbKXsBAGaJykCddNQRuN9Ky47ido7tqNyTqSQDG+0HpzrTwuOVSTU+BUlhpX6iuVjjDhRoT01M/Xvqs3cOId22yt74BI99WXiwDGQS3wH1/vUNx3AK2EDKdFcE6SCygwG8vEDt03q1KvHgyboJwXWRFYTCi+FtMYaYQ9CdAD/CTv5yRqSDYfsf4NcbGd/kIt20YEmR4mGUDzO/pFV/geIe2e8ssAZ8QgEBhtIOmvJhr0Iiu3dkePJibC5RldFAZPdEjykEeRB9T7GeYr16cqUdtHxJ2lKV2Z4pSlAKUpQClKUApSlAKUpQCqrxLtlcR2W1hS6Da4XKhvQBG06a61aTXGr3aK4rlSxGUxE7Rp/Oo6ksqLmEoxqSeY2ON4i/xG6LRUWSzRcZSWC2QFI1MGScx2G0cya6BwfhyYbBhbSxIBljDNpoWPpyG2wqn9lR3rq5PtMST5KAgHn4lar1ir0rrKgGNIn0B5egk+YqePZTZXqRSqSjHgznna3D+GX3iQu+XcDTqeh1qs4HhS6Ncz7EBRpIJBJPM+yIjpVz4wyG5lI3kKq/Nj515bBNLhBLZoB8gFnTlzOsGAPKoq1W8cqLeGw/WzzRCWcaoQdzBE6hTsfONzJO+unrXrAYW7fvBNJ0JiBA3MnlWvxdreHxKMzDxCLgVgDP3SZgE9eenLSvl/tlZs2x3IU4hvD3jNNsazPhJ7yNJkjaMvI0oxzSsbM30dPMkSmD4wtziGIRW/6dRatusSCSTbJmJlQp6THpWxw69dbOhUApcIVmOhCgLPmKiPs+s9xfJFxLtu5Oe4pl0uEEI1xT4lHiYSQNW+Etj8ZOIvWpNrOrJnPtZSAuZAYBjVTEkdINZ36jQcayjl3W/v3+pWw9RVL5d0visauMxpdUeCDBPikBgwBBgb7Rp/FqAdda/fAUM6hAYAhZdumnL59NakEfk5WAJ8LBnc6CY1uGeSARsNN6hHvHvTcvfuydLdhhLhdpKgFsx5wpAGg03sxgoxstjTptRsl9zIgd9kMdWy6jnz+fvqT4dhUY3LLEgOFAU+wWmBy0OsAjmdajXukjW0w6MxVR7wTPwrPg8altgX8KrBYgxDDVY11OYDf8q8av1WdV4KdN21KlxDDHD3mVZRJhSTIII0BJ3J2g+VWjsjxsi6r2zldQA68joBm9GgA+ccwpqM7aZ3tlrmHaOctBiOawDHqAaiU4Few9tsSHAFpsptrJ1ZFbKQToMrATrqPhPh5OyT3MhtZGpbfc/R+Hvh0DLswBHvrJXDr/AG2xYVEt4g27TLIyqkgktn8ZUk+IE6HZhUx2M7YXVxKLdvvdVyFbvGkDNCgidiCQfSecVd6RXsZ7wc7N3Os0pSpCkKUpQClKUApSlAKUpQCuRcX7KriMRcukhe8djuwgSIOh00Ik9Qa62+xjeuDnit27dNpTDSQSdlVdCxAP3dPUwOdRVNS9g3FOTl+S4dl7AtGyAxVURdtSZ8ZGuupJ+NTmO4mzMVIgxsNhMHLI5wRJ8wKgOHW8uQzosKJPlEnz0/4r7jbxS4W5LMT6mdfcK9nUJaNDW73Mlu2i3S9wBoBOWY/CABHQT8KjuINYuEs6ePXxKzAkHZSVYExB3nepKzh1ukM5NtBJZvgdB5kitfEZBpbSBBMkywED5nbSaryeho00r8bkV2ewS9/CIB1I1O+gzNO50kz+dYeGYAX7xuwi3LjXChgMtqzZMd6VAAa4zQgPkTz02+LYhMLavtJDMhyhTHIaTyAB15nYc61uD4y9YsPe7lWsW7Vu2SCBcDLbDXMs7rngkdTprVeq3Gm7b8CZPVzXz57WZNdpOFjucGcPNrLcgMp7tyCjHViPvFSxzSDJ3nXJxPhDdyrC1YZ5BZlsqzECZCFhl7wDWCNdYI2XQwb4vEd3dLJ4TKK5bQxAOaQJgkZgpifvc5m92lurbZL2HvnNpmgkD8LK6FgYMENA2mBtXeDfRRtN/OZQxFCTSy2zePk+ZFYrsvZvWxctvcKsJDZLYRp55WEz1yketQ+EzYc90bQU/duJbUqR/FAMafXMrvaE2X8CHLcAusoVCAW9sAMM4hgZgGJ2Brew/GVueyEnaCYH8ifKreIUlo+svT3Xod4Jwauuq+XP2f01MN8XGWYERzEHrrMVF8UsGMrN7CrIXYO4Lf4UKbc2NSdziMkZLQYg6H7maQAS0bA/8GoN8W3tH2nYtG0loMAa6AQB5AVno2Zba7Fns4z9tsOGE3FtyWG1yCgnLyO5PrPPSv8ACbTRjLDahjaAJaIKJcO538KRA12qZsWhh8ILrsBcZXKweTFRmMaARbEdRLcwBWcJxVbNwlwWPfA3BGwdHAAXqia+UmpaNJTlPKto+Z8xWmoaJ6XIm3hLhUWyCHTNlUgjMpglf63hlRswnmBmy8HxZF1CNSWUCOs6fnFb3FbmS8t1fEGEq41GZSCsHzjbzNTHD+NYfD3M9vCWy4OcXLtx2EnxDLbEKInTf2d67pyzxuy1FtLq6nc6VV+xHax8aLmdVGQr4kmDM6QSdo689qtFXU7q6MicHCWWW4pSlenApSlAKUpQClKUArl/HuGWrWOud0gTPBfUkFozkjXwyXGggSorqFcm7SYqcXe12L/MgfAR8K5lsWMOrzsbdpZOUdSffv8AMxWe7xe2zdy6w+kE7NA1ynqNZG/Oo79oAKnpP5jn79ajuO8PuswNpwQxzAOxBV+qOASJ6a+XKK7ZrRhzLHirySB9xfQSTr7v5DyrLh8IptuwczvmIjKuxYcp5AfxT0qlcMx1xLgt3wWLE+E+yYgjKwMGfZI3Gn4hGx2l7TMmCIzhnvsRlH3FGmoAHIFsu3xrldZ2JZrLHfQje0PGBiL4QJns2QZQHLIOpLNBmPCBPNxzEi3dlcKmIwjYcs3dEmA2l1RchyHU7lWEg81KxO5iuzuEtYW1ba5bJMKS5AZDecMz96xnVAVAB2IY71I8YIF9MfbuZma2h7pkzq/djRt9zm0iPXXStWxEJP8A80lZaWlbjv8AZ7PkvArVacrqcL38dO5W5re/Ns2Oy14oALhZSdRFslmAJAYEycpjNy9qrPjL2g8LsTuWHLl4ZjfyFQ+Kw4K2ruZmGINtDbRoUHu8yLbn7vgYnSZM+kpdvhbYUZgeYtlmP5b+prug24dbQknNVHGovnuUrjXD4adJ1OUiDrqcokE666QQYIM6GMwnDneZhgsKwNuWGkgd5poVIjWYI0qz8SuMH9or5OQG8hqdfzqF4k2W6LnhymFYHxwT7JYZQBuYPTTkDUufOsr3W3Pw/H2LkaaptTXZe64K/Hu77eJqcRvZbZPhnQAD2pJA/EevP9KsvA+HDCLnZke8VVbQGuRWEFjrAJkAHpPWKr+LCwTMa84X8iB8q2b+DOHwiwwFy+yOAFmFAOSRpJJdmj0qhNvLpv8Akkx+kVG+/A179u5evsxdEFpWAfVpYGDcC/wq0KPxZT1qEwmKs2r1woMiu6poScuYMAxO55KT/Eam8XbNm0EVcj3Miw5iAZYTHIBgxPNmJ51U8Fgxcxht2cz21S5LEhSzBGKGSQBFzKd/1q3QS/jv1Umn48X9DAnHNB1Hvpb8GxxS0bN42yIV5zLyBEeIchvv5TtMRJxEgbAoSsTByySum+ksPKFqax3FO/Uo6lLqkyjagMRByHmrge+tPBhVxAYhbiE2mdSDlYOLbODz0cHXy866oO8Xm3RMr5ll48Dr32QYPLgDcI1u3GYGN1WEHukNV5rV4ZftvZttZgWyoyBQAAsaAAaCNo8q2qvJWVjNqScpNsUpSvTgUpSgFKUoBSlKAVyDtTbCcQuqdief8Shv81dfrj/2h3SuPaeZBgjllQf5QK4nsWsK7VDEt3xSeYy/p+QPzrLiL2pBO0fEZv0qAweLIRkY6oxAnoACus/hJ/uVvXrpe7A2YFh/dJqrI242epIXcFbxAFsnK24YLmykc4G4iQQOgOkAiDwHAGxFwrl/om0xBZntDKCG8DCWJIyjxSGU8lNZsXijbdbNtkZ76hQzCQpP/c12CjMxPQHnVi4TZIs3bdmRaFxbau0SVtrDsf4izsTpqWNV8XUdKlmW57ntdru+/wA1t3I0eLcBs2rNlLDxdJY37isQ7E+yXIOxIYgGQoAA85bheC7q0LhvPdRVIuW7kMO7OrFcwLab6nUAiNaju01+2ly0lr2VSM5EEtJkHTWCCNuRitjANNtomWUqpXUtodFSYy7AxLHn0rinG8Ep6uwgpSpbvdmPgSO/dpKoVfEqnegtqlxciB/uMQ5OYQSR6gzPFuJXLIHe22VJhsjo3pJGoJ811MCRIqmtxQXQqwyQ2muTxA6Q20nNcBnYvBBUSZRL/iKDFJiLZDKy3lAuWmBI1VhO8ggbHUc50pSSgmldW8+P5KMKEumcb2d336cH7GS5jVZoRZG5jRddi5kk8vaIFamMxClSGIIIjJbED4gcvL486+Lw8qAocOkyolgB5ICAzeWg561mjdTpHJQNtd+Q95ms5t30Po4JZdft8/ojlvd2BILADdgM0cgJ05b1lw2MfEX3xF+FEoqTsviXKig8iFidz6A1qcSuALEzG2p2Ow5DrUxwfs8VRcRjCvsxbtDzYEkaakmFzaaCADCx3Ty9qfAzP1G0VZLXYg+22MyXoDSPGF11AUEz5b/UVr9jLXdqzlTldCrOdADnUL7j3dzXqx2rS47fN8q+gLFkH8Wma4RHJVAHq1b1vjlyyO7uWf3RLIjCBKISNV3OUl9eYbyk9U6clQkuLXzyMqq+xH6+hr8X4fkuZmnK0L6HkV8wYPu8zMTaBDZZ8QBU/wBZDI9zKdPSrlfvriLBVlA2KzygaRrGn6iqacO2Yr9/Lp5lOnmUNuPTzNcYSpdOEvAm1smlqtTrH2R8ezI2HY7eJPgJA9dT7jXSa/P3Ybipt4u1ckAFsrchJ1/P/NX6AVpEjatGG1mUcXFZ8y46n2lKVIVBSlKAUpSgFKUoBXMvtY4WBct3hEuCuUmJKAtI/s/DLPWum1z37ZcL3mHwqD2jiBEb/wBHc298V6oZ3lOoVOjeY5UcUQvejMsMEuK0aEeyT0M8xuD61JPjcqq66lToP4WkfkZFR7YfNmR18YEM2slQd42MGA3qCd9NWyCoCNPkRrI/noPrenOLhKzN+lUVSClAXGe5eu5AXdbRW2Bqc1whQB/ZY/Cug9jeM+G3bIllIusvVGCsddpDBhE7iqj2bJXEuCIa4jZROsi2wkjcDUgTHlMVucExi2b72nYSFKoZ0MtJHxDesxVTEtSeR8EmROTcXHvb87ehscSvM15mcSDMGTBBJO/I6wdjM1M8OtMFzKSCB4ZEZYHhzfiHQRI/Ko7HYLv4uWnh2YA23bwhiJ0MSqyGg6xtpArNgcQ9glG1IiVBzDMeYzCG91epxdsrLFKreOUsGDwyrhFtFAwCiWInMTJYnmJJJ161QsbhWGIYZS4IJK5mEsmXXQ6kqyHrpOuxn8RfB8TZQ2v4kbXpMSZ561AwzG6zO2bMNDrHh0YHk0l4PPbbQ2aWsZRb5f77fU8qJwlGcdXd/a2q8eK8Dc4biQPCDcZjpldl8MaxMBtI2YjaYrav3JAVnn+FJOvXYa/HSaiG8QBAyuNAd9QdREbT9GvQ4qT4WGQwJCjVupzcx9Rzqq48zVU7pW2MpsFnVVEtM78hqTPKAAdOhqc7RYq+toSw75lAW3bGVbSXPAigEkliGBPSG6TWv2da2jtduZSLdtmyMfCfuyQdwCQSTyBrDxXiX/X2lZG3DeKBJDLBA5eEtodRJ0FRzauofUycTUz1fAj+IcLjuLNzKsPLZfFltAagtzOXvCeUmvPaCSbY0gCZGwY6gT0gnUeteeMJcNpr66Ak2xrBhozED+1H97prELhwQNTAg+EmTl6D8Q6c/wAxYgm4Rbet7+WhUgnOo5cvjNiHClVuEQfYIBWdvdoNx5DyrF30HPqGBBHwysD6jn1C9aw2sYzSHgx4cw2IOoBHTmD7q9O+uvx/Q/zru1pXsWssHG8T3g8Rlukod4YeTIZIjlzr9Ddl8eL2EtOPwj3aAj/CVr892VX2gBm5ctQJAPkQGB6Qp3rs/wBmGLzYXL+Hb4t+kVag9TOxMepfv9S5UpSpTPFKUoBSlKAUpSgFUb7SnAuYInZbrNqJGihdf70+6rzVC+1LDO37OVVii95mYDQEhMsnlMHepqH8iucVOyznXa26+YXAxkqG15ctDyIkjSOfI6xOF4kl8DvAudfbXYXF/Gq8nE6gQNAdJgSXaPE96cwWNI0200/SffVRvyDmQwR00PlB/KreLoxmr8RhK8qUr8CewFxMM1xjEMIBGh0y6A+e9bPDODnEBrjiFYiMzZBI2UaE6Sduc7bVq4G+uOdUuL3dxRIZYCuqDM/hgBWgF+f3toFWXEXO78LKPCAqhgGjlHkfOOfKvm8R/wA8sy7T57JGtm6bs6Ih8R3quFNm3EwpS44YkQdzpPqNZ5zWROKMxzW3zAAKyP7XTXkfXTUjymXs4QXDL22hILQShnWJ3qr3s37W6I8OrFQ0ZkuDbI4P3oj8xyEMNXjUeWoknzXqdKEoa03d8vYkTjxqSSonRZOh/qnY8p0rAt3nuTvO0csw25mtXFYbL4shQiMyEkrroGSdQJ0jlWumJMx9e+palJwdi/QxKqRubrqy6q2h08z0iN/5c9q8Feu468j+k8/WvH7QdyT6Dn/KvN2505ch9aVw7snjKMFoT/ZwrcxKBgCMyGG20uJMz5ae861i7aYxreMF8CRLDXUAElW576t7/dWv2ZwTXMSCDAXxljMBV115nlHUxWPtHcFxbsnUqTPnM/qKgqq048viM6rO82+483ceHwaCQSrXM+2p7wtJHIEEVHPiARAPvGuo29++tbuPwtu9bF1AAcoUhRAOQBSCBppGh/Soi5gbYtKyCGMhp1EiZ0+B99T01DXXjyOKdVw2V7955snI51gNt6jUj68qyl5Y+m310qOvOQIYHqGHLf6/nWzbuZlkb/r/ACNWHG2ojUv1fI3sOdQeh1/X47/GuqfZHf1dZ3DEdNG/5rluGBiOYj4/8V0f7Lrh74Aez4vhH8zPvFdR3Oaq/bZ1elKVOZQpSlAKUpQClKUApSlARmN7M4W7/SYe23nlAOvmINRL/Zjw4mThtf8AyXf9dWmldZpbXPLIhcN2NwdtGW1h7aZhBZVGfqPGZbQwd+VV/iHY+5aOez+85R5dCvTbb8qvVKgq0o1e0SQm4bHIcZfcA50ZSTGuoJ1gg8xMVFYrAWLuGgALiF1U7FiDOVup6HrHnXYuKcBtXwcwg/iAGvqDod/XoRVS4p9nrAE28r+XssI6Sfm3urPeDlCWaBchiU99DmeGvBlAaQFlGLeIqhET1iTm57Gom5aKuUYeIdNQejL1U7jptVxx/ZN/+5YugfiCSJP8Lx+VeMF2bv5Z7rPbGzd2XUGTMGDHqrCr8Gpxyy0Oukyzzx47/krFsDrH9bWfWKyiwCIUTO3/AB/KpfGcIYajIrTGVwHToABclkPr00rzYtXgVyouaRrbhdiNwu421An1rl0XwLCxMOOhL4Dhhwdv94T3rr4rax4AeTMdS22ggDqTtWcfhRcd8ugyGV6AEHn5/OpnFYfEEsz3LcAyBL6zqdxA/PasAU90xlBoMxGy+UmP99KzmpOd35EV07sjuFYVDhCv3i7B/IAIFjppJqvPaIMfdmfeZE/lU3gjmZ7aEhbkDOymJmJEDbUyfTete5gctwrnzAgEErlmJ5fHTzner0I5ZPPx4Edrq0dzSSyR6b614KwwaNNiBzH19b1K2bUjVbhYfeiF9c3SlzAsxg+4dPjXexNlzIw27wYrlM+Q/KR7q6v9mfDTPeEQFGmnMz85P93zqm9nOx7vcUlZJGkecbTvGhnYRrXauD8MFiytsctz1P1p7q6hHW5DiKlo5OJu0pSpjPFKUoBSlKAUpSgFKUoBSlKAUpSgFKUoD4KUpQGG9uPQ/rVf477Cf+W1/wCwpSh6tyvcZ/on/qj5iqvxr/8AHt/+W3/6NSlVcP234Fqey8Teb2D7v8lQOM9r/wCP5ClK94/O4tvdfUlbf9J9edb3BvbPu/SlKI7nsXXsX/3v6x/9jVopSrJjy3FKUoeClKUApSlAf//Z">
            <a:extLst>
              <a:ext uri="{FF2B5EF4-FFF2-40B4-BE49-F238E27FC236}">
                <a16:creationId xmlns:a16="http://schemas.microsoft.com/office/drawing/2014/main" id="{FE9FC59A-5211-44AF-9D3B-0C7AFFF05D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0" y="-1109663"/>
            <a:ext cx="2000250" cy="229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34824" name="18 CuadroTexto">
            <a:extLst>
              <a:ext uri="{FF2B5EF4-FFF2-40B4-BE49-F238E27FC236}">
                <a16:creationId xmlns:a16="http://schemas.microsoft.com/office/drawing/2014/main" id="{395A5508-3D4A-481D-8A39-1362229C8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19" y="1783557"/>
            <a:ext cx="4392612" cy="1754187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es-ES" altLang="es-CL" b="1" dirty="0">
                <a:solidFill>
                  <a:srgbClr val="0070C0"/>
                </a:solidFill>
              </a:rPr>
              <a:t>Temperatura:</a:t>
            </a:r>
            <a:r>
              <a:rPr lang="es-ES" altLang="es-CL" dirty="0"/>
              <a:t> en términos generales, la temperatura entre 10 y 35 </a:t>
            </a:r>
            <a:r>
              <a:rPr lang="es-ES" altLang="es-CL" dirty="0" err="1"/>
              <a:t>ºC</a:t>
            </a:r>
            <a:r>
              <a:rPr lang="es-ES" altLang="es-CL" dirty="0"/>
              <a:t> es la óptima para la mayoría de las plantas.  La tasa fotosintética cae notablemente frente a temperaturas cercanas a los 60 ºC.</a:t>
            </a:r>
          </a:p>
        </p:txBody>
      </p:sp>
      <p:pic>
        <p:nvPicPr>
          <p:cNvPr id="55298" name="Picture 2" descr="http://2.bp.blogspot.com/_I_wDiww98ko/TH6zm7D2_KI/AAAAAAAAADY/ToCE9jeJo1Q/s1600/graficointensidad+foto.JPG">
            <a:extLst>
              <a:ext uri="{FF2B5EF4-FFF2-40B4-BE49-F238E27FC236}">
                <a16:creationId xmlns:a16="http://schemas.microsoft.com/office/drawing/2014/main" id="{5AE60692-5E82-4408-BCF7-D587DD95D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" y="1843088"/>
            <a:ext cx="3455987" cy="357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64772F1-E306-49CB-B8BC-48A1E7D27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Factores externos que afectan a la fotosíntesis.</a:t>
            </a:r>
          </a:p>
        </p:txBody>
      </p:sp>
      <p:sp>
        <p:nvSpPr>
          <p:cNvPr id="10" name="2 Rectángulo">
            <a:extLst>
              <a:ext uri="{FF2B5EF4-FFF2-40B4-BE49-F238E27FC236}">
                <a16:creationId xmlns:a16="http://schemas.microsoft.com/office/drawing/2014/main" id="{3C9EE7C0-CDD2-419A-B89E-BD326686F4EB}"/>
              </a:ext>
            </a:extLst>
          </p:cNvPr>
          <p:cNvSpPr/>
          <p:nvPr/>
        </p:nvSpPr>
        <p:spPr>
          <a:xfrm>
            <a:off x="8128794" y="1075600"/>
            <a:ext cx="3735387" cy="3170099"/>
          </a:xfrm>
          <a:prstGeom prst="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altLang="es-CL" b="1" dirty="0">
                <a:solidFill>
                  <a:srgbClr val="0070C0"/>
                </a:solidFill>
              </a:rPr>
              <a:t>Intensidad de la luz:</a:t>
            </a:r>
            <a:r>
              <a:rPr lang="es-ES" altLang="es-CL" sz="2000" b="1" dirty="0">
                <a:solidFill>
                  <a:srgbClr val="000000"/>
                </a:solidFill>
              </a:rPr>
              <a:t> </a:t>
            </a:r>
            <a:r>
              <a:rPr lang="es-ES" altLang="es-CL" dirty="0">
                <a:solidFill>
                  <a:srgbClr val="000000"/>
                </a:solidFill>
              </a:rPr>
              <a:t>las plantas que reciben menos luz realizan menos fotosíntesis que las que están expuestas a más luz. Sin embargo, la relación no es directamente proporcional, ya que si la planta se somete a intensidades lumínicas muy altas, la tasa fotosintética puede decaer porque la  alta intensidad de energía solar puede dañar su fotosistema. </a:t>
            </a:r>
            <a:endParaRPr lang="es-ES" altLang="es-CL" dirty="0">
              <a:solidFill>
                <a:srgbClr val="002060"/>
              </a:solidFill>
            </a:endParaRPr>
          </a:p>
        </p:txBody>
      </p:sp>
      <p:sp>
        <p:nvSpPr>
          <p:cNvPr id="7" name="4 CuadroTexto">
            <a:extLst>
              <a:ext uri="{FF2B5EF4-FFF2-40B4-BE49-F238E27FC236}">
                <a16:creationId xmlns:a16="http://schemas.microsoft.com/office/drawing/2014/main" id="{0245FCFA-2CE7-4AD2-AF58-6C45231D7D8E}"/>
              </a:ext>
            </a:extLst>
          </p:cNvPr>
          <p:cNvSpPr txBox="1"/>
          <p:nvPr/>
        </p:nvSpPr>
        <p:spPr>
          <a:xfrm>
            <a:off x="3970131" y="3074484"/>
            <a:ext cx="4108263" cy="2031325"/>
          </a:xfrm>
          <a:prstGeom prst="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b="1" dirty="0">
                <a:solidFill>
                  <a:srgbClr val="0070C0"/>
                </a:solidFill>
              </a:rPr>
              <a:t>Concentración de CO</a:t>
            </a:r>
            <a:r>
              <a:rPr lang="es-ES" b="1" baseline="-25000" dirty="0">
                <a:solidFill>
                  <a:srgbClr val="0070C0"/>
                </a:solidFill>
              </a:rPr>
              <a:t>2</a:t>
            </a:r>
            <a:r>
              <a:rPr lang="es-ES" b="1" dirty="0">
                <a:solidFill>
                  <a:srgbClr val="0070C0"/>
                </a:solidFill>
              </a:rPr>
              <a:t>: </a:t>
            </a:r>
            <a:r>
              <a:rPr lang="es-ES" dirty="0"/>
              <a:t>el CO</a:t>
            </a:r>
            <a:r>
              <a:rPr lang="es-ES" baseline="-25000" dirty="0"/>
              <a:t>2</a:t>
            </a:r>
            <a:r>
              <a:rPr lang="es-ES" dirty="0"/>
              <a:t> es la molécula utilizada por las plantas para producir diversas moléculas orgánicas. Su ausencia disminuye la productividad; al estar en exceso, en cambio, provoca que el proceso de fotosíntesis se sature, ya que depende de la acción de enzimas.</a:t>
            </a:r>
          </a:p>
        </p:txBody>
      </p:sp>
      <p:grpSp>
        <p:nvGrpSpPr>
          <p:cNvPr id="8" name="8 Grupo">
            <a:extLst>
              <a:ext uri="{FF2B5EF4-FFF2-40B4-BE49-F238E27FC236}">
                <a16:creationId xmlns:a16="http://schemas.microsoft.com/office/drawing/2014/main" id="{53854B3D-7224-4628-AB70-D4D31F99CC39}"/>
              </a:ext>
            </a:extLst>
          </p:cNvPr>
          <p:cNvGrpSpPr>
            <a:grpSpLocks/>
          </p:cNvGrpSpPr>
          <p:nvPr/>
        </p:nvGrpSpPr>
        <p:grpSpPr bwMode="auto">
          <a:xfrm>
            <a:off x="3435868" y="3429000"/>
            <a:ext cx="4357688" cy="2994025"/>
            <a:chOff x="34926" y="2548036"/>
            <a:chExt cx="4357686" cy="2994457"/>
          </a:xfrm>
        </p:grpSpPr>
        <p:grpSp>
          <p:nvGrpSpPr>
            <p:cNvPr id="9" name="5 Grupo">
              <a:extLst>
                <a:ext uri="{FF2B5EF4-FFF2-40B4-BE49-F238E27FC236}">
                  <a16:creationId xmlns:a16="http://schemas.microsoft.com/office/drawing/2014/main" id="{69AD9E28-F51B-4B63-A10F-EB5FDD45BF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351" y="2548036"/>
              <a:ext cx="4108261" cy="2736850"/>
              <a:chOff x="34925" y="2518154"/>
              <a:chExt cx="4108261" cy="2736850"/>
            </a:xfrm>
          </p:grpSpPr>
          <p:pic>
            <p:nvPicPr>
              <p:cNvPr id="14" name="Picture 19">
                <a:extLst>
                  <a:ext uri="{FF2B5EF4-FFF2-40B4-BE49-F238E27FC236}">
                    <a16:creationId xmlns:a16="http://schemas.microsoft.com/office/drawing/2014/main" id="{DE6EBF27-DFC7-4F2D-940D-7A0CF55B7B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" r="940"/>
              <a:stretch>
                <a:fillRect/>
              </a:stretch>
            </p:blipFill>
            <p:spPr bwMode="auto">
              <a:xfrm>
                <a:off x="34925" y="2518154"/>
                <a:ext cx="4108261" cy="27368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4 CuadroTexto">
                <a:extLst>
                  <a:ext uri="{FF2B5EF4-FFF2-40B4-BE49-F238E27FC236}">
                    <a16:creationId xmlns:a16="http://schemas.microsoft.com/office/drawing/2014/main" id="{3919799C-48FB-462B-8EC1-3A1B4FF2F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2000" y="3204000"/>
                <a:ext cx="774000" cy="1477541"/>
              </a:xfrm>
              <a:prstGeom prst="rect">
                <a:avLst/>
              </a:prstGeom>
              <a:solidFill>
                <a:srgbClr val="B3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s-CL" altLang="es-ES" sz="1000"/>
                  <a:t>Rango de saturación para la mayoría de las plantas.</a:t>
                </a:r>
              </a:p>
              <a:p>
                <a:pPr eaLnBrk="1" hangingPunct="1"/>
                <a:endParaRPr lang="es-CL" altLang="es-ES" sz="1000"/>
              </a:p>
              <a:p>
                <a:pPr eaLnBrk="1" hangingPunct="1"/>
                <a:endParaRPr lang="es-CL" altLang="es-ES" sz="1000"/>
              </a:p>
              <a:p>
                <a:pPr eaLnBrk="1" hangingPunct="1"/>
                <a:endParaRPr lang="es-CL" altLang="es-ES" sz="1000"/>
              </a:p>
            </p:txBody>
          </p:sp>
        </p:grpSp>
        <p:sp>
          <p:nvSpPr>
            <p:cNvPr id="11" name="7 CuadroTexto">
              <a:extLst>
                <a:ext uri="{FF2B5EF4-FFF2-40B4-BE49-F238E27FC236}">
                  <a16:creationId xmlns:a16="http://schemas.microsoft.com/office/drawing/2014/main" id="{76964822-5528-4EFD-8C9A-FE0625A819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253" y="5203939"/>
              <a:ext cx="26357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s-CL" altLang="es-ES" sz="1600" b="1">
                  <a:latin typeface="Calibri" panose="020F0502020204030204" pitchFamily="34" charset="0"/>
                </a:rPr>
                <a:t>Concentración de CO</a:t>
              </a:r>
              <a:r>
                <a:rPr lang="es-CL" altLang="es-ES" sz="1600" b="1" baseline="-25000">
                  <a:latin typeface="Calibri" panose="020F0502020204030204" pitchFamily="34" charset="0"/>
                </a:rPr>
                <a:t>2</a:t>
              </a:r>
              <a:r>
                <a:rPr lang="es-CL" altLang="es-ES" sz="1600" b="1">
                  <a:latin typeface="Calibri" panose="020F0502020204030204" pitchFamily="34" charset="0"/>
                </a:rPr>
                <a:t> (ppm)</a:t>
              </a:r>
            </a:p>
          </p:txBody>
        </p:sp>
        <p:sp>
          <p:nvSpPr>
            <p:cNvPr id="12" name="26 CuadroTexto">
              <a:extLst>
                <a:ext uri="{FF2B5EF4-FFF2-40B4-BE49-F238E27FC236}">
                  <a16:creationId xmlns:a16="http://schemas.microsoft.com/office/drawing/2014/main" id="{520C11A4-A502-4F0C-9B85-FD6F01FE3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650220" y="3507373"/>
              <a:ext cx="17088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s-CL" altLang="es-ES" sz="1600" b="1">
                  <a:latin typeface="Calibri" panose="020F0502020204030204" pitchFamily="34" charset="0"/>
                </a:rPr>
                <a:t>Tasa fotosintética</a:t>
              </a:r>
            </a:p>
          </p:txBody>
        </p:sp>
        <p:sp>
          <p:nvSpPr>
            <p:cNvPr id="13" name="27 CuadroTexto">
              <a:extLst>
                <a:ext uri="{FF2B5EF4-FFF2-40B4-BE49-F238E27FC236}">
                  <a16:creationId xmlns:a16="http://schemas.microsoft.com/office/drawing/2014/main" id="{E4042E3D-1D63-403A-B2BE-6D3050301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426" y="4043629"/>
              <a:ext cx="774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s-CL" altLang="es-ES" sz="1000"/>
                <a:t>Nivel de CO</a:t>
              </a:r>
              <a:r>
                <a:rPr lang="es-CL" altLang="es-ES" sz="1000" baseline="-25000"/>
                <a:t>2</a:t>
              </a:r>
              <a:r>
                <a:rPr lang="es-CL" altLang="es-ES" sz="1000"/>
                <a:t> ambiente</a:t>
              </a:r>
            </a:p>
          </p:txBody>
        </p:sp>
      </p:grpSp>
      <p:pic>
        <p:nvPicPr>
          <p:cNvPr id="16" name="Picture 2" descr="http://www.juntadeandalucia.es/averroes/galileo/centro/departamentos/biologia/paginasweb/12%20QUITZ/Intensidad.jpg">
            <a:extLst>
              <a:ext uri="{FF2B5EF4-FFF2-40B4-BE49-F238E27FC236}">
                <a16:creationId xmlns:a16="http://schemas.microsoft.com/office/drawing/2014/main" id="{B59B087B-0A24-41EF-8342-1BD550B8C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9"/>
          <a:stretch>
            <a:fillRect/>
          </a:stretch>
        </p:blipFill>
        <p:spPr bwMode="auto">
          <a:xfrm>
            <a:off x="7916984" y="1431240"/>
            <a:ext cx="4135695" cy="3170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nimBg="1"/>
      <p:bldP spid="10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56205073-9DED-4A4F-906F-C00A6C992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Ciencia en la actualidad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946A9243-1124-4D64-B039-9E81263A0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000" dirty="0"/>
              <a:t>Regeneración fotosintética de la piel</a:t>
            </a:r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3740C3C7-0BEB-4371-B874-3A2A7997D2A4}"/>
              </a:ext>
            </a:extLst>
          </p:cNvPr>
          <p:cNvSpPr txBox="1">
            <a:spLocks noChangeArrowheads="1"/>
          </p:cNvSpPr>
          <p:nvPr/>
        </p:nvSpPr>
        <p:spPr>
          <a:xfrm>
            <a:off x="839788" y="2267743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altLang="es-ES" sz="2000" dirty="0"/>
          </a:p>
          <a:p>
            <a:endParaRPr lang="es-ES" altLang="es-ES" sz="2000" dirty="0"/>
          </a:p>
          <a:p>
            <a:endParaRPr lang="es-ES" altLang="es-ES" sz="2000" dirty="0"/>
          </a:p>
          <a:p>
            <a:endParaRPr lang="es-ES" altLang="es-ES" sz="2000" dirty="0"/>
          </a:p>
          <a:p>
            <a:endParaRPr lang="es-ES" altLang="es-ES" sz="2000" dirty="0"/>
          </a:p>
          <a:p>
            <a:r>
              <a:rPr lang="es-ES" altLang="es-ES" sz="2000" dirty="0">
                <a:hlinkClick r:id="rId2"/>
              </a:rPr>
              <a:t>https://www.youtube.com/watch?v=rWRJFmZbt2o</a:t>
            </a:r>
            <a:endParaRPr lang="es-ES" altLang="es-ES" sz="2000" dirty="0"/>
          </a:p>
          <a:p>
            <a:r>
              <a:rPr lang="es-ES" sz="2000" dirty="0">
                <a:hlinkClick r:id="rId3"/>
              </a:rPr>
              <a:t>https://www.youtube.com/watch?v=0F-c8QyHRe8</a:t>
            </a:r>
            <a:endParaRPr lang="es-ES" sz="2000" dirty="0"/>
          </a:p>
          <a:p>
            <a:endParaRPr lang="es-ES" altLang="es-ES" sz="2000" dirty="0"/>
          </a:p>
        </p:txBody>
      </p:sp>
      <p:pic>
        <p:nvPicPr>
          <p:cNvPr id="11" name="Picture 2" descr="Resultado de imagen para regeneración fotosintetica de los tejidos">
            <a:extLst>
              <a:ext uri="{FF2B5EF4-FFF2-40B4-BE49-F238E27FC236}">
                <a16:creationId xmlns:a16="http://schemas.microsoft.com/office/drawing/2014/main" id="{600F1421-C2FA-44E7-A60C-4BE99C9F0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30"/>
          <a:stretch>
            <a:fillRect/>
          </a:stretch>
        </p:blipFill>
        <p:spPr bwMode="auto">
          <a:xfrm>
            <a:off x="1814512" y="2042317"/>
            <a:ext cx="28194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615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C5B81-278B-429E-9B46-3AD18D53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Actividad 1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D799D8-75E5-4D34-AF3C-F74422230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93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Responder las siguientes preguntas en el cuaderno luego de ver la noticia “</a:t>
            </a:r>
            <a:r>
              <a:rPr lang="es-ES" altLang="es-ES" i="1" dirty="0"/>
              <a:t>Regeneración fotosintética de la piel”</a:t>
            </a:r>
          </a:p>
          <a:p>
            <a:pPr marL="0" indent="0">
              <a:buNone/>
            </a:pPr>
            <a:endParaRPr lang="es-ES" altLang="es-ES" i="1" dirty="0"/>
          </a:p>
          <a:p>
            <a:pPr marL="514350" lvl="0" indent="-514350">
              <a:buFont typeface="+mj-lt"/>
              <a:buAutoNum type="arabicPeriod"/>
            </a:pPr>
            <a:r>
              <a:rPr lang="es-ES" sz="1800" dirty="0"/>
              <a:t>¿Qué nacionalidad tienen los científicos que desarrollaron la investigación?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sz="1800" dirty="0"/>
              <a:t>¿Qué fabricaron?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sz="1800" dirty="0"/>
              <a:t>¿A partir de que organismo?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sz="1800" dirty="0"/>
              <a:t>Este organismo ¿Qué fabrica? ¿Hacia dónde se libera? ¿Qué estimulo necesita?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sz="1800" dirty="0"/>
              <a:t>¿En qué se utiliza o aplica esta nueva biotecnología?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sz="1800" dirty="0"/>
              <a:t>¿Qué significa hipoxia?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sz="1800" dirty="0"/>
              <a:t>¿Hay animales que fabriquen oxigeno? Nombra uno.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073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1F16E-C83E-4ECF-9742-7EF327767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Actividad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10B4C6-EF3A-4439-9F9D-14BA73E3B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Responder las siguientes preguntas en relación al PPT en el cuaderno.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/>
              <a:t>Nombre los tres reactantes para formar glucosa y oxigeno en el proceso de la fotosíntesis.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/>
              <a:t>Nombre y defina los cuatro pigmentos fotosintéticos.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/>
              <a:t>¿Por qué hay deferentes colores de las hojas? Justifica.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/>
              <a:t>¿Cuántos organelos hay por célula vegetal?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/>
              <a:t>¿Dónde se produce la fotosíntesis?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/>
              <a:t>¿Cuál es la relación entre fotosíntesis y respiración celular?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1800" dirty="0"/>
              <a:t>Realiza un mapa conceptual con los factores que afectan la fotosíntesis (nombrar y definir).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3158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F527D9-7C64-4CB1-AE1E-BFA787D0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Realizar el siguiente cuadro en el cuaderno.</a:t>
            </a:r>
          </a:p>
        </p:txBody>
      </p:sp>
      <p:graphicFrame>
        <p:nvGraphicFramePr>
          <p:cNvPr id="19" name="Marcador de contenido 18">
            <a:extLst>
              <a:ext uri="{FF2B5EF4-FFF2-40B4-BE49-F238E27FC236}">
                <a16:creationId xmlns:a16="http://schemas.microsoft.com/office/drawing/2014/main" id="{11309550-6F10-4466-9B94-F66AFB4398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197709"/>
              </p:ext>
            </p:extLst>
          </p:nvPr>
        </p:nvGraphicFramePr>
        <p:xfrm>
          <a:off x="838200" y="1825625"/>
          <a:ext cx="10515608" cy="8534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7900">
                  <a:extLst>
                    <a:ext uri="{9D8B030D-6E8A-4147-A177-3AD203B41FA5}">
                      <a16:colId xmlns:a16="http://schemas.microsoft.com/office/drawing/2014/main" val="1202005021"/>
                    </a:ext>
                  </a:extLst>
                </a:gridCol>
                <a:gridCol w="1724645">
                  <a:extLst>
                    <a:ext uri="{9D8B030D-6E8A-4147-A177-3AD203B41FA5}">
                      <a16:colId xmlns:a16="http://schemas.microsoft.com/office/drawing/2014/main" val="3282524147"/>
                    </a:ext>
                  </a:extLst>
                </a:gridCol>
                <a:gridCol w="324876">
                  <a:extLst>
                    <a:ext uri="{9D8B030D-6E8A-4147-A177-3AD203B41FA5}">
                      <a16:colId xmlns:a16="http://schemas.microsoft.com/office/drawing/2014/main" val="2147236360"/>
                    </a:ext>
                  </a:extLst>
                </a:gridCol>
                <a:gridCol w="1778630">
                  <a:extLst>
                    <a:ext uri="{9D8B030D-6E8A-4147-A177-3AD203B41FA5}">
                      <a16:colId xmlns:a16="http://schemas.microsoft.com/office/drawing/2014/main" val="1212465017"/>
                    </a:ext>
                  </a:extLst>
                </a:gridCol>
                <a:gridCol w="407783">
                  <a:extLst>
                    <a:ext uri="{9D8B030D-6E8A-4147-A177-3AD203B41FA5}">
                      <a16:colId xmlns:a16="http://schemas.microsoft.com/office/drawing/2014/main" val="3532676499"/>
                    </a:ext>
                  </a:extLst>
                </a:gridCol>
                <a:gridCol w="1502918">
                  <a:extLst>
                    <a:ext uri="{9D8B030D-6E8A-4147-A177-3AD203B41FA5}">
                      <a16:colId xmlns:a16="http://schemas.microsoft.com/office/drawing/2014/main" val="1840073904"/>
                    </a:ext>
                  </a:extLst>
                </a:gridCol>
                <a:gridCol w="410677">
                  <a:extLst>
                    <a:ext uri="{9D8B030D-6E8A-4147-A177-3AD203B41FA5}">
                      <a16:colId xmlns:a16="http://schemas.microsoft.com/office/drawing/2014/main" val="1119734450"/>
                    </a:ext>
                  </a:extLst>
                </a:gridCol>
                <a:gridCol w="1502918">
                  <a:extLst>
                    <a:ext uri="{9D8B030D-6E8A-4147-A177-3AD203B41FA5}">
                      <a16:colId xmlns:a16="http://schemas.microsoft.com/office/drawing/2014/main" val="2758200247"/>
                    </a:ext>
                  </a:extLst>
                </a:gridCol>
                <a:gridCol w="409712">
                  <a:extLst>
                    <a:ext uri="{9D8B030D-6E8A-4147-A177-3AD203B41FA5}">
                      <a16:colId xmlns:a16="http://schemas.microsoft.com/office/drawing/2014/main" val="1406129807"/>
                    </a:ext>
                  </a:extLst>
                </a:gridCol>
                <a:gridCol w="2075549">
                  <a:extLst>
                    <a:ext uri="{9D8B030D-6E8A-4147-A177-3AD203B41FA5}">
                      <a16:colId xmlns:a16="http://schemas.microsoft.com/office/drawing/2014/main" val="10550610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KPSI: Fotosíntesis 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29" marR="875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709045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SIGNIFICADO DE LOS NÚMEROS EN LA RESPUESTA A LAS PREGUNTAS.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29" marR="875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383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29" marR="875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sé nada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29" marR="875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29" marR="875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algo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29" marR="875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29" marR="875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 sé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29" marR="875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29" marR="875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01955" algn="l"/>
                        </a:tabLs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 sé bien 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29" marR="875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29" marR="875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Puedo explicarlo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529" marR="875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367132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8D5E178D-02CF-49ED-A05A-1CE24022E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595381"/>
              </p:ext>
            </p:extLst>
          </p:nvPr>
        </p:nvGraphicFramePr>
        <p:xfrm>
          <a:off x="1473994" y="2839054"/>
          <a:ext cx="9244012" cy="221872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4304">
                  <a:extLst>
                    <a:ext uri="{9D8B030D-6E8A-4147-A177-3AD203B41FA5}">
                      <a16:colId xmlns:a16="http://schemas.microsoft.com/office/drawing/2014/main" val="2504971476"/>
                    </a:ext>
                  </a:extLst>
                </a:gridCol>
                <a:gridCol w="6362464">
                  <a:extLst>
                    <a:ext uri="{9D8B030D-6E8A-4147-A177-3AD203B41FA5}">
                      <a16:colId xmlns:a16="http://schemas.microsoft.com/office/drawing/2014/main" val="971819219"/>
                    </a:ext>
                  </a:extLst>
                </a:gridCol>
                <a:gridCol w="494740">
                  <a:extLst>
                    <a:ext uri="{9D8B030D-6E8A-4147-A177-3AD203B41FA5}">
                      <a16:colId xmlns:a16="http://schemas.microsoft.com/office/drawing/2014/main" val="641077581"/>
                    </a:ext>
                  </a:extLst>
                </a:gridCol>
                <a:gridCol w="495626">
                  <a:extLst>
                    <a:ext uri="{9D8B030D-6E8A-4147-A177-3AD203B41FA5}">
                      <a16:colId xmlns:a16="http://schemas.microsoft.com/office/drawing/2014/main" val="311970359"/>
                    </a:ext>
                  </a:extLst>
                </a:gridCol>
                <a:gridCol w="495626">
                  <a:extLst>
                    <a:ext uri="{9D8B030D-6E8A-4147-A177-3AD203B41FA5}">
                      <a16:colId xmlns:a16="http://schemas.microsoft.com/office/drawing/2014/main" val="2475613482"/>
                    </a:ext>
                  </a:extLst>
                </a:gridCol>
                <a:gridCol w="495626">
                  <a:extLst>
                    <a:ext uri="{9D8B030D-6E8A-4147-A177-3AD203B41FA5}">
                      <a16:colId xmlns:a16="http://schemas.microsoft.com/office/drawing/2014/main" val="3475532091"/>
                    </a:ext>
                  </a:extLst>
                </a:gridCol>
                <a:gridCol w="495626">
                  <a:extLst>
                    <a:ext uri="{9D8B030D-6E8A-4147-A177-3AD203B41FA5}">
                      <a16:colId xmlns:a16="http://schemas.microsoft.com/office/drawing/2014/main" val="156040444"/>
                    </a:ext>
                  </a:extLst>
                </a:gridCol>
              </a:tblGrid>
              <a:tr h="31696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RESPUESTAS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048540"/>
                  </a:ext>
                </a:extLst>
              </a:tr>
              <a:tr h="31696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CUESTIONES O INTERROGANTES ACERCA DE UNIDAD A ENSEÑAR: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67978"/>
                  </a:ext>
                </a:extLst>
              </a:tr>
              <a:tr h="316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Proceso de la fotosíntesis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394721"/>
                  </a:ext>
                </a:extLst>
              </a:tr>
              <a:tr h="316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Relación de la fotosíntesis y respiración celular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221787"/>
                  </a:ext>
                </a:extLst>
              </a:tr>
              <a:tr h="316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Factores internos y externos de la fotosíntesis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066354"/>
                  </a:ext>
                </a:extLst>
              </a:tr>
              <a:tr h="316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 clara o luminosa de la fotosíntesis.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165754"/>
                  </a:ext>
                </a:extLst>
              </a:tr>
              <a:tr h="316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 oscura o independiente de la luz en la fotosíntesis.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773998"/>
                  </a:ext>
                </a:extLst>
              </a:tr>
            </a:tbl>
          </a:graphicData>
        </a:graphic>
      </p:graphicFrame>
      <p:sp>
        <p:nvSpPr>
          <p:cNvPr id="21" name="Rectangle 2">
            <a:extLst>
              <a:ext uri="{FF2B5EF4-FFF2-40B4-BE49-F238E27FC236}">
                <a16:creationId xmlns:a16="http://schemas.microsoft.com/office/drawing/2014/main" id="{BA4C1172-B37F-41D6-A31C-974C559B0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6" y="21483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5515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sultado de imagen para MUCHISIMAS GRACIAS POR SU ASISTENCIA, JPG">
            <a:extLst>
              <a:ext uri="{FF2B5EF4-FFF2-40B4-BE49-F238E27FC236}">
                <a16:creationId xmlns:a16="http://schemas.microsoft.com/office/drawing/2014/main" id="{51F0C2F7-7E80-4F14-B64B-FBB647BEC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642938"/>
            <a:ext cx="309562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texto 4">
            <a:extLst>
              <a:ext uri="{FF2B5EF4-FFF2-40B4-BE49-F238E27FC236}">
                <a16:creationId xmlns:a16="http://schemas.microsoft.com/office/drawing/2014/main" id="{4A808C18-1509-41C8-A4E8-CC6DB4C4121F}"/>
              </a:ext>
            </a:extLst>
          </p:cNvPr>
          <p:cNvSpPr txBox="1">
            <a:spLocks/>
          </p:cNvSpPr>
          <p:nvPr/>
        </p:nvSpPr>
        <p:spPr bwMode="auto">
          <a:xfrm>
            <a:off x="838200" y="642938"/>
            <a:ext cx="10515600" cy="478643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just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defRPr/>
            </a:pPr>
            <a:r>
              <a:rPr lang="es-ES" sz="3200" b="1" dirty="0"/>
              <a:t>RECORDAR</a:t>
            </a:r>
          </a:p>
          <a:p>
            <a:pPr marL="457200" lvl="1" indent="0">
              <a:buNone/>
              <a:defRPr/>
            </a:pPr>
            <a:endParaRPr lang="es-ES" sz="2400" dirty="0"/>
          </a:p>
          <a:p>
            <a:pPr marL="457200" lvl="1" indent="0">
              <a:buNone/>
              <a:defRPr/>
            </a:pPr>
            <a:r>
              <a:rPr lang="es-ES" sz="2400" dirty="0"/>
              <a:t>Las actividades de las clases 2 y 3 realizadas en el cuaderno, deben ser enviada hasta el 07/04 al correo </a:t>
            </a:r>
            <a:r>
              <a:rPr lang="es-ES" sz="2400" dirty="0">
                <a:hlinkClick r:id="rId3"/>
              </a:rPr>
              <a:t>pandia@gmail.com</a:t>
            </a:r>
            <a:r>
              <a:rPr lang="es-ES" sz="2400" dirty="0"/>
              <a:t>. </a:t>
            </a:r>
          </a:p>
          <a:p>
            <a:pPr marL="457200" lvl="1" indent="0">
              <a:buNone/>
              <a:defRPr/>
            </a:pPr>
            <a:r>
              <a:rPr lang="es-ES" sz="2400" dirty="0"/>
              <a:t>Por </a:t>
            </a:r>
            <a:r>
              <a:rPr lang="es-ES" sz="2400" i="1" dirty="0"/>
              <a:t>papinotas</a:t>
            </a:r>
            <a:r>
              <a:rPr lang="es-ES" sz="2400" dirty="0"/>
              <a:t> se enviará rúbrica para evaluar cuaderno. </a:t>
            </a:r>
          </a:p>
          <a:p>
            <a:pPr marL="457200" lvl="1" indent="0">
              <a:buNone/>
              <a:defRPr/>
            </a:pPr>
            <a:endParaRPr lang="es-ES" sz="2000" dirty="0"/>
          </a:p>
          <a:p>
            <a:pPr marL="457200" lvl="1" indent="0">
              <a:buNone/>
              <a:defRPr/>
            </a:pPr>
            <a:r>
              <a:rPr lang="es-ES" sz="2000" dirty="0"/>
              <a:t>Contenidos generales en el cuaderno: </a:t>
            </a:r>
          </a:p>
          <a:p>
            <a:pPr marL="914400" lvl="1" indent="-457200">
              <a:buAutoNum type="arabicPeriod"/>
              <a:defRPr/>
            </a:pPr>
            <a:r>
              <a:rPr lang="es-ES" sz="2000" dirty="0"/>
              <a:t>Fecha</a:t>
            </a:r>
          </a:p>
          <a:p>
            <a:pPr marL="914400" lvl="1" indent="-457200">
              <a:buAutoNum type="arabicPeriod"/>
              <a:defRPr/>
            </a:pPr>
            <a:r>
              <a:rPr lang="es-ES" sz="2000" dirty="0"/>
              <a:t>Objetivo de la clase</a:t>
            </a:r>
          </a:p>
          <a:p>
            <a:pPr marL="914400" lvl="1" indent="-457200">
              <a:buAutoNum type="arabicPeriod"/>
              <a:defRPr/>
            </a:pPr>
            <a:r>
              <a:rPr lang="es-ES" sz="2000" dirty="0"/>
              <a:t>Actividad</a:t>
            </a:r>
          </a:p>
          <a:p>
            <a:pPr marL="914400" lvl="1" indent="-457200">
              <a:buAutoNum type="arabicPeriod"/>
              <a:defRPr/>
            </a:pPr>
            <a:r>
              <a:rPr lang="es-ES" sz="2000" dirty="0"/>
              <a:t>Nitidez de las imágenes</a:t>
            </a:r>
          </a:p>
          <a:p>
            <a:pPr marL="914400" lvl="1" indent="-457200">
              <a:buAutoNum type="arabicPeriod"/>
              <a:defRPr/>
            </a:pPr>
            <a:r>
              <a:rPr lang="es-ES" sz="2000" dirty="0"/>
              <a:t>Ortografía </a:t>
            </a:r>
          </a:p>
          <a:p>
            <a:pPr marL="914400" lvl="1" indent="-457200">
              <a:buAutoNum type="arabicPeriod"/>
              <a:defRPr/>
            </a:pPr>
            <a:r>
              <a:rPr lang="es-ES" sz="2000" dirty="0"/>
              <a:t>Orden y limpieza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1911923-976E-4ECB-A25F-AA9B393CD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Resumen clase anterior</a:t>
            </a: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2B5E7CED-FFE2-4FE7-8EAC-5D0E5C5A2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2050" y="3521086"/>
            <a:ext cx="0" cy="3286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66C7352-B05D-4887-84BF-8E5FA0C91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532199"/>
            <a:ext cx="1524000" cy="2762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60350" tIns="30175" rIns="60350" bIns="30175">
            <a:spAutoFit/>
          </a:bodyPr>
          <a:lstStyle/>
          <a:p>
            <a:pPr>
              <a:defRPr/>
            </a:pPr>
            <a:r>
              <a:rPr lang="es-ES" sz="1400" dirty="0">
                <a:latin typeface="+mn-lt"/>
              </a:rPr>
              <a:t>organizados en…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9A149CD7-B8AC-4A4B-A77D-DA7ABECC4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38" y="1420824"/>
            <a:ext cx="2508250" cy="33813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rgbClr val="FFFFFF"/>
                </a:solidFill>
                <a:cs typeface="Times New Roman" pitchFamily="18" charset="0"/>
              </a:rPr>
              <a:t>ECOSISTEMA</a:t>
            </a: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A7B44B8F-A387-42A9-81F1-A53A4A9DE9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95813" y="1849449"/>
            <a:ext cx="500062" cy="6429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EB2B8C1D-1A14-4B03-ACE7-983229C9C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6" y="1930411"/>
            <a:ext cx="2239963" cy="2762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60350" tIns="30175" rIns="60350" bIns="30175">
            <a:spAutoFit/>
          </a:bodyPr>
          <a:lstStyle/>
          <a:p>
            <a:pPr>
              <a:defRPr/>
            </a:pPr>
            <a:r>
              <a:rPr lang="es-ES" sz="1400" dirty="0">
                <a:latin typeface="+mn-lt"/>
              </a:rPr>
              <a:t>formado por organismos…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0EFD2641-5F64-4C45-B4A2-D3B19AEE8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2520961"/>
            <a:ext cx="2349500" cy="923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SzPts val="2000"/>
              <a:buFont typeface="Lucida Sans Unicode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</a:rPr>
              <a:t>Productores</a:t>
            </a:r>
          </a:p>
          <a:p>
            <a:pPr>
              <a:buSzPts val="2000"/>
              <a:buFont typeface="Lucida Sans Unicode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</a:rPr>
              <a:t>Consumidores</a:t>
            </a:r>
          </a:p>
          <a:p>
            <a:pPr>
              <a:buSzPts val="2000"/>
              <a:buFont typeface="Lucida Sans Unicode" pitchFamily="34" charset="0"/>
              <a:buChar char="•"/>
              <a:defRPr/>
            </a:pPr>
            <a:r>
              <a:rPr lang="es-ES" dirty="0">
                <a:solidFill>
                  <a:srgbClr val="000000"/>
                </a:solidFill>
              </a:rPr>
              <a:t>Descomponedores </a:t>
            </a: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FC206A8E-E3A1-4BB4-88F8-F04CD783BA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0189" y="1849449"/>
            <a:ext cx="130175" cy="6254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0110EC1A-8BD7-4661-AA58-839E5E4CD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1843099"/>
            <a:ext cx="1609725" cy="4905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60350" tIns="30175" rIns="60350" bIns="30175">
            <a:spAutoFit/>
          </a:bodyPr>
          <a:lstStyle/>
          <a:p>
            <a:pPr>
              <a:defRPr/>
            </a:pPr>
            <a:r>
              <a:rPr lang="es-ES" sz="1400" dirty="0">
                <a:latin typeface="+mn-lt"/>
              </a:rPr>
              <a:t>depende del aporte de…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F0B4B1F0-6009-4E83-8EEB-D85B9455E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4" y="2616210"/>
            <a:ext cx="1273175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SzPts val="2000"/>
              <a:defRPr/>
            </a:pPr>
            <a:r>
              <a:rPr lang="es-ES" dirty="0">
                <a:solidFill>
                  <a:srgbClr val="000000"/>
                </a:solidFill>
              </a:rPr>
              <a:t>Energía </a:t>
            </a:r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A3548E4F-180F-4C34-8E3B-2D12B8D0B7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7988" y="2994036"/>
            <a:ext cx="0" cy="4730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7CE26A25-C78B-4BD8-A3F7-5CDB453D5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8" y="2947999"/>
            <a:ext cx="1327150" cy="4921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60350" tIns="30175" rIns="60350" bIns="30175">
            <a:spAutoFit/>
          </a:bodyPr>
          <a:lstStyle/>
          <a:p>
            <a:pPr>
              <a:defRPr/>
            </a:pPr>
            <a:r>
              <a:rPr lang="es-ES" sz="1400" dirty="0">
                <a:latin typeface="+mn-lt"/>
              </a:rPr>
              <a:t>se comporta según las…</a:t>
            </a: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97A80DB0-5096-4780-AF70-BE72BD7663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75" y="1849448"/>
            <a:ext cx="547688" cy="6461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DDA20724-9738-4C6D-A9F2-0E2F60949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6" y="2524135"/>
            <a:ext cx="1273175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SzPts val="2000"/>
              <a:defRPr/>
            </a:pPr>
            <a:r>
              <a:rPr lang="es-ES" dirty="0">
                <a:solidFill>
                  <a:srgbClr val="000000"/>
                </a:solidFill>
              </a:rPr>
              <a:t>Materia </a:t>
            </a:r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0E657679-780E-4BFF-8305-A6CEE8C89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7900" y="2901960"/>
            <a:ext cx="0" cy="6302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62EED006-FA37-4371-BAD0-4A839FC19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1076" y="3078174"/>
            <a:ext cx="1285875" cy="2762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60350" tIns="30175" rIns="60350" bIns="30175">
            <a:spAutoFit/>
          </a:bodyPr>
          <a:lstStyle/>
          <a:p>
            <a:pPr>
              <a:defRPr/>
            </a:pPr>
            <a:r>
              <a:rPr lang="es-ES" sz="1400" dirty="0">
                <a:latin typeface="+mn-lt"/>
              </a:rPr>
              <a:t>se comporta…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306F3E06-DD6C-4B70-A130-3EE6A8611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5" y="3568710"/>
            <a:ext cx="1563688" cy="338138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es-ES" altLang="es-CL" sz="1600">
                <a:solidFill>
                  <a:srgbClr val="000000"/>
                </a:solidFill>
                <a:cs typeface="Times New Roman" pitchFamily="18" charset="0"/>
              </a:rPr>
              <a:t>Cíclicamente   </a:t>
            </a: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DEDB7030-38AA-40E5-BEBE-FCA803F8EC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9375" y="4146560"/>
            <a:ext cx="4572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8AA937CF-8513-4747-BB2E-766B995D4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1" y="4551373"/>
            <a:ext cx="2894013" cy="584200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es-ES" altLang="es-CL" sz="1600" dirty="0">
                <a:solidFill>
                  <a:srgbClr val="000000"/>
                </a:solidFill>
                <a:cs typeface="Times New Roman" pitchFamily="18" charset="0"/>
              </a:rPr>
              <a:t>La energía no se crea ni se destruye, solo se transforma.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B506B567-092D-4E15-A8A5-0EF86F11C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5370523"/>
            <a:ext cx="2894012" cy="831850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es-ES" altLang="es-CL" sz="1600" dirty="0">
                <a:solidFill>
                  <a:srgbClr val="000000"/>
                </a:solidFill>
                <a:cs typeface="Times New Roman" pitchFamily="18" charset="0"/>
              </a:rPr>
              <a:t>En cada traspaso energético parte de la energía se pierde como calor.</a:t>
            </a:r>
          </a:p>
        </p:txBody>
      </p:sp>
      <p:sp>
        <p:nvSpPr>
          <p:cNvPr id="25" name="Line 24">
            <a:extLst>
              <a:ext uri="{FF2B5EF4-FFF2-40B4-BE49-F238E27FC236}">
                <a16:creationId xmlns:a16="http://schemas.microsoft.com/office/drawing/2014/main" id="{E9B3CFDA-A57A-4CA8-9E43-588BE9C44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9375" y="4146560"/>
            <a:ext cx="34290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6" name="84 Rectángulo">
            <a:extLst>
              <a:ext uri="{FF2B5EF4-FFF2-40B4-BE49-F238E27FC236}">
                <a16:creationId xmlns:a16="http://schemas.microsoft.com/office/drawing/2014/main" id="{C06FD29C-7C4E-4B92-B9E3-D42D00E4E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3930660"/>
            <a:ext cx="1512888" cy="831850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es-ES" altLang="es-CL" sz="1600">
                <a:solidFill>
                  <a:srgbClr val="000000"/>
                </a:solidFill>
                <a:cs typeface="Times New Roman" pitchFamily="18" charset="0"/>
              </a:rPr>
              <a:t>Cadenas</a:t>
            </a:r>
          </a:p>
          <a:p>
            <a:pPr algn="just" eaLnBrk="1" hangingPunct="1">
              <a:defRPr/>
            </a:pPr>
            <a:r>
              <a:rPr lang="es-ES" altLang="es-CL" sz="1600">
                <a:solidFill>
                  <a:srgbClr val="000000"/>
                </a:solidFill>
                <a:cs typeface="Times New Roman" pitchFamily="18" charset="0"/>
              </a:rPr>
              <a:t> y tramas alimentarias</a:t>
            </a:r>
          </a:p>
        </p:txBody>
      </p:sp>
      <p:sp>
        <p:nvSpPr>
          <p:cNvPr id="27" name="86 Rectángulo">
            <a:extLst>
              <a:ext uri="{FF2B5EF4-FFF2-40B4-BE49-F238E27FC236}">
                <a16:creationId xmlns:a16="http://schemas.microsoft.com/office/drawing/2014/main" id="{E277F924-CE83-489B-94E4-5F74584D8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9" y="3498860"/>
            <a:ext cx="1728787" cy="584200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es-ES" altLang="es-CL" sz="1600">
                <a:solidFill>
                  <a:srgbClr val="000000"/>
                </a:solidFill>
                <a:cs typeface="Times New Roman" pitchFamily="18" charset="0"/>
              </a:rPr>
              <a:t>Leyes de la termodinámica</a:t>
            </a:r>
          </a:p>
        </p:txBody>
      </p:sp>
      <p:sp>
        <p:nvSpPr>
          <p:cNvPr id="28" name="30 Rectángulo">
            <a:extLst>
              <a:ext uri="{FF2B5EF4-FFF2-40B4-BE49-F238E27FC236}">
                <a16:creationId xmlns:a16="http://schemas.microsoft.com/office/drawing/2014/main" id="{DE55D449-6EF0-484E-B919-6B70643C2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576" y="5375286"/>
            <a:ext cx="2303463" cy="1076325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es-ES" altLang="es-CL" sz="1600" dirty="0">
                <a:solidFill>
                  <a:srgbClr val="000000"/>
                </a:solidFill>
                <a:cs typeface="Times New Roman" pitchFamily="18" charset="0"/>
              </a:rPr>
              <a:t>Pirámides ecológicas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s-ES" altLang="es-CL" sz="1600" dirty="0">
                <a:solidFill>
                  <a:srgbClr val="000000"/>
                </a:solidFill>
                <a:cs typeface="Times New Roman" pitchFamily="18" charset="0"/>
              </a:rPr>
              <a:t> de número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s-ES" altLang="es-CL" sz="1600" dirty="0">
                <a:solidFill>
                  <a:srgbClr val="000000"/>
                </a:solidFill>
                <a:cs typeface="Times New Roman" pitchFamily="18" charset="0"/>
              </a:rPr>
              <a:t> de energía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s-ES" altLang="es-CL" sz="1600" dirty="0">
                <a:solidFill>
                  <a:srgbClr val="000000"/>
                </a:solidFill>
                <a:cs typeface="Times New Roman" pitchFamily="18" charset="0"/>
              </a:rPr>
              <a:t> de biomasa</a:t>
            </a: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51ABB5A7-2C62-494D-B391-92D6FF231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4949836"/>
            <a:ext cx="1057275" cy="2778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60350" tIns="30175" rIns="60350" bIns="30175">
            <a:spAutoFit/>
          </a:bodyPr>
          <a:lstStyle/>
          <a:p>
            <a:pPr>
              <a:defRPr/>
            </a:pPr>
            <a:r>
              <a:rPr lang="es-ES" sz="1400" dirty="0">
                <a:latin typeface="+mn-lt"/>
              </a:rPr>
              <a:t>formando…</a:t>
            </a:r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id="{F69F8616-D7A6-4FC7-AD2C-977981135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1" y="3067060"/>
            <a:ext cx="1368425" cy="338138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es-ES" altLang="es-CL" sz="1600">
                <a:solidFill>
                  <a:srgbClr val="000000"/>
                </a:solidFill>
                <a:cs typeface="Times New Roman" pitchFamily="18" charset="0"/>
              </a:rPr>
              <a:t>Agua   </a:t>
            </a:r>
          </a:p>
        </p:txBody>
      </p:sp>
      <p:sp>
        <p:nvSpPr>
          <p:cNvPr id="31" name="Text Box 20">
            <a:extLst>
              <a:ext uri="{FF2B5EF4-FFF2-40B4-BE49-F238E27FC236}">
                <a16:creationId xmlns:a16="http://schemas.microsoft.com/office/drawing/2014/main" id="{B9040552-A1E7-400F-A71F-9DBCE726B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1" y="3498860"/>
            <a:ext cx="1368425" cy="584200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es-ES" altLang="es-CL" sz="1600">
                <a:solidFill>
                  <a:srgbClr val="000000"/>
                </a:solidFill>
                <a:cs typeface="Times New Roman" pitchFamily="18" charset="0"/>
              </a:rPr>
              <a:t>Carbono y oxígeno</a:t>
            </a:r>
          </a:p>
        </p:txBody>
      </p:sp>
      <p:sp>
        <p:nvSpPr>
          <p:cNvPr id="32" name="Text Box 20">
            <a:extLst>
              <a:ext uri="{FF2B5EF4-FFF2-40B4-BE49-F238E27FC236}">
                <a16:creationId xmlns:a16="http://schemas.microsoft.com/office/drawing/2014/main" id="{7A54F220-FA8C-4D6E-8392-FEF60B31C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1" y="4146560"/>
            <a:ext cx="1368425" cy="338138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es-ES" altLang="es-CL" sz="1600">
                <a:solidFill>
                  <a:srgbClr val="000000"/>
                </a:solidFill>
                <a:cs typeface="Times New Roman" pitchFamily="18" charset="0"/>
              </a:rPr>
              <a:t>Nitrógeno </a:t>
            </a:r>
          </a:p>
        </p:txBody>
      </p:sp>
      <p:sp>
        <p:nvSpPr>
          <p:cNvPr id="33" name="Text Box 20">
            <a:extLst>
              <a:ext uri="{FF2B5EF4-FFF2-40B4-BE49-F238E27FC236}">
                <a16:creationId xmlns:a16="http://schemas.microsoft.com/office/drawing/2014/main" id="{4BCB8993-9C5F-4AFC-B1C2-ED9DE5E4D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1" y="4578361"/>
            <a:ext cx="1368425" cy="339725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es-ES" altLang="es-CL" sz="1600">
                <a:solidFill>
                  <a:srgbClr val="000000"/>
                </a:solidFill>
                <a:cs typeface="Times New Roman" pitchFamily="18" charset="0"/>
              </a:rPr>
              <a:t>Fósforo </a:t>
            </a:r>
          </a:p>
        </p:txBody>
      </p:sp>
      <p:sp>
        <p:nvSpPr>
          <p:cNvPr id="34" name="Line 21">
            <a:extLst>
              <a:ext uri="{FF2B5EF4-FFF2-40B4-BE49-F238E27FC236}">
                <a16:creationId xmlns:a16="http://schemas.microsoft.com/office/drawing/2014/main" id="{CC6698B7-CA6D-4DF8-B7EF-21D5BABDBE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59826" y="3282960"/>
            <a:ext cx="288925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5" name="Line 21">
            <a:extLst>
              <a:ext uri="{FF2B5EF4-FFF2-40B4-BE49-F238E27FC236}">
                <a16:creationId xmlns:a16="http://schemas.microsoft.com/office/drawing/2014/main" id="{41037465-64FF-4871-82D0-3920802BB0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59826" y="3714760"/>
            <a:ext cx="288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6" name="Line 21">
            <a:extLst>
              <a:ext uri="{FF2B5EF4-FFF2-40B4-BE49-F238E27FC236}">
                <a16:creationId xmlns:a16="http://schemas.microsoft.com/office/drawing/2014/main" id="{08917BE3-615B-4766-80C3-3E72634B8E8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9826" y="3714761"/>
            <a:ext cx="288925" cy="57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7" name="Line 21">
            <a:extLst>
              <a:ext uri="{FF2B5EF4-FFF2-40B4-BE49-F238E27FC236}">
                <a16:creationId xmlns:a16="http://schemas.microsoft.com/office/drawing/2014/main" id="{0A9A2F80-43D0-4DED-84A8-255F0AFAC8A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9825" y="3714760"/>
            <a:ext cx="215900" cy="1079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8" name="Line 3">
            <a:extLst>
              <a:ext uri="{FF2B5EF4-FFF2-40B4-BE49-F238E27FC236}">
                <a16:creationId xmlns:a16="http://schemas.microsoft.com/office/drawing/2014/main" id="{790F931D-2580-4DEE-AE8F-35E6BC3FC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513" y="4938723"/>
            <a:ext cx="0" cy="3286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145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 animBg="1"/>
      <p:bldP spid="13" grpId="0"/>
      <p:bldP spid="14" grpId="0" animBg="1"/>
      <p:bldP spid="16" grpId="0"/>
      <p:bldP spid="18" grpId="0" animBg="1"/>
      <p:bldP spid="20" grpId="0"/>
      <p:bldP spid="21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2E996D-6957-4DF8-909F-AB15C8246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Si se extinguen los productores, ¿la vida podría continuar en la tierra? ¿Por qué? 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5076886-E4B2-4BF0-AE28-FE06691E9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¿Para que sirve comprender el proceso de la fotosíntesis?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8FA7195-5830-4DDD-BF2F-51AAF1B90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06" t="50000" r="43399" b="33950"/>
          <a:stretch/>
        </p:blipFill>
        <p:spPr>
          <a:xfrm>
            <a:off x="1567600" y="2750344"/>
            <a:ext cx="9056800" cy="2064544"/>
          </a:xfrm>
          <a:prstGeom prst="rect">
            <a:avLst/>
          </a:prstGeom>
        </p:spPr>
      </p:pic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4C09E452-1034-4CC1-AA4E-FEF274D0D77B}"/>
              </a:ext>
            </a:extLst>
          </p:cNvPr>
          <p:cNvSpPr txBox="1">
            <a:spLocks/>
          </p:cNvSpPr>
          <p:nvPr/>
        </p:nvSpPr>
        <p:spPr bwMode="auto">
          <a:xfrm>
            <a:off x="2057400" y="5143500"/>
            <a:ext cx="8372476" cy="157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b="1" dirty="0"/>
              <a:t>Objetivo</a:t>
            </a:r>
            <a:r>
              <a:rPr lang="es-ES" sz="2000" dirty="0"/>
              <a:t>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2000" dirty="0"/>
              <a:t>Explicar, por medio de una investigación, el rol de la fotosíntesis y la respiración celular en el ecosistema considerando: El flujo de la energía. El ciclo de la materia.</a:t>
            </a:r>
          </a:p>
        </p:txBody>
      </p:sp>
    </p:spTree>
    <p:extLst>
      <p:ext uri="{BB962C8B-B14F-4D97-AF65-F5344CB8AC3E}">
        <p14:creationId xmlns:p14="http://schemas.microsoft.com/office/powerpoint/2010/main" val="153176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14" descr="data:image/jpeg;base64,/9j/4AAQSkZJRgABAQAAAQABAAD/2wCEAAkGBhQSEBUTEhMWFRQWGBgYGBUUFhoXGBoXGBoXFxgbGBcaHiYeGh8jGRcXIC8hJCcpLCwtGB8xNTAqOCYrLSkBCQoKDgwOGg8PGiolHyUpLTUyKTIsLywsNjQvKTAsKSovLCwpLCksLCwvLCosLC8sLCw0LCwpLCwsLCksKiwsLP/AABEIAPEA0gMBIgACEQEDEQH/xAAcAAEAAgMBAQEAAAAAAAAAAAAABQYDBAcCAQj/xABFEAACAQIEAwUFBQQJBAEFAAABAhEAAwQSITEFQVEGEyJhcTKBkbHwB0JSocEUI2LRM3KCkqLC0uHxJENzspMVJTREY//EABoBAQADAQEBAAAAAAAAAAAAAAADBAUCAQb/xAAxEQACAQIEAgkDBQEBAAAAAAAAAQIDEQQSITFBURMiMmFxobHB8IGR0QUjM+HxJBT/2gAMAwEAAhEDEQA/AO40pSgFKUoBSlKAUpSgFKUoBXm7cCqWOwBJ9BrVe4n2xFm8Ua02RWVWuyoUM+WFicxMHNtEDccp3Gj90/8AVb5GvWmlcLV2KDxXt7ixeKWcK+QR42GRI694ylY/iJA+Z0OJ/aldFovby+AsoYLIutngMJOiBBOmpM7Aawva7EFsHh7Vv2nCqQOZMAT8qh+O4de/sYRAIQKrEakkxmn4mvcIs95y2RcxtONJqlFa3OtWO3ii3a7y2Tda2jXFTZGZQSozbkTty2man+GcXt4hc1ppjQjYqehH0Dyri/HeJjDiBqzfMnUn4mpj7H8NiHxNzEmRYNsoxOzPKsoA5lROvKfOqsKkpS7i1icJRp0tH1kdcpSlWDJFKUoBSlKAUpSgFKUoBSlKAUpSgFKUoBSlRvEO0NmyCWceHeCAAeYLMQoPkTPlXqTex43Ykqie0Haazg0zXmgn2VG5PpURhvtGsPcCAaGYIJnQFjAy5ToCYDE9JOlUft6iDGscTauXCRNs99ltMh2ICrm8iMw1XpFc1VKmusrFjDU1WlZalo4b9qiXGDXLYt2jcFtWLSSSJY9IQZS3QOOcA3wGuBcfwveWkuWwAEGUIohVX+FRsJJPmZJkkmugfZh2v7+0MPdP7xB4CfvKOXqB+Q8qgp1buzLuKweSOZLb0/o1ftMwxi8F0LW7V4f1rTm2/wDguL/dFXJeI97gO+H3rBf3lJI089KiftDwv7hbvJCUc/8A87wyH/FkqqcB7YLZ4fiMLc1vKz27acz3gOvkqsWJPmBuQK03B1KKcd72+eRjRko1NdiOw2Hl7RbxG2oaPOMqD5n3Cq9xjFrg8QpeyXutmd7hYqwYsykIuqiI5g7jXnVw4PhHttadiO8bUBuQj2jGgAgDyEdBUZ28s4fEEL3gVx7N1ubaA5huFbTWTqAeszxw/R0si3O62J6aq6nfp7EC/BHxuJsG2+a3ffKHywUYeK4txOTKvi5gjUaGv0BwzhyYeylm0uVEEAfqepJ1J6k1x/7OsNdw95cyQpZIcMrKzF1RckEk/url3WBofSu1VQnSUHoSus6isxSlK4OBSlKAUpSgFKUoBSlKAUpSgFKUoBSlKAgO12NvJbC2AM7hwuY5Q1wAFULSIkZjuJyZZGauJ8T7O8UvXMz2Lxj715ltW1HlmKqq+S6V2/trge9wV2BqgFweqHMf8IYe+uf8dcNZtuACSIMKNgR0668hzrRwkM8dHYrVZZWVqw37Ek3Lq3r5lVW3ratlhlLFzBuOFJiBlEzJ0rpeI4GOJcIsEf0y2lKMfxqoV1J6MVIPTQ8q5HxmzPi5mB8N/wBfhV5+yrtmLafs185UklHJ0Uk6q3QEmZ6k9RXuLouUbbnWHq5JKS0KvwbFkM1m4CNSIOhBBgg9CCDp1rDcz4PELctkiDIIq1farwRLOJTFW2Ud6f3iZgGzDZwsyQQIJHMD8VVx8U+KCoqQBEsdzryGw/OsWlhak52itOZ9PUx9HoVOb15cfD/S/wDF+3dnEcPNsDNfvWyptj7hI9tjsADBA3O3IkVPg3BGW+9+4BmymEG2ZoEx5RNSnBeEphrXe3AC26pyAjUmdztv+dYuOcaVMyqRooBg7nQ/M19DRoqmsqd3zPlKtTPJtKy4I1OMcVyCS0uQNRA5aAchGtU39o7+8ouPlVmALGSFB5/Xl5V54hxA3CY/4+tK9YLDhVdmAnLpMH2gNY2kqSPj5zHicRGkifDYaVZ+50T7KeALbxl/vO7d7SrkIhipecx8iVykbGLnrXV65B9iuPJxV9GJM2wQSZ9hh/rrr9Zkp525ImlTdPqsUpSuTkUpSgFKUoBSlKAUpSgFKUoBSlKAUpSgPF60GUqdmBB9DpXEOKYt7eFKZWYW2K5VHP2SWjeAp0JjWddAe5Vy/iOHC4vFWSJV2JIHRv3v61ewb1a+pXrrRFFQm5atlwcxDEg9NY/KKjMzJOXTxED3b/P8qs/FECR4YBWAOUdPlUG9sQNNsx951k/D51rSjdFVM2MJwtbpDtpmkkDy15/CrVgUS2oIAAHy0PyFVrDXwiwDy+QG3xrX4hxwkQD7590/n+VeOyjoe2uya432hUplDHQAfCPz0qn4vHtcJk6fHf51IcIwtu8LouuEy28y5jpnLKqg+s/WgqOweBZ2aZCqSI2I129evv8ASqGJxKpR0L2EwrrzynzD3MsjLLH7x5dY8/P4cycr3jHwHw2qTt8PUCAP9q1sTYg185Ks6krs+ujhFSp5VsbfYHjX7JjkuGcuquP4W0MekBvPL51+iLV0MoZSCpAIIMgg6gg8xFfmACDXTvsy7ZZWGFut4WP7sn7rn7vox26E+ek9OpZ2ZlYrC3jnjujqlKUqwZIpSlAKUpQClKUApSlAKUpQClKUApSlAK532lXLxUmQM9pZnzlP8tdErm3bJ/8A7mo/gtg+hLVbwnb+jIqvZK32obRN9iPzb+Qqs4l4RvUafXr+dWXtKBnmBHeMAAeQYge6AapGLxUlgNpH61tJftlCL6xmu4sgED0+vjWmlskgAST9SfL686+BZPU/rpH161Z+C8EgZjqdz8v5fU1j4zF9ErLc3P0/AvES17K3NbhnCSNQxD8yCQddiI+tKkcBwcJmXeQCWPUwdfcRVlTg4RMzCJKgemWf835GtUpodIBM+4SI/M1gzlNrrM+upUaMdYJacSMxFnKIgE9PgYPxE/7VE41frb63qV4he8R9SdddTNQ2Kb6+vWoU9dCecUo3ZG3DrWbCXipBBgggg8617u9e7NWHsZkX1j9F9l+MftWEt3TGYiHj8a6N8SJHkRUrXPfshxk2r1voVcD1BU/+i10KrkJZopnzuJp9FVlFfOIpSldlcUpSgFKUoBSlKAUpSgFKUoDDjMSLdtnImBsNydgB6mBVYbtViOVm2vkztr/hHyqY7TXguHJO2ZJ9MwqintBbBjMuu45/CvbFzD0oyi20WK12qxJgtZtgebsPLeOtU3juOa/j1YpkYtbTKDIGm8kD8U7VIXO0NsHRlHLWNvqKi7F4XMWGjOC2wMSVCAa9PDHxq5hFabfcyLHU4xpqy4kX2oMkqDtm15anU/mR/wAVRbtzxxykR6fUVde0b+2OWgEe8n8qpTIWvAAEyR7ydq2JO1MxYK8iY4Fhc9yY0X5/R+ddH4Bwgtqw0A1JGkQf0k1U+yXDyqmdTmbbnDEfzroVi9ls5DoSJ/urA8+VfIzfSVXJn3VCLo4aMYbs1OK3x4YJ9kHqJ5ny0qDxeJyrHPQeWmvz/WtnEX94mFH8qrnEMTv7/kf5VVq1LvQ1cPSUY67I14L3Qq7k/XrX3iPC2VJjWCfcIkeoLAfGtC3xJrbhkMHfYGRPMHSrlhMemOwtxwuS4p7u6g1AZ1OV05gOAdOTL6VJRpq3eZeOxVSMtNjn7LMfpXq0K+W7bKSjCCuh90fXw61mRdaS00OqbUkpI6J9kjRibg62m/J7f+o/GurVyb7KD/1THYdy8nl7drnXV7dwMJUgg7EGR8as0OwY36l/O/Beh6pSlTGcKUpQClKUApSlAKUpQClKUBq8T4et+09p5AYRI3HMEeYIB91UwfZHZmWxN4+gtj88pq+1qcUx/c2y4XM2gVdpY7CeQ6noKHcJSWkSm3fsist/+xf+Fr/RUHw3hosYh7aMSLbOoZokhS+pgR79KtF3tPjADFmyW/CS89PftVVt38zuzQGbxFZ0LM0wOo3+FXsHG+bwIsZ0kVHPzK92gXSes7dYArV7D8CNy8LggHMArEaKFyd5c6Qs5R/ard442rDkux+Pz1+FecfjDhrdrDWyVci2bpUkMARnVJGvibNcYdCnU1axdXLDKVsPTzSLRh+E91fIWcruzKeh9ooekGYnWD5a7vFL5hOeYZRPUk/z+VQfDWvLbDLN23Gqs5zCOaNqY8iDHIA1hfiyMB+9CwT4bxKkE7jMZEe8x16fPSjo7H1NDEZWo1dlxPHEcRkgeWvlsf51WOJX6m+I23YyDabfVb9ory55x9Go63wFpl7lhRB1e9b8xMSPn+lV40ZN7GlWx9JQtGVyHWWaJjz+UTz/ANue1s7H8N/ZzfKq5W7bRQArN4gzOG1H3YG5+9X3g9zDWAO7Hf3Bp+5Acz53fYGu8Zj5VM3f/qDgHu+4TkAqE+9rmYn1hfSr8KWVGBWruqyI4hw1b7gsuVtshJVzzjkTGo9084r2eyKj/tNznxXOX9rp8q2Mdi8Soi6LNwD8dlfjNsge+K1rXatoyN4dCB4mKR+HM5LIJ6kgfwgV04LkSU62VWa0NnD8EgwqqJHylucnkD7hVt7CXWtX3w5PgZO8UbQykK8D+LMp9QTzrn2K7SMGIYQQNufOPdz89KmPs94z3vE7YkkZLo/IH9BXl1skSYjLKm3odipSlemMKUpQClKUApSlAKUpQClKUAqJ7RXwiW2MEC5sdj4LlS1RHajhTYjDlLZAcEMs6CRIInloTQ7ptKSuVbE9qgghAIE6Rr5+k/pVdtjZ/wAOUQNST6b7ZvjWlxDhN9GP7SrW9JgFWZtx4YkbzqdtNDNe0F3FHu8OhCbsVOsdS20DXxH3AGTVyhW6OMu+x1jVCpKKjwuR3GrmVtgzkg5R4gseyXI0O58CkzzIEitC0he5Lk5jczFiZYsNyT/b/Kpji/Bu6QksJHSSM0bTzPWodT47Z8nPpraI/Sq+KlJwcnuR4eKzpI6JwfBG3aMgSQIIkSpgSRyOsTVf49g0DjvADPOCrRtuImt7CdsFS6oylyiEEqC2WQBMD3CYnWsWO7RWrhBbDO7BlIMMgIkB/EYg7wdp3rFp4pySUovxsbEYSg2+ZBcI7HpiWIDZIBJlSdBuZOkCRJ/UxTi/ZpU7y3hyTCHVoBJMiQFGmvInnVzwN7LhcVd7oW/ZUICGOUDOYidDmGx1IqDvWrji4VtsS3hGYRMwc2usHMPgaqV8bUUlkVrcySFPNfMbn2fdniFQGVzAHXTTfbfbrVx49aBMKNhsAR+lRnDTCrYbKXsBAGaJykCddNQRuN9Ky47ido7tqNyTqSQDG+0HpzrTwuOVSTU+BUlhpX6iuVjjDhRoT01M/Xvqs3cOId22yt74BI99WXiwDGQS3wH1/vUNx3AK2EDKdFcE6SCygwG8vEDt03q1KvHgyboJwXWRFYTCi+FtMYaYQ9CdAD/CTv5yRqSDYfsf4NcbGd/kIt20YEmR4mGUDzO/pFV/geIe2e8ssAZ8QgEBhtIOmvJhr0Iiu3dkePJibC5RldFAZPdEjykEeRB9T7GeYr16cqUdtHxJ2lKV2Z4pSlAKUpQClKUApSlAKUpQCqrxLtlcR2W1hS6Da4XKhvQBG06a61aTXGr3aK4rlSxGUxE7Rp/Oo6ksqLmEoxqSeY2ON4i/xG6LRUWSzRcZSWC2QFI1MGScx2G0cya6BwfhyYbBhbSxIBljDNpoWPpyG2wqn9lR3rq5PtMST5KAgHn4lar1ir0rrKgGNIn0B5egk+YqePZTZXqRSqSjHgznna3D+GX3iQu+XcDTqeh1qs4HhS6Ncz7EBRpIJBJPM+yIjpVz4wyG5lI3kKq/Nj515bBNLhBLZoB8gFnTlzOsGAPKoq1W8cqLeGw/WzzRCWcaoQdzBE6hTsfONzJO+unrXrAYW7fvBNJ0JiBA3MnlWvxdreHxKMzDxCLgVgDP3SZgE9eenLSvl/tlZs2x3IU4hvD3jNNsazPhJ7yNJkjaMvI0oxzSsbM30dPMkSmD4wtziGIRW/6dRatusSCSTbJmJlQp6THpWxw69dbOhUApcIVmOhCgLPmKiPs+s9xfJFxLtu5Oe4pl0uEEI1xT4lHiYSQNW+Etj8ZOIvWpNrOrJnPtZSAuZAYBjVTEkdINZ36jQcayjl3W/v3+pWw9RVL5d0visauMxpdUeCDBPikBgwBBgb7Rp/FqAdda/fAUM6hAYAhZdumnL59NakEfk5WAJ8LBnc6CY1uGeSARsNN6hHvHvTcvfuydLdhhLhdpKgFsx5wpAGg03sxgoxstjTptRsl9zIgd9kMdWy6jnz+fvqT4dhUY3LLEgOFAU+wWmBy0OsAjmdajXukjW0w6MxVR7wTPwrPg8altgX8KrBYgxDDVY11OYDf8q8av1WdV4KdN21KlxDDHD3mVZRJhSTIII0BJ3J2g+VWjsjxsi6r2zldQA68joBm9GgA+ccwpqM7aZ3tlrmHaOctBiOawDHqAaiU4Few9tsSHAFpsptrJ1ZFbKQToMrATrqPhPh5OyT3MhtZGpbfc/R+Hvh0DLswBHvrJXDr/AG2xYVEt4g27TLIyqkgktn8ZUk+IE6HZhUx2M7YXVxKLdvvdVyFbvGkDNCgidiCQfSecVd6RXsZ7wc7N3Os0pSpCkKUpQClKUApSlAKUpQCuRcX7KriMRcukhe8djuwgSIOh00Ik9Qa62+xjeuDnit27dNpTDSQSdlVdCxAP3dPUwOdRVNS9g3FOTl+S4dl7AtGyAxVURdtSZ8ZGuupJ+NTmO4mzMVIgxsNhMHLI5wRJ8wKgOHW8uQzosKJPlEnz0/4r7jbxS4W5LMT6mdfcK9nUJaNDW73Mlu2i3S9wBoBOWY/CABHQT8KjuINYuEs6ePXxKzAkHZSVYExB3nepKzh1ukM5NtBJZvgdB5kitfEZBpbSBBMkywED5nbSaryeho00r8bkV2ewS9/CIB1I1O+gzNO50kz+dYeGYAX7xuwi3LjXChgMtqzZMd6VAAa4zQgPkTz02+LYhMLavtJDMhyhTHIaTyAB15nYc61uD4y9YsPe7lWsW7Vu2SCBcDLbDXMs7rngkdTprVeq3Gm7b8CZPVzXz57WZNdpOFjucGcPNrLcgMp7tyCjHViPvFSxzSDJ3nXJxPhDdyrC1YZ5BZlsqzECZCFhl7wDWCNdYI2XQwb4vEd3dLJ4TKK5bQxAOaQJgkZgpifvc5m92lurbZL2HvnNpmgkD8LK6FgYMENA2mBtXeDfRRtN/OZQxFCTSy2zePk+ZFYrsvZvWxctvcKsJDZLYRp55WEz1yketQ+EzYc90bQU/duJbUqR/FAMafXMrvaE2X8CHLcAusoVCAW9sAMM4hgZgGJ2Brew/GVueyEnaCYH8ifKreIUlo+svT3Xod4Jwauuq+XP2f01MN8XGWYERzEHrrMVF8UsGMrN7CrIXYO4Lf4UKbc2NSdziMkZLQYg6H7maQAS0bA/8GoN8W3tH2nYtG0loMAa6AQB5AVno2Zba7Fns4z9tsOGE3FtyWG1yCgnLyO5PrPPSv8ACbTRjLDahjaAJaIKJcO538KRA12qZsWhh8ILrsBcZXKweTFRmMaARbEdRLcwBWcJxVbNwlwWPfA3BGwdHAAXqia+UmpaNJTlPKto+Z8xWmoaJ6XIm3hLhUWyCHTNlUgjMpglf63hlRswnmBmy8HxZF1CNSWUCOs6fnFb3FbmS8t1fEGEq41GZSCsHzjbzNTHD+NYfD3M9vCWy4OcXLtx2EnxDLbEKInTf2d67pyzxuy1FtLq6nc6VV+xHax8aLmdVGQr4kmDM6QSdo689qtFXU7q6MicHCWWW4pSlenApSlAKUpQClKUArl/HuGWrWOud0gTPBfUkFozkjXwyXGggSorqFcm7SYqcXe12L/MgfAR8K5lsWMOrzsbdpZOUdSffv8AMxWe7xe2zdy6w+kE7NA1ynqNZG/Oo79oAKnpP5jn79ajuO8PuswNpwQxzAOxBV+qOASJ6a+XKK7ZrRhzLHirySB9xfQSTr7v5DyrLh8IptuwczvmIjKuxYcp5AfxT0qlcMx1xLgt3wWLE+E+yYgjKwMGfZI3Gn4hGx2l7TMmCIzhnvsRlH3FGmoAHIFsu3xrldZ2JZrLHfQje0PGBiL4QJns2QZQHLIOpLNBmPCBPNxzEi3dlcKmIwjYcs3dEmA2l1RchyHU7lWEg81KxO5iuzuEtYW1ba5bJMKS5AZDecMz96xnVAVAB2IY71I8YIF9MfbuZma2h7pkzq/djRt9zm0iPXXStWxEJP8A80lZaWlbjv8AZ7PkvArVacrqcL38dO5W5re/Ns2Oy14oALhZSdRFslmAJAYEycpjNy9qrPjL2g8LsTuWHLl4ZjfyFQ+Kw4K2ruZmGINtDbRoUHu8yLbn7vgYnSZM+kpdvhbYUZgeYtlmP5b+prug24dbQknNVHGovnuUrjXD4adJ1OUiDrqcokE666QQYIM6GMwnDneZhgsKwNuWGkgd5poVIjWYI0qz8SuMH9or5OQG8hqdfzqF4k2W6LnhymFYHxwT7JYZQBuYPTTkDUufOsr3W3Pw/H2LkaaptTXZe64K/Hu77eJqcRvZbZPhnQAD2pJA/EevP9KsvA+HDCLnZke8VVbQGuRWEFjrAJkAHpPWKr+LCwTMa84X8iB8q2b+DOHwiwwFy+yOAFmFAOSRpJJdmj0qhNvLpv8Akkx+kVG+/A179u5evsxdEFpWAfVpYGDcC/wq0KPxZT1qEwmKs2r1woMiu6poScuYMAxO55KT/Eam8XbNm0EVcj3Miw5iAZYTHIBgxPNmJ51U8Fgxcxht2cz21S5LEhSzBGKGSQBFzKd/1q3QS/jv1Umn48X9DAnHNB1Hvpb8GxxS0bN42yIV5zLyBEeIchvv5TtMRJxEgbAoSsTByySum+ksPKFqax3FO/Uo6lLqkyjagMRByHmrge+tPBhVxAYhbiE2mdSDlYOLbODz0cHXy866oO8Xm3RMr5ll48Dr32QYPLgDcI1u3GYGN1WEHukNV5rV4ZftvZttZgWyoyBQAAsaAAaCNo8q2qvJWVjNqScpNsUpSvTgUpSgFKUoBSlKAVyDtTbCcQuqdief8Shv81dfrj/2h3SuPaeZBgjllQf5QK4nsWsK7VDEt3xSeYy/p+QPzrLiL2pBO0fEZv0qAweLIRkY6oxAnoACus/hJ/uVvXrpe7A2YFh/dJqrI242epIXcFbxAFsnK24YLmykc4G4iQQOgOkAiDwHAGxFwrl/om0xBZntDKCG8DCWJIyjxSGU8lNZsXijbdbNtkZ76hQzCQpP/c12CjMxPQHnVi4TZIs3bdmRaFxbau0SVtrDsf4izsTpqWNV8XUdKlmW57ntdru+/wA1t3I0eLcBs2rNlLDxdJY37isQ7E+yXIOxIYgGQoAA85bheC7q0LhvPdRVIuW7kMO7OrFcwLab6nUAiNaju01+2ly0lr2VSM5EEtJkHTWCCNuRitjANNtomWUqpXUtodFSYy7AxLHn0rinG8Ep6uwgpSpbvdmPgSO/dpKoVfEqnegtqlxciB/uMQ5OYQSR6gzPFuJXLIHe22VJhsjo3pJGoJ811MCRIqmtxQXQqwyQ2muTxA6Q20nNcBnYvBBUSZRL/iKDFJiLZDKy3lAuWmBI1VhO8ggbHUc50pSSgmldW8+P5KMKEumcb2d336cH7GS5jVZoRZG5jRddi5kk8vaIFamMxClSGIIIjJbED4gcvL486+Lw8qAocOkyolgB5ICAzeWg561mjdTpHJQNtd+Q95ms5t30Po4JZdft8/ojlvd2BILADdgM0cgJ05b1lw2MfEX3xF+FEoqTsviXKig8iFidz6A1qcSuALEzG2p2Ow5DrUxwfs8VRcRjCvsxbtDzYEkaakmFzaaCADCx3Ty9qfAzP1G0VZLXYg+22MyXoDSPGF11AUEz5b/UVr9jLXdqzlTldCrOdADnUL7j3dzXqx2rS47fN8q+gLFkH8Wma4RHJVAHq1b1vjlyyO7uWf3RLIjCBKISNV3OUl9eYbyk9U6clQkuLXzyMqq+xH6+hr8X4fkuZmnK0L6HkV8wYPu8zMTaBDZZ8QBU/wBZDI9zKdPSrlfvriLBVlA2KzygaRrGn6iqacO2Yr9/Lp5lOnmUNuPTzNcYSpdOEvAm1smlqtTrH2R8ezI2HY7eJPgJA9dT7jXSa/P3Ybipt4u1ckAFsrchJ1/P/NX6AVpEjatGG1mUcXFZ8y46n2lKVIVBSlKAUpSgFKUoBXMvtY4WBct3hEuCuUmJKAtI/s/DLPWum1z37ZcL3mHwqD2jiBEb/wBHc298V6oZ3lOoVOjeY5UcUQvejMsMEuK0aEeyT0M8xuD61JPjcqq66lToP4WkfkZFR7YfNmR18YEM2slQd42MGA3qCd9NWyCoCNPkRrI/noPrenOLhKzN+lUVSClAXGe5eu5AXdbRW2Bqc1whQB/ZY/Cug9jeM+G3bIllIusvVGCsddpDBhE7iqj2bJXEuCIa4jZROsi2wkjcDUgTHlMVucExi2b72nYSFKoZ0MtJHxDesxVTEtSeR8EmROTcXHvb87ehscSvM15mcSDMGTBBJO/I6wdjM1M8OtMFzKSCB4ZEZYHhzfiHQRI/Ko7HYLv4uWnh2YA23bwhiJ0MSqyGg6xtpArNgcQ9glG1IiVBzDMeYzCG91epxdsrLFKreOUsGDwyrhFtFAwCiWInMTJYnmJJJ161QsbhWGIYZS4IJK5mEsmXXQ6kqyHrpOuxn8RfB8TZQ2v4kbXpMSZ561AwzG6zO2bMNDrHh0YHk0l4PPbbQ2aWsZRb5f77fU8qJwlGcdXd/a2q8eK8Dc4biQPCDcZjpldl8MaxMBtI2YjaYrav3JAVnn+FJOvXYa/HSaiG8QBAyuNAd9QdREbT9GvQ4qT4WGQwJCjVupzcx9Rzqq48zVU7pW2MpsFnVVEtM78hqTPKAAdOhqc7RYq+toSw75lAW3bGVbSXPAigEkliGBPSG6TWv2da2jtduZSLdtmyMfCfuyQdwCQSTyBrDxXiX/X2lZG3DeKBJDLBA5eEtodRJ0FRzauofUycTUz1fAj+IcLjuLNzKsPLZfFltAagtzOXvCeUmvPaCSbY0gCZGwY6gT0gnUeteeMJcNpr66Ak2xrBhozED+1H97prELhwQNTAg+EmTl6D8Q6c/wAxYgm4Rbet7+WhUgnOo5cvjNiHClVuEQfYIBWdvdoNx5DyrF30HPqGBBHwysD6jn1C9aw2sYzSHgx4cw2IOoBHTmD7q9O+uvx/Q/zru1pXsWssHG8T3g8Rlukod4YeTIZIjlzr9Ddl8eL2EtOPwj3aAj/CVr892VX2gBm5ctQJAPkQGB6Qp3rs/wBmGLzYXL+Hb4t+kVag9TOxMepfv9S5UpSpTPFKUoBSlKAUpSgFUb7SnAuYInZbrNqJGihdf70+6rzVC+1LDO37OVVii95mYDQEhMsnlMHepqH8iucVOyznXa26+YXAxkqG15ctDyIkjSOfI6xOF4kl8DvAudfbXYXF/Gq8nE6gQNAdJgSXaPE96cwWNI0200/SffVRvyDmQwR00PlB/KreLoxmr8RhK8qUr8CewFxMM1xjEMIBGh0y6A+e9bPDODnEBrjiFYiMzZBI2UaE6Sduc7bVq4G+uOdUuL3dxRIZYCuqDM/hgBWgF+f3toFWXEXO78LKPCAqhgGjlHkfOOfKvm8R/wA8sy7T57JGtm6bs6Ih8R3quFNm3EwpS44YkQdzpPqNZ5zWROKMxzW3zAAKyP7XTXkfXTUjymXs4QXDL22hILQShnWJ3qr3s37W6I8OrFQ0ZkuDbI4P3oj8xyEMNXjUeWoknzXqdKEoa03d8vYkTjxqSSonRZOh/qnY8p0rAt3nuTvO0csw25mtXFYbL4shQiMyEkrroGSdQJ0jlWumJMx9e+palJwdi/QxKqRubrqy6q2h08z0iN/5c9q8Feu468j+k8/WvH7QdyT6Dn/KvN2505ch9aVw7snjKMFoT/ZwrcxKBgCMyGG20uJMz5ae861i7aYxreMF8CRLDXUAElW576t7/dWv2ZwTXMSCDAXxljMBV115nlHUxWPtHcFxbsnUqTPnM/qKgqq048viM6rO82+483ceHwaCQSrXM+2p7wtJHIEEVHPiARAPvGuo29++tbuPwtu9bF1AAcoUhRAOQBSCBppGh/Soi5gbYtKyCGMhp1EiZ0+B99T01DXXjyOKdVw2V7955snI51gNt6jUj68qyl5Y+m310qOvOQIYHqGHLf6/nWzbuZlkb/r/ACNWHG2ojUv1fI3sOdQeh1/X47/GuqfZHf1dZ3DEdNG/5rluGBiOYj4/8V0f7Lrh74Aez4vhH8zPvFdR3Oaq/bZ1elKVOZQpSlAKUpQClKUApSlARmN7M4W7/SYe23nlAOvmINRL/Zjw4mThtf8AyXf9dWmldZpbXPLIhcN2NwdtGW1h7aZhBZVGfqPGZbQwd+VV/iHY+5aOez+85R5dCvTbb8qvVKgq0o1e0SQm4bHIcZfcA50ZSTGuoJ1gg8xMVFYrAWLuGgALiF1U7FiDOVup6HrHnXYuKcBtXwcwg/iAGvqDod/XoRVS4p9nrAE28r+XssI6Sfm3urPeDlCWaBchiU99DmeGvBlAaQFlGLeIqhET1iTm57Gom5aKuUYeIdNQejL1U7jptVxx/ZN/+5YugfiCSJP8Lx+VeMF2bv5Z7rPbGzd2XUGTMGDHqrCr8Gpxyy0Oukyzzx47/krFsDrH9bWfWKyiwCIUTO3/AB/KpfGcIYajIrTGVwHToABclkPr00rzYtXgVyouaRrbhdiNwu421An1rl0XwLCxMOOhL4Dhhwdv94T3rr4rax4AeTMdS22ggDqTtWcfhRcd8ugyGV6AEHn5/OpnFYfEEsz3LcAyBL6zqdxA/PasAU90xlBoMxGy+UmP99KzmpOd35EV07sjuFYVDhCv3i7B/IAIFjppJqvPaIMfdmfeZE/lU3gjmZ7aEhbkDOymJmJEDbUyfTete5gctwrnzAgEErlmJ5fHTzner0I5ZPPx4Edrq0dzSSyR6b614KwwaNNiBzH19b1K2bUjVbhYfeiF9c3SlzAsxg+4dPjXexNlzIw27wYrlM+Q/KR7q6v9mfDTPeEQFGmnMz85P93zqm9nOx7vcUlZJGkecbTvGhnYRrXauD8MFiytsctz1P1p7q6hHW5DiKlo5OJu0pSpjPFKUoBSlKAUpSgFKUoBSlKAUpSgFKUoD4KUpQGG9uPQ/rVf477Cf+W1/wCwpSh6tyvcZ/on/qj5iqvxr/8AHt/+W3/6NSlVcP234Fqey8Teb2D7v8lQOM9r/wCP5ClK94/O4tvdfUlbf9J9edb3BvbPu/SlKI7nsXXsX/3v6x/9jVopSrJjy3FKUoeClKUApSlAf//Z">
            <a:extLst>
              <a:ext uri="{FF2B5EF4-FFF2-40B4-BE49-F238E27FC236}">
                <a16:creationId xmlns:a16="http://schemas.microsoft.com/office/drawing/2014/main" id="{9F53FDEF-9FBA-4FF1-A454-06A71D6F10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0" y="-1109663"/>
            <a:ext cx="2000250" cy="229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CL" altLang="es-CL"/>
          </a:p>
        </p:txBody>
      </p:sp>
      <p:pic>
        <p:nvPicPr>
          <p:cNvPr id="16" name="15 Imagen" descr="FORmula.png">
            <a:extLst>
              <a:ext uri="{FF2B5EF4-FFF2-40B4-BE49-F238E27FC236}">
                <a16:creationId xmlns:a16="http://schemas.microsoft.com/office/drawing/2014/main" id="{8EFC74C4-1463-4964-858B-B130C0356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888333"/>
            <a:ext cx="7772400" cy="187325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>
            <a:extLst>
              <a:ext uri="{FF2B5EF4-FFF2-40B4-BE49-F238E27FC236}">
                <a16:creationId xmlns:a16="http://schemas.microsoft.com/office/drawing/2014/main" id="{B26E4A9A-62A0-40FC-93AE-FF6759097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5" y="3798888"/>
            <a:ext cx="8353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s-CL" i="1" dirty="0"/>
              <a:t>Foto</a:t>
            </a:r>
            <a:r>
              <a:rPr lang="es-CL" altLang="es-CL" dirty="0"/>
              <a:t> proviene del griego y significa </a:t>
            </a:r>
            <a:r>
              <a:rPr lang="es-CL" altLang="es-CL" b="1" dirty="0"/>
              <a:t>“luz”</a:t>
            </a:r>
            <a:r>
              <a:rPr lang="es-CL" altLang="es-CL" dirty="0"/>
              <a:t>,</a:t>
            </a:r>
            <a:r>
              <a:rPr lang="es-CL" altLang="es-CL" b="1" dirty="0"/>
              <a:t> </a:t>
            </a:r>
            <a:r>
              <a:rPr lang="es-CL" altLang="es-CL" i="1" dirty="0"/>
              <a:t>síntesis,</a:t>
            </a:r>
            <a:r>
              <a:rPr lang="es-CL" altLang="es-CL" dirty="0"/>
              <a:t> por su parte, significa </a:t>
            </a:r>
            <a:r>
              <a:rPr lang="es-CL" altLang="es-CL" b="1" dirty="0"/>
              <a:t>“composición”</a:t>
            </a:r>
            <a:r>
              <a:rPr lang="es-CL" altLang="es-CL" dirty="0"/>
              <a:t>.</a:t>
            </a:r>
            <a:r>
              <a:rPr lang="es-CL" altLang="es-CL" b="1" dirty="0"/>
              <a:t> </a:t>
            </a:r>
            <a:endParaRPr lang="es-CL" altLang="es-CL" sz="1600" b="1" dirty="0"/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E120F963-DF29-41AE-9785-611ADBC2D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295" y="4519611"/>
            <a:ext cx="9318156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99FF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s-CL" dirty="0"/>
              <a:t>Es la transformación de la materia inorgánica a orgánica gracias a la participación de la energía que proviene de la luz, la cual se transforma en energía química (ATP), que luego se usará para formar compuestos orgánicos estables.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90EA6C67-CBA5-4CAB-A436-91897E316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altLang="es-CL" dirty="0"/>
              <a:t>Ecuación general del Proceso de la Fotosíntesis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\\Apolo\Home\dpacheco\BASE DE DATOS\FISIOLOGIA VEGETAL\LIBRO-FISIOLOGÍA VEGETAL\Fotosíntesis_archivos\colors.gif">
            <a:extLst>
              <a:ext uri="{FF2B5EF4-FFF2-40B4-BE49-F238E27FC236}">
                <a16:creationId xmlns:a16="http://schemas.microsoft.com/office/drawing/2014/main" id="{D3786CCA-9C66-4006-945F-E8F39572D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3462338"/>
            <a:ext cx="5975628" cy="3175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http://www.lineaysalud.com/wp-content/uploads/2015/02/clorofila1.jpg">
            <a:extLst>
              <a:ext uri="{FF2B5EF4-FFF2-40B4-BE49-F238E27FC236}">
                <a16:creationId xmlns:a16="http://schemas.microsoft.com/office/drawing/2014/main" id="{67564F4A-CAAA-487C-A600-941122F7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4001294"/>
            <a:ext cx="3208334" cy="240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89A1B34-DBF0-42A8-8650-37BB4AA6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Pigmentos fotosintéticos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CA7C2B-5B28-4260-81C1-010C81161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altLang="es-CL" sz="2000" dirty="0"/>
              <a:t>Los pigmentos son moléculas que absorben luz de una cierta longitud de onda, reflejando las longitudes de onda que no absorben.</a:t>
            </a:r>
          </a:p>
          <a:p>
            <a:pPr algn="just"/>
            <a:endParaRPr lang="es-CL" altLang="es-CL" sz="2000" dirty="0"/>
          </a:p>
          <a:p>
            <a:pPr algn="just"/>
            <a:r>
              <a:rPr lang="es-CL" altLang="es-CL" sz="2000" dirty="0"/>
              <a:t>El principal pigmento de la fotosíntesis es la </a:t>
            </a:r>
            <a:r>
              <a:rPr lang="es-CL" altLang="es-CL" sz="2000" b="1" dirty="0">
                <a:solidFill>
                  <a:srgbClr val="00863D"/>
                </a:solidFill>
              </a:rPr>
              <a:t>clorofila</a:t>
            </a:r>
            <a:endParaRPr lang="es-ES" sz="2000" dirty="0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E814753E-E3B7-4BE4-B576-4D636EF606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 b="47291"/>
          <a:stretch/>
        </p:blipFill>
        <p:spPr>
          <a:xfrm>
            <a:off x="4691921" y="52202"/>
            <a:ext cx="7500079" cy="223272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988392B-1D61-4835-9FB6-E4481E6D4B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390" y="1731074"/>
            <a:ext cx="5975627" cy="493819"/>
          </a:xfrm>
          <a:prstGeom prst="rect">
            <a:avLst/>
          </a:prstGeom>
        </p:spPr>
      </p:pic>
      <p:pic>
        <p:nvPicPr>
          <p:cNvPr id="20" name="Picture 14" descr="http://2.bp.blogspot.com/_xBXZbW6ivIs/SBX0pBvW7QI/AAAAAAAAAp4/p0nUDnmu-6c/s1600/color_exoplantas_2.jpg">
            <a:extLst>
              <a:ext uri="{FF2B5EF4-FFF2-40B4-BE49-F238E27FC236}">
                <a16:creationId xmlns:a16="http://schemas.microsoft.com/office/drawing/2014/main" id="{129E8C85-073A-456A-A630-D2B23021F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044" y="2435333"/>
            <a:ext cx="4202112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14" descr="data:image/jpeg;base64,/9j/4AAQSkZJRgABAQAAAQABAAD/2wCEAAkGBhQSEBUTEhMWFRQWGBgYGBUUFhoXGBoXGBoXFxgbGBcaHiYeGh8jGRcXIC8hJCcpLCwtGB8xNTAqOCYrLSkBCQoKDgwOGg8PGiolHyUpLTUyKTIsLywsNjQvKTAsKSovLCwpLCksLCwvLCosLC8sLCw0LCwpLCwsLCksKiwsLP/AABEIAPEA0gMBIgACEQEDEQH/xAAcAAEAAgMBAQEAAAAAAAAAAAAABQYDBAcCAQj/xABFEAACAQIEAwUFBQQJBAEFAAABAhEAAwQSITEFQVEGEyJhcTKBkbHwB0JSocEUI2LRM3KCkqLC0uHxJENzspMVJTREY//EABoBAQADAQEBAAAAAAAAAAAAAAADBAUCAQb/xAAxEQACAQIEAgkDBQEBAAAAAAAAAQIDEQQSITFBURMiMmFxobHB8IGR0QUjM+HxJBT/2gAMAwEAAhEDEQA/AO40pSgFKUoBSlKAUpSgFKUoBXm7cCqWOwBJ9BrVe4n2xFm8Ua02RWVWuyoUM+WFicxMHNtEDccp3Gj90/8AVb5GvWmlcLV2KDxXt7ixeKWcK+QR42GRI694ylY/iJA+Z0OJ/aldFovby+AsoYLIutngMJOiBBOmpM7Aawva7EFsHh7Vv2nCqQOZMAT8qh+O4de/sYRAIQKrEakkxmn4mvcIs95y2RcxtONJqlFa3OtWO3ii3a7y2Tda2jXFTZGZQSozbkTty2man+GcXt4hc1ppjQjYqehH0Dyri/HeJjDiBqzfMnUn4mpj7H8NiHxNzEmRYNsoxOzPKsoA5lROvKfOqsKkpS7i1icJRp0tH1kdcpSlWDJFKUoBSlKAUpSgFKUoBSlKAUpSgFKUoBSlRvEO0NmyCWceHeCAAeYLMQoPkTPlXqTex43Ykqie0Haazg0zXmgn2VG5PpURhvtGsPcCAaGYIJnQFjAy5ToCYDE9JOlUft6iDGscTauXCRNs99ltMh2ICrm8iMw1XpFc1VKmusrFjDU1WlZalo4b9qiXGDXLYt2jcFtWLSSSJY9IQZS3QOOcA3wGuBcfwveWkuWwAEGUIohVX+FRsJJPmZJkkmugfZh2v7+0MPdP7xB4CfvKOXqB+Q8qgp1buzLuKweSOZLb0/o1ftMwxi8F0LW7V4f1rTm2/wDguL/dFXJeI97gO+H3rBf3lJI089KiftDwv7hbvJCUc/8A87wyH/FkqqcB7YLZ4fiMLc1vKz27acz3gOvkqsWJPmBuQK03B1KKcd72+eRjRko1NdiOw2Hl7RbxG2oaPOMqD5n3Cq9xjFrg8QpeyXutmd7hYqwYsykIuqiI5g7jXnVw4PhHttadiO8bUBuQj2jGgAgDyEdBUZ28s4fEEL3gVx7N1ubaA5huFbTWTqAeszxw/R0si3O62J6aq6nfp7EC/BHxuJsG2+a3ffKHywUYeK4txOTKvi5gjUaGv0BwzhyYeylm0uVEEAfqepJ1J6k1x/7OsNdw95cyQpZIcMrKzF1RckEk/url3WBofSu1VQnSUHoSus6isxSlK4OBSlKAUpSgFKUoBSlKAUpSgFKUoBSlKAgO12NvJbC2AM7hwuY5Q1wAFULSIkZjuJyZZGauJ8T7O8UvXMz2Lxj715ltW1HlmKqq+S6V2/trge9wV2BqgFweqHMf8IYe+uf8dcNZtuACSIMKNgR0668hzrRwkM8dHYrVZZWVqw37Ek3Lq3r5lVW3ratlhlLFzBuOFJiBlEzJ0rpeI4GOJcIsEf0y2lKMfxqoV1J6MVIPTQ8q5HxmzPi5mB8N/wBfhV5+yrtmLafs185UklHJ0Uk6q3QEmZ6k9RXuLouUbbnWHq5JKS0KvwbFkM1m4CNSIOhBBgg9CCDp1rDcz4PELctkiDIIq1farwRLOJTFW2Ud6f3iZgGzDZwsyQQIJHMD8VVx8U+KCoqQBEsdzryGw/OsWlhak52itOZ9PUx9HoVOb15cfD/S/wDF+3dnEcPNsDNfvWyptj7hI9tjsADBA3O3IkVPg3BGW+9+4BmymEG2ZoEx5RNSnBeEphrXe3AC26pyAjUmdztv+dYuOcaVMyqRooBg7nQ/M19DRoqmsqd3zPlKtTPJtKy4I1OMcVyCS0uQNRA5aAchGtU39o7+8ouPlVmALGSFB5/Xl5V54hxA3CY/4+tK9YLDhVdmAnLpMH2gNY2kqSPj5zHicRGkifDYaVZ+50T7KeALbxl/vO7d7SrkIhipecx8iVykbGLnrXV65B9iuPJxV9GJM2wQSZ9hh/rrr9Zkp525ImlTdPqsUpSuTkUpSgFKUoBSlKAUpSgFKUoBSlKAUpSgPF60GUqdmBB9DpXEOKYt7eFKZWYW2K5VHP2SWjeAp0JjWddAe5Vy/iOHC4vFWSJV2JIHRv3v61ewb1a+pXrrRFFQm5atlwcxDEg9NY/KKjMzJOXTxED3b/P8qs/FECR4YBWAOUdPlUG9sQNNsx951k/D51rSjdFVM2MJwtbpDtpmkkDy15/CrVgUS2oIAAHy0PyFVrDXwiwDy+QG3xrX4hxwkQD7590/n+VeOyjoe2uya432hUplDHQAfCPz0qn4vHtcJk6fHf51IcIwtu8LouuEy28y5jpnLKqg+s/WgqOweBZ2aZCqSI2I129evv8ASqGJxKpR0L2EwrrzynzD3MsjLLH7x5dY8/P4cycr3jHwHw2qTt8PUCAP9q1sTYg185Ks6krs+ujhFSp5VsbfYHjX7JjkuGcuquP4W0MekBvPL51+iLV0MoZSCpAIIMgg6gg8xFfmACDXTvsy7ZZWGFut4WP7sn7rn7vox26E+ek9OpZ2ZlYrC3jnjujqlKUqwZIpSlAKUpQClKUApSlAKUpQClKUApSlAK532lXLxUmQM9pZnzlP8tdErm3bJ/8A7mo/gtg+hLVbwnb+jIqvZK32obRN9iPzb+Qqs4l4RvUafXr+dWXtKBnmBHeMAAeQYge6AapGLxUlgNpH61tJftlCL6xmu4sgED0+vjWmlskgAST9SfL686+BZPU/rpH161Z+C8EgZjqdz8v5fU1j4zF9ErLc3P0/AvES17K3NbhnCSNQxD8yCQddiI+tKkcBwcJmXeQCWPUwdfcRVlTg4RMzCJKgemWf835GtUpodIBM+4SI/M1gzlNrrM+upUaMdYJacSMxFnKIgE9PgYPxE/7VE41frb63qV4he8R9SdddTNQ2Kb6+vWoU9dCecUo3ZG3DrWbCXipBBgggg8617u9e7NWHsZkX1j9F9l+MftWEt3TGYiHj8a6N8SJHkRUrXPfshxk2r1voVcD1BU/+i10KrkJZopnzuJp9FVlFfOIpSldlcUpSgFKUoBSlKAUpSgFKUoDDjMSLdtnImBsNydgB6mBVYbtViOVm2vkztr/hHyqY7TXguHJO2ZJ9MwqintBbBjMuu45/CvbFzD0oyi20WK12qxJgtZtgebsPLeOtU3juOa/j1YpkYtbTKDIGm8kD8U7VIXO0NsHRlHLWNvqKi7F4XMWGjOC2wMSVCAa9PDHxq5hFabfcyLHU4xpqy4kX2oMkqDtm15anU/mR/wAVRbtzxxykR6fUVde0b+2OWgEe8n8qpTIWvAAEyR7ydq2JO1MxYK8iY4Fhc9yY0X5/R+ddH4Bwgtqw0A1JGkQf0k1U+yXDyqmdTmbbnDEfzroVi9ls5DoSJ/urA8+VfIzfSVXJn3VCLo4aMYbs1OK3x4YJ9kHqJ5ny0qDxeJyrHPQeWmvz/WtnEX94mFH8qrnEMTv7/kf5VVq1LvQ1cPSUY67I14L3Qq7k/XrX3iPC2VJjWCfcIkeoLAfGtC3xJrbhkMHfYGRPMHSrlhMemOwtxwuS4p7u6g1AZ1OV05gOAdOTL6VJRpq3eZeOxVSMtNjn7LMfpXq0K+W7bKSjCCuh90fXw61mRdaS00OqbUkpI6J9kjRibg62m/J7f+o/GurVyb7KD/1THYdy8nl7drnXV7dwMJUgg7EGR8as0OwY36l/O/Beh6pSlTGcKUpQClKUApSlAKUpQClKUBq8T4et+09p5AYRI3HMEeYIB91UwfZHZmWxN4+gtj88pq+1qcUx/c2y4XM2gVdpY7CeQ6noKHcJSWkSm3fsist/+xf+Fr/RUHw3hosYh7aMSLbOoZokhS+pgR79KtF3tPjADFmyW/CS89PftVVt38zuzQGbxFZ0LM0wOo3+FXsHG+bwIsZ0kVHPzK92gXSes7dYArV7D8CNy8LggHMArEaKFyd5c6Qs5R/ard442rDkux+Pz1+FecfjDhrdrDWyVci2bpUkMARnVJGvibNcYdCnU1axdXLDKVsPTzSLRh+E91fIWcruzKeh9ooekGYnWD5a7vFL5hOeYZRPUk/z+VQfDWvLbDLN23Gqs5zCOaNqY8iDHIA1hfiyMB+9CwT4bxKkE7jMZEe8x16fPSjo7H1NDEZWo1dlxPHEcRkgeWvlsf51WOJX6m+I23YyDabfVb9ory55x9Go63wFpl7lhRB1e9b8xMSPn+lV40ZN7GlWx9JQtGVyHWWaJjz+UTz/ANue1s7H8N/ZzfKq5W7bRQArN4gzOG1H3YG5+9X3g9zDWAO7Hf3Bp+5Acz53fYGu8Zj5VM3f/qDgHu+4TkAqE+9rmYn1hfSr8KWVGBWruqyI4hw1b7gsuVtshJVzzjkTGo9084r2eyKj/tNznxXOX9rp8q2Mdi8Soi6LNwD8dlfjNsge+K1rXatoyN4dCB4mKR+HM5LIJ6kgfwgV04LkSU62VWa0NnD8EgwqqJHylucnkD7hVt7CXWtX3w5PgZO8UbQykK8D+LMp9QTzrn2K7SMGIYQQNufOPdz89KmPs94z3vE7YkkZLo/IH9BXl1skSYjLKm3odipSlemMKUpQClKUApSlAKUpQClKUAqJ7RXwiW2MEC5sdj4LlS1RHajhTYjDlLZAcEMs6CRIInloTQ7ptKSuVbE9qgghAIE6Rr5+k/pVdtjZ/wAOUQNST6b7ZvjWlxDhN9GP7SrW9JgFWZtx4YkbzqdtNDNe0F3FHu8OhCbsVOsdS20DXxH3AGTVyhW6OMu+x1jVCpKKjwuR3GrmVtgzkg5R4gseyXI0O58CkzzIEitC0he5Lk5jczFiZYsNyT/b/Kpji/Bu6QksJHSSM0bTzPWodT47Z8nPpraI/Sq+KlJwcnuR4eKzpI6JwfBG3aMgSQIIkSpgSRyOsTVf49g0DjvADPOCrRtuImt7CdsFS6oylyiEEqC2WQBMD3CYnWsWO7RWrhBbDO7BlIMMgIkB/EYg7wdp3rFp4pySUovxsbEYSg2+ZBcI7HpiWIDZIBJlSdBuZOkCRJ/UxTi/ZpU7y3hyTCHVoBJMiQFGmvInnVzwN7LhcVd7oW/ZUICGOUDOYidDmGx1IqDvWrji4VtsS3hGYRMwc2usHMPgaqV8bUUlkVrcySFPNfMbn2fdniFQGVzAHXTTfbfbrVx49aBMKNhsAR+lRnDTCrYbKXsBAGaJykCddNQRuN9Ky47ido7tqNyTqSQDG+0HpzrTwuOVSTU+BUlhpX6iuVjjDhRoT01M/Xvqs3cOId22yt74BI99WXiwDGQS3wH1/vUNx3AK2EDKdFcE6SCygwG8vEDt03q1KvHgyboJwXWRFYTCi+FtMYaYQ9CdAD/CTv5yRqSDYfsf4NcbGd/kIt20YEmR4mGUDzO/pFV/geIe2e8ssAZ8QgEBhtIOmvJhr0Iiu3dkePJibC5RldFAZPdEjykEeRB9T7GeYr16cqUdtHxJ2lKV2Z4pSlAKUpQClKUApSlAKUpQCqrxLtlcR2W1hS6Da4XKhvQBG06a61aTXGr3aK4rlSxGUxE7Rp/Oo6ksqLmEoxqSeY2ON4i/xG6LRUWSzRcZSWC2QFI1MGScx2G0cya6BwfhyYbBhbSxIBljDNpoWPpyG2wqn9lR3rq5PtMST5KAgHn4lar1ir0rrKgGNIn0B5egk+YqePZTZXqRSqSjHgznna3D+GX3iQu+XcDTqeh1qs4HhS6Ncz7EBRpIJBJPM+yIjpVz4wyG5lI3kKq/Nj515bBNLhBLZoB8gFnTlzOsGAPKoq1W8cqLeGw/WzzRCWcaoQdzBE6hTsfONzJO+unrXrAYW7fvBNJ0JiBA3MnlWvxdreHxKMzDxCLgVgDP3SZgE9eenLSvl/tlZs2x3IU4hvD3jNNsazPhJ7yNJkjaMvI0oxzSsbM30dPMkSmD4wtziGIRW/6dRatusSCSTbJmJlQp6THpWxw69dbOhUApcIVmOhCgLPmKiPs+s9xfJFxLtu5Oe4pl0uEEI1xT4lHiYSQNW+Etj8ZOIvWpNrOrJnPtZSAuZAYBjVTEkdINZ36jQcayjl3W/v3+pWw9RVL5d0visauMxpdUeCDBPikBgwBBgb7Rp/FqAdda/fAUM6hAYAhZdumnL59NakEfk5WAJ8LBnc6CY1uGeSARsNN6hHvHvTcvfuydLdhhLhdpKgFsx5wpAGg03sxgoxstjTptRsl9zIgd9kMdWy6jnz+fvqT4dhUY3LLEgOFAU+wWmBy0OsAjmdajXukjW0w6MxVR7wTPwrPg8altgX8KrBYgxDDVY11OYDf8q8av1WdV4KdN21KlxDDHD3mVZRJhSTIII0BJ3J2g+VWjsjxsi6r2zldQA68joBm9GgA+ccwpqM7aZ3tlrmHaOctBiOawDHqAaiU4Few9tsSHAFpsptrJ1ZFbKQToMrATrqPhPh5OyT3MhtZGpbfc/R+Hvh0DLswBHvrJXDr/AG2xYVEt4g27TLIyqkgktn8ZUk+IE6HZhUx2M7YXVxKLdvvdVyFbvGkDNCgidiCQfSecVd6RXsZ7wc7N3Os0pSpCkKUpQClKUApSlAKUpQCuRcX7KriMRcukhe8djuwgSIOh00Ik9Qa62+xjeuDnit27dNpTDSQSdlVdCxAP3dPUwOdRVNS9g3FOTl+S4dl7AtGyAxVURdtSZ8ZGuupJ+NTmO4mzMVIgxsNhMHLI5wRJ8wKgOHW8uQzosKJPlEnz0/4r7jbxS4W5LMT6mdfcK9nUJaNDW73Mlu2i3S9wBoBOWY/CABHQT8KjuINYuEs6ePXxKzAkHZSVYExB3nepKzh1ukM5NtBJZvgdB5kitfEZBpbSBBMkywED5nbSaryeho00r8bkV2ewS9/CIB1I1O+gzNO50kz+dYeGYAX7xuwi3LjXChgMtqzZMd6VAAa4zQgPkTz02+LYhMLavtJDMhyhTHIaTyAB15nYc61uD4y9YsPe7lWsW7Vu2SCBcDLbDXMs7rngkdTprVeq3Gm7b8CZPVzXz57WZNdpOFjucGcPNrLcgMp7tyCjHViPvFSxzSDJ3nXJxPhDdyrC1YZ5BZlsqzECZCFhl7wDWCNdYI2XQwb4vEd3dLJ4TKK5bQxAOaQJgkZgpifvc5m92lurbZL2HvnNpmgkD8LK6FgYMENA2mBtXeDfRRtN/OZQxFCTSy2zePk+ZFYrsvZvWxctvcKsJDZLYRp55WEz1yketQ+EzYc90bQU/duJbUqR/FAMafXMrvaE2X8CHLcAusoVCAW9sAMM4hgZgGJ2Brew/GVueyEnaCYH8ifKreIUlo+svT3Xod4Jwauuq+XP2f01MN8XGWYERzEHrrMVF8UsGMrN7CrIXYO4Lf4UKbc2NSdziMkZLQYg6H7maQAS0bA/8GoN8W3tH2nYtG0loMAa6AQB5AVno2Zba7Fns4z9tsOGE3FtyWG1yCgnLyO5PrPPSv8ACbTRjLDahjaAJaIKJcO538KRA12qZsWhh8ILrsBcZXKweTFRmMaARbEdRLcwBWcJxVbNwlwWPfA3BGwdHAAXqia+UmpaNJTlPKto+Z8xWmoaJ6XIm3hLhUWyCHTNlUgjMpglf63hlRswnmBmy8HxZF1CNSWUCOs6fnFb3FbmS8t1fEGEq41GZSCsHzjbzNTHD+NYfD3M9vCWy4OcXLtx2EnxDLbEKInTf2d67pyzxuy1FtLq6nc6VV+xHax8aLmdVGQr4kmDM6QSdo689qtFXU7q6MicHCWWW4pSlenApSlAKUpQClKUArl/HuGWrWOud0gTPBfUkFozkjXwyXGggSorqFcm7SYqcXe12L/MgfAR8K5lsWMOrzsbdpZOUdSffv8AMxWe7xe2zdy6w+kE7NA1ynqNZG/Oo79oAKnpP5jn79ajuO8PuswNpwQxzAOxBV+qOASJ6a+XKK7ZrRhzLHirySB9xfQSTr7v5DyrLh8IptuwczvmIjKuxYcp5AfxT0qlcMx1xLgt3wWLE+E+yYgjKwMGfZI3Gn4hGx2l7TMmCIzhnvsRlH3FGmoAHIFsu3xrldZ2JZrLHfQje0PGBiL4QJns2QZQHLIOpLNBmPCBPNxzEi3dlcKmIwjYcs3dEmA2l1RchyHU7lWEg81KxO5iuzuEtYW1ba5bJMKS5AZDecMz96xnVAVAB2IY71I8YIF9MfbuZma2h7pkzq/djRt9zm0iPXXStWxEJP8A80lZaWlbjv8AZ7PkvArVacrqcL38dO5W5re/Ns2Oy14oALhZSdRFslmAJAYEycpjNy9qrPjL2g8LsTuWHLl4ZjfyFQ+Kw4K2ruZmGINtDbRoUHu8yLbn7vgYnSZM+kpdvhbYUZgeYtlmP5b+prug24dbQknNVHGovnuUrjXD4adJ1OUiDrqcokE666QQYIM6GMwnDneZhgsKwNuWGkgd5poVIjWYI0qz8SuMH9or5OQG8hqdfzqF4k2W6LnhymFYHxwT7JYZQBuYPTTkDUufOsr3W3Pw/H2LkaaptTXZe64K/Hu77eJqcRvZbZPhnQAD2pJA/EevP9KsvA+HDCLnZke8VVbQGuRWEFjrAJkAHpPWKr+LCwTMa84X8iB8q2b+DOHwiwwFy+yOAFmFAOSRpJJdmj0qhNvLpv8Akkx+kVG+/A179u5evsxdEFpWAfVpYGDcC/wq0KPxZT1qEwmKs2r1woMiu6poScuYMAxO55KT/Eam8XbNm0EVcj3Miw5iAZYTHIBgxPNmJ51U8Fgxcxht2cz21S5LEhSzBGKGSQBFzKd/1q3QS/jv1Umn48X9DAnHNB1Hvpb8GxxS0bN42yIV5zLyBEeIchvv5TtMRJxEgbAoSsTByySum+ksPKFqax3FO/Uo6lLqkyjagMRByHmrge+tPBhVxAYhbiE2mdSDlYOLbODz0cHXy866oO8Xm3RMr5ll48Dr32QYPLgDcI1u3GYGN1WEHukNV5rV4ZftvZttZgWyoyBQAAsaAAaCNo8q2qvJWVjNqScpNsUpSvTgUpSgFKUoBSlKAVyDtTbCcQuqdief8Shv81dfrj/2h3SuPaeZBgjllQf5QK4nsWsK7VDEt3xSeYy/p+QPzrLiL2pBO0fEZv0qAweLIRkY6oxAnoACus/hJ/uVvXrpe7A2YFh/dJqrI242epIXcFbxAFsnK24YLmykc4G4iQQOgOkAiDwHAGxFwrl/om0xBZntDKCG8DCWJIyjxSGU8lNZsXijbdbNtkZ76hQzCQpP/c12CjMxPQHnVi4TZIs3bdmRaFxbau0SVtrDsf4izsTpqWNV8XUdKlmW57ntdru+/wA1t3I0eLcBs2rNlLDxdJY37isQ7E+yXIOxIYgGQoAA85bheC7q0LhvPdRVIuW7kMO7OrFcwLab6nUAiNaju01+2ly0lr2VSM5EEtJkHTWCCNuRitjANNtomWUqpXUtodFSYy7AxLHn0rinG8Ep6uwgpSpbvdmPgSO/dpKoVfEqnegtqlxciB/uMQ5OYQSR6gzPFuJXLIHe22VJhsjo3pJGoJ811MCRIqmtxQXQqwyQ2muTxA6Q20nNcBnYvBBUSZRL/iKDFJiLZDKy3lAuWmBI1VhO8ggbHUc50pSSgmldW8+P5KMKEumcb2d336cH7GS5jVZoRZG5jRddi5kk8vaIFamMxClSGIIIjJbED4gcvL486+Lw8qAocOkyolgB5ICAzeWg561mjdTpHJQNtd+Q95ms5t30Po4JZdft8/ojlvd2BILADdgM0cgJ05b1lw2MfEX3xF+FEoqTsviXKig8iFidz6A1qcSuALEzG2p2Ow5DrUxwfs8VRcRjCvsxbtDzYEkaakmFzaaCADCx3Ty9qfAzP1G0VZLXYg+22MyXoDSPGF11AUEz5b/UVr9jLXdqzlTldCrOdADnUL7j3dzXqx2rS47fN8q+gLFkH8Wma4RHJVAHq1b1vjlyyO7uWf3RLIjCBKISNV3OUl9eYbyk9U6clQkuLXzyMqq+xH6+hr8X4fkuZmnK0L6HkV8wYPu8zMTaBDZZ8QBU/wBZDI9zKdPSrlfvriLBVlA2KzygaRrGn6iqacO2Yr9/Lp5lOnmUNuPTzNcYSpdOEvAm1smlqtTrH2R8ezI2HY7eJPgJA9dT7jXSa/P3Ybipt4u1ckAFsrchJ1/P/NX6AVpEjatGG1mUcXFZ8y46n2lKVIVBSlKAUpSgFKUoBXMvtY4WBct3hEuCuUmJKAtI/s/DLPWum1z37ZcL3mHwqD2jiBEb/wBHc298V6oZ3lOoVOjeY5UcUQvejMsMEuK0aEeyT0M8xuD61JPjcqq66lToP4WkfkZFR7YfNmR18YEM2slQd42MGA3qCd9NWyCoCNPkRrI/noPrenOLhKzN+lUVSClAXGe5eu5AXdbRW2Bqc1whQB/ZY/Cug9jeM+G3bIllIusvVGCsddpDBhE7iqj2bJXEuCIa4jZROsi2wkjcDUgTHlMVucExi2b72nYSFKoZ0MtJHxDesxVTEtSeR8EmROTcXHvb87ehscSvM15mcSDMGTBBJO/I6wdjM1M8OtMFzKSCB4ZEZYHhzfiHQRI/Ko7HYLv4uWnh2YA23bwhiJ0MSqyGg6xtpArNgcQ9glG1IiVBzDMeYzCG91epxdsrLFKreOUsGDwyrhFtFAwCiWInMTJYnmJJJ161QsbhWGIYZS4IJK5mEsmXXQ6kqyHrpOuxn8RfB8TZQ2v4kbXpMSZ561AwzG6zO2bMNDrHh0YHk0l4PPbbQ2aWsZRb5f77fU8qJwlGcdXd/a2q8eK8Dc4biQPCDcZjpldl8MaxMBtI2YjaYrav3JAVnn+FJOvXYa/HSaiG8QBAyuNAd9QdREbT9GvQ4qT4WGQwJCjVupzcx9Rzqq48zVU7pW2MpsFnVVEtM78hqTPKAAdOhqc7RYq+toSw75lAW3bGVbSXPAigEkliGBPSG6TWv2da2jtduZSLdtmyMfCfuyQdwCQSTyBrDxXiX/X2lZG3DeKBJDLBA5eEtodRJ0FRzauofUycTUz1fAj+IcLjuLNzKsPLZfFltAagtzOXvCeUmvPaCSbY0gCZGwY6gT0gnUeteeMJcNpr66Ak2xrBhozED+1H97prELhwQNTAg+EmTl6D8Q6c/wAxYgm4Rbet7+WhUgnOo5cvjNiHClVuEQfYIBWdvdoNx5DyrF30HPqGBBHwysD6jn1C9aw2sYzSHgx4cw2IOoBHTmD7q9O+uvx/Q/zru1pXsWssHG8T3g8Rlukod4YeTIZIjlzr9Ddl8eL2EtOPwj3aAj/CVr892VX2gBm5ctQJAPkQGB6Qp3rs/wBmGLzYXL+Hb4t+kVag9TOxMepfv9S5UpSpTPFKUoBSlKAUpSgFUb7SnAuYInZbrNqJGihdf70+6rzVC+1LDO37OVVii95mYDQEhMsnlMHepqH8iucVOyznXa26+YXAxkqG15ctDyIkjSOfI6xOF4kl8DvAudfbXYXF/Gq8nE6gQNAdJgSXaPE96cwWNI0200/SffVRvyDmQwR00PlB/KreLoxmr8RhK8qUr8CewFxMM1xjEMIBGh0y6A+e9bPDODnEBrjiFYiMzZBI2UaE6Sduc7bVq4G+uOdUuL3dxRIZYCuqDM/hgBWgF+f3toFWXEXO78LKPCAqhgGjlHkfOOfKvm8R/wA8sy7T57JGtm6bs6Ih8R3quFNm3EwpS44YkQdzpPqNZ5zWROKMxzW3zAAKyP7XTXkfXTUjymXs4QXDL22hILQShnWJ3qr3s37W6I8OrFQ0ZkuDbI4P3oj8xyEMNXjUeWoknzXqdKEoa03d8vYkTjxqSSonRZOh/qnY8p0rAt3nuTvO0csw25mtXFYbL4shQiMyEkrroGSdQJ0jlWumJMx9e+palJwdi/QxKqRubrqy6q2h08z0iN/5c9q8Feu468j+k8/WvH7QdyT6Dn/KvN2505ch9aVw7snjKMFoT/ZwrcxKBgCMyGG20uJMz5ae861i7aYxreMF8CRLDXUAElW576t7/dWv2ZwTXMSCDAXxljMBV115nlHUxWPtHcFxbsnUqTPnM/qKgqq048viM6rO82+483ceHwaCQSrXM+2p7wtJHIEEVHPiARAPvGuo29++tbuPwtu9bF1AAcoUhRAOQBSCBppGh/Soi5gbYtKyCGMhp1EiZ0+B99T01DXXjyOKdVw2V7955snI51gNt6jUj68qyl5Y+m310qOvOQIYHqGHLf6/nWzbuZlkb/r/ACNWHG2ojUv1fI3sOdQeh1/X47/GuqfZHf1dZ3DEdNG/5rluGBiOYj4/8V0f7Lrh74Aez4vhH8zPvFdR3Oaq/bZ1elKVOZQpSlAKUpQClKUApSlARmN7M4W7/SYe23nlAOvmINRL/Zjw4mThtf8AyXf9dWmldZpbXPLIhcN2NwdtGW1h7aZhBZVGfqPGZbQwd+VV/iHY+5aOez+85R5dCvTbb8qvVKgq0o1e0SQm4bHIcZfcA50ZSTGuoJ1gg8xMVFYrAWLuGgALiF1U7FiDOVup6HrHnXYuKcBtXwcwg/iAGvqDod/XoRVS4p9nrAE28r+XssI6Sfm3urPeDlCWaBchiU99DmeGvBlAaQFlGLeIqhET1iTm57Gom5aKuUYeIdNQejL1U7jptVxx/ZN/+5YugfiCSJP8Lx+VeMF2bv5Z7rPbGzd2XUGTMGDHqrCr8Gpxyy0Oukyzzx47/krFsDrH9bWfWKyiwCIUTO3/AB/KpfGcIYajIrTGVwHToABclkPr00rzYtXgVyouaRrbhdiNwu421An1rl0XwLCxMOOhL4Dhhwdv94T3rr4rax4AeTMdS22ggDqTtWcfhRcd8ugyGV6AEHn5/OpnFYfEEsz3LcAyBL6zqdxA/PasAU90xlBoMxGy+UmP99KzmpOd35EV07sjuFYVDhCv3i7B/IAIFjppJqvPaIMfdmfeZE/lU3gjmZ7aEhbkDOymJmJEDbUyfTete5gctwrnzAgEErlmJ5fHTzner0I5ZPPx4Edrq0dzSSyR6b614KwwaNNiBzH19b1K2bUjVbhYfeiF9c3SlzAsxg+4dPjXexNlzIw27wYrlM+Q/KR7q6v9mfDTPeEQFGmnMz85P93zqm9nOx7vcUlZJGkecbTvGhnYRrXauD8MFiytsctz1P1p7q6hHW5DiKlo5OJu0pSpjPFKUoBSlKAUpSgFKUoBSlKAUpSgFKUoD4KUpQGG9uPQ/rVf477Cf+W1/wCwpSh6tyvcZ/on/qj5iqvxr/8AHt/+W3/6NSlVcP234Fqey8Teb2D7v8lQOM9r/wCP5ClK94/O4tvdfUlbf9J9edb3BvbPu/SlKI7nsXXsX/3v6x/9jVopSrJjy3FKUoeClKUApSlAf//Z">
            <a:extLst>
              <a:ext uri="{FF2B5EF4-FFF2-40B4-BE49-F238E27FC236}">
                <a16:creationId xmlns:a16="http://schemas.microsoft.com/office/drawing/2014/main" id="{8E1E735C-6BF6-40B0-B6A3-01067E2B76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0" y="-1109663"/>
            <a:ext cx="2000250" cy="229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22535" name="13 CuadroTexto">
            <a:extLst>
              <a:ext uri="{FF2B5EF4-FFF2-40B4-BE49-F238E27FC236}">
                <a16:creationId xmlns:a16="http://schemas.microsoft.com/office/drawing/2014/main" id="{B876C4CB-8789-4A1B-A2C6-BFC7F0849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6" y="1641052"/>
            <a:ext cx="8496300" cy="923925"/>
          </a:xfrm>
          <a:prstGeom prst="rect">
            <a:avLst/>
          </a:prstGeom>
          <a:solidFill>
            <a:schemeClr val="bg1"/>
          </a:solidFill>
          <a:ln w="9525">
            <a:solidFill>
              <a:srgbClr val="99FF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s-CL" altLang="es-CL" dirty="0"/>
              <a:t>Los cloroplastos son organelos abundantes (50 a 60 por célula) donde se produce la fotosíntesis, distinguiéndose las </a:t>
            </a:r>
            <a:r>
              <a:rPr lang="es-CL" altLang="es-CL" dirty="0">
                <a:highlight>
                  <a:srgbClr val="FFFF00"/>
                </a:highlight>
              </a:rPr>
              <a:t>membranas tilacoidales</a:t>
            </a:r>
            <a:r>
              <a:rPr lang="es-CL" altLang="es-CL" dirty="0"/>
              <a:t>, en las que se encuentran los fotosistemas I y II.</a:t>
            </a:r>
          </a:p>
        </p:txBody>
      </p:sp>
      <p:pic>
        <p:nvPicPr>
          <p:cNvPr id="22542" name="Picture 14" descr="http://2.bp.blogspot.com/-MHLPK_j6Je8/Uof9pEU7OhI/AAAAAAAAAEg/kvroqpiPziA/s1600/Cloroplasto.jpg">
            <a:extLst>
              <a:ext uri="{FF2B5EF4-FFF2-40B4-BE49-F238E27FC236}">
                <a16:creationId xmlns:a16="http://schemas.microsoft.com/office/drawing/2014/main" id="{9CB850F0-133C-4E1F-83E6-4BB040C86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" y="2688943"/>
            <a:ext cx="5971230" cy="3129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>
            <a:extLst>
              <a:ext uri="{FF2B5EF4-FFF2-40B4-BE49-F238E27FC236}">
                <a16:creationId xmlns:a16="http://schemas.microsoft.com/office/drawing/2014/main" id="{3ADB2493-5D8C-481A-A215-8E99FBB46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41" y="5362574"/>
            <a:ext cx="129698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s-CL" b="1" dirty="0"/>
              <a:t>Grana</a:t>
            </a:r>
          </a:p>
        </p:txBody>
      </p:sp>
      <p:sp>
        <p:nvSpPr>
          <p:cNvPr id="15" name="14 CuadroTexto">
            <a:extLst>
              <a:ext uri="{FF2B5EF4-FFF2-40B4-BE49-F238E27FC236}">
                <a16:creationId xmlns:a16="http://schemas.microsoft.com/office/drawing/2014/main" id="{792DD1CE-EE98-44E5-B170-517AE02B890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234489" y="4178301"/>
            <a:ext cx="9429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CL" altLang="es-CL" sz="1400" b="1"/>
              <a:t>Grana</a:t>
            </a:r>
          </a:p>
        </p:txBody>
      </p:sp>
      <p:pic>
        <p:nvPicPr>
          <p:cNvPr id="10" name="14 Imagen" descr="clorof.gif">
            <a:extLst>
              <a:ext uri="{FF2B5EF4-FFF2-40B4-BE49-F238E27FC236}">
                <a16:creationId xmlns:a16="http://schemas.microsoft.com/office/drawing/2014/main" id="{86C6FAAE-8C03-47E5-9885-C283DBB61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65" y="2688943"/>
            <a:ext cx="3879385" cy="2890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E31EA7A0-5898-449F-A73E-2CB70347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Los cloroplastos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14" descr="data:image/jpeg;base64,/9j/4AAQSkZJRgABAQAAAQABAAD/2wCEAAkGBhQSEBUTEhMWFRQWGBgYGBUUFhoXGBoXGBoXFxgbGBcaHiYeGh8jGRcXIC8hJCcpLCwtGB8xNTAqOCYrLSkBCQoKDgwOGg8PGiolHyUpLTUyKTIsLywsNjQvKTAsKSovLCwpLCksLCwvLCosLC8sLCw0LCwpLCwsLCksKiwsLP/AABEIAPEA0gMBIgACEQEDEQH/xAAcAAEAAgMBAQEAAAAAAAAAAAAABQYDBAcCAQj/xABFEAACAQIEAwUFBQQJBAEFAAABAhEAAwQSITEFQVEGEyJhcTKBkbHwB0JSocEUI2LRM3KCkqLC0uHxJENzspMVJTREY//EABoBAQADAQEBAAAAAAAAAAAAAAADBAUCAQb/xAAxEQACAQIEAgkDBQEBAAAAAAAAAQIDEQQSITFBURMiMmFxobHB8IGR0QUjM+HxJBT/2gAMAwEAAhEDEQA/AO40pSgFKUoBSlKAUpSgFKUoBXm7cCqWOwBJ9BrVe4n2xFm8Ua02RWVWuyoUM+WFicxMHNtEDccp3Gj90/8AVb5GvWmlcLV2KDxXt7ixeKWcK+QR42GRI694ylY/iJA+Z0OJ/aldFovby+AsoYLIutngMJOiBBOmpM7Aawva7EFsHh7Vv2nCqQOZMAT8qh+O4de/sYRAIQKrEakkxmn4mvcIs95y2RcxtONJqlFa3OtWO3ii3a7y2Tda2jXFTZGZQSozbkTty2man+GcXt4hc1ppjQjYqehH0Dyri/HeJjDiBqzfMnUn4mpj7H8NiHxNzEmRYNsoxOzPKsoA5lROvKfOqsKkpS7i1icJRp0tH1kdcpSlWDJFKUoBSlKAUpSgFKUoBSlKAUpSgFKUoBSlRvEO0NmyCWceHeCAAeYLMQoPkTPlXqTex43Ykqie0Haazg0zXmgn2VG5PpURhvtGsPcCAaGYIJnQFjAy5ToCYDE9JOlUft6iDGscTauXCRNs99ltMh2ICrm8iMw1XpFc1VKmusrFjDU1WlZalo4b9qiXGDXLYt2jcFtWLSSSJY9IQZS3QOOcA3wGuBcfwveWkuWwAEGUIohVX+FRsJJPmZJkkmugfZh2v7+0MPdP7xB4CfvKOXqB+Q8qgp1buzLuKweSOZLb0/o1ftMwxi8F0LW7V4f1rTm2/wDguL/dFXJeI97gO+H3rBf3lJI089KiftDwv7hbvJCUc/8A87wyH/FkqqcB7YLZ4fiMLc1vKz27acz3gOvkqsWJPmBuQK03B1KKcd72+eRjRko1NdiOw2Hl7RbxG2oaPOMqD5n3Cq9xjFrg8QpeyXutmd7hYqwYsykIuqiI5g7jXnVw4PhHttadiO8bUBuQj2jGgAgDyEdBUZ28s4fEEL3gVx7N1ubaA5huFbTWTqAeszxw/R0si3O62J6aq6nfp7EC/BHxuJsG2+a3ffKHywUYeK4txOTKvi5gjUaGv0BwzhyYeylm0uVEEAfqepJ1J6k1x/7OsNdw95cyQpZIcMrKzF1RckEk/url3WBofSu1VQnSUHoSus6isxSlK4OBSlKAUpSgFKUoBSlKAUpSgFKUoBSlKAgO12NvJbC2AM7hwuY5Q1wAFULSIkZjuJyZZGauJ8T7O8UvXMz2Lxj715ltW1HlmKqq+S6V2/trge9wV2BqgFweqHMf8IYe+uf8dcNZtuACSIMKNgR0668hzrRwkM8dHYrVZZWVqw37Ek3Lq3r5lVW3ratlhlLFzBuOFJiBlEzJ0rpeI4GOJcIsEf0y2lKMfxqoV1J6MVIPTQ8q5HxmzPi5mB8N/wBfhV5+yrtmLafs185UklHJ0Uk6q3QEmZ6k9RXuLouUbbnWHq5JKS0KvwbFkM1m4CNSIOhBBgg9CCDp1rDcz4PELctkiDIIq1farwRLOJTFW2Ud6f3iZgGzDZwsyQQIJHMD8VVx8U+KCoqQBEsdzryGw/OsWlhak52itOZ9PUx9HoVOb15cfD/S/wDF+3dnEcPNsDNfvWyptj7hI9tjsADBA3O3IkVPg3BGW+9+4BmymEG2ZoEx5RNSnBeEphrXe3AC26pyAjUmdztv+dYuOcaVMyqRooBg7nQ/M19DRoqmsqd3zPlKtTPJtKy4I1OMcVyCS0uQNRA5aAchGtU39o7+8ouPlVmALGSFB5/Xl5V54hxA3CY/4+tK9YLDhVdmAnLpMH2gNY2kqSPj5zHicRGkifDYaVZ+50T7KeALbxl/vO7d7SrkIhipecx8iVykbGLnrXV65B9iuPJxV9GJM2wQSZ9hh/rrr9Zkp525ImlTdPqsUpSuTkUpSgFKUoBSlKAUpSgFKUoBSlKAUpSgPF60GUqdmBB9DpXEOKYt7eFKZWYW2K5VHP2SWjeAp0JjWddAe5Vy/iOHC4vFWSJV2JIHRv3v61ewb1a+pXrrRFFQm5atlwcxDEg9NY/KKjMzJOXTxED3b/P8qs/FECR4YBWAOUdPlUG9sQNNsx951k/D51rSjdFVM2MJwtbpDtpmkkDy15/CrVgUS2oIAAHy0PyFVrDXwiwDy+QG3xrX4hxwkQD7590/n+VeOyjoe2uya432hUplDHQAfCPz0qn4vHtcJk6fHf51IcIwtu8LouuEy28y5jpnLKqg+s/WgqOweBZ2aZCqSI2I129evv8ASqGJxKpR0L2EwrrzynzD3MsjLLH7x5dY8/P4cycr3jHwHw2qTt8PUCAP9q1sTYg185Ks6krs+ujhFSp5VsbfYHjX7JjkuGcuquP4W0MekBvPL51+iLV0MoZSCpAIIMgg6gg8xFfmACDXTvsy7ZZWGFut4WP7sn7rn7vox26E+ek9OpZ2ZlYrC3jnjujqlKUqwZIpSlAKUpQClKUApSlAKUpQClKUApSlAK532lXLxUmQM9pZnzlP8tdErm3bJ/8A7mo/gtg+hLVbwnb+jIqvZK32obRN9iPzb+Qqs4l4RvUafXr+dWXtKBnmBHeMAAeQYge6AapGLxUlgNpH61tJftlCL6xmu4sgED0+vjWmlskgAST9SfL686+BZPU/rpH161Z+C8EgZjqdz8v5fU1j4zF9ErLc3P0/AvES17K3NbhnCSNQxD8yCQddiI+tKkcBwcJmXeQCWPUwdfcRVlTg4RMzCJKgemWf835GtUpodIBM+4SI/M1gzlNrrM+upUaMdYJacSMxFnKIgE9PgYPxE/7VE41frb63qV4he8R9SdddTNQ2Kb6+vWoU9dCecUo3ZG3DrWbCXipBBgggg8617u9e7NWHsZkX1j9F9l+MftWEt3TGYiHj8a6N8SJHkRUrXPfshxk2r1voVcD1BU/+i10KrkJZopnzuJp9FVlFfOIpSldlcUpSgFKUoBSlKAUpSgFKUoDDjMSLdtnImBsNydgB6mBVYbtViOVm2vkztr/hHyqY7TXguHJO2ZJ9MwqintBbBjMuu45/CvbFzD0oyi20WK12qxJgtZtgebsPLeOtU3juOa/j1YpkYtbTKDIGm8kD8U7VIXO0NsHRlHLWNvqKi7F4XMWGjOC2wMSVCAa9PDHxq5hFabfcyLHU4xpqy4kX2oMkqDtm15anU/mR/wAVRbtzxxykR6fUVde0b+2OWgEe8n8qpTIWvAAEyR7ydq2JO1MxYK8iY4Fhc9yY0X5/R+ddH4Bwgtqw0A1JGkQf0k1U+yXDyqmdTmbbnDEfzroVi9ls5DoSJ/urA8+VfIzfSVXJn3VCLo4aMYbs1OK3x4YJ9kHqJ5ny0qDxeJyrHPQeWmvz/WtnEX94mFH8qrnEMTv7/kf5VVq1LvQ1cPSUY67I14L3Qq7k/XrX3iPC2VJjWCfcIkeoLAfGtC3xJrbhkMHfYGRPMHSrlhMemOwtxwuS4p7u6g1AZ1OV05gOAdOTL6VJRpq3eZeOxVSMtNjn7LMfpXq0K+W7bKSjCCuh90fXw61mRdaS00OqbUkpI6J9kjRibg62m/J7f+o/GurVyb7KD/1THYdy8nl7drnXV7dwMJUgg7EGR8as0OwY36l/O/Beh6pSlTGcKUpQClKUApSlAKUpQClKUBq8T4et+09p5AYRI3HMEeYIB91UwfZHZmWxN4+gtj88pq+1qcUx/c2y4XM2gVdpY7CeQ6noKHcJSWkSm3fsist/+xf+Fr/RUHw3hosYh7aMSLbOoZokhS+pgR79KtF3tPjADFmyW/CS89PftVVt38zuzQGbxFZ0LM0wOo3+FXsHG+bwIsZ0kVHPzK92gXSes7dYArV7D8CNy8LggHMArEaKFyd5c6Qs5R/ard442rDkux+Pz1+FecfjDhrdrDWyVci2bpUkMARnVJGvibNcYdCnU1axdXLDKVsPTzSLRh+E91fIWcruzKeh9ooekGYnWD5a7vFL5hOeYZRPUk/z+VQfDWvLbDLN23Gqs5zCOaNqY8iDHIA1hfiyMB+9CwT4bxKkE7jMZEe8x16fPSjo7H1NDEZWo1dlxPHEcRkgeWvlsf51WOJX6m+I23YyDabfVb9ory55x9Go63wFpl7lhRB1e9b8xMSPn+lV40ZN7GlWx9JQtGVyHWWaJjz+UTz/ANue1s7H8N/ZzfKq5W7bRQArN4gzOG1H3YG5+9X3g9zDWAO7Hf3Bp+5Acz53fYGu8Zj5VM3f/qDgHu+4TkAqE+9rmYn1hfSr8KWVGBWruqyI4hw1b7gsuVtshJVzzjkTGo9084r2eyKj/tNznxXOX9rp8q2Mdi8Soi6LNwD8dlfjNsge+K1rXatoyN4dCB4mKR+HM5LIJ6kgfwgV04LkSU62VWa0NnD8EgwqqJHylucnkD7hVt7CXWtX3w5PgZO8UbQykK8D+LMp9QTzrn2K7SMGIYQQNufOPdz89KmPs94z3vE7YkkZLo/IH9BXl1skSYjLKm3odipSlemMKUpQClKUApSlAKUpQClKUAqJ7RXwiW2MEC5sdj4LlS1RHajhTYjDlLZAcEMs6CRIInloTQ7ptKSuVbE9qgghAIE6Rr5+k/pVdtjZ/wAOUQNST6b7ZvjWlxDhN9GP7SrW9JgFWZtx4YkbzqdtNDNe0F3FHu8OhCbsVOsdS20DXxH3AGTVyhW6OMu+x1jVCpKKjwuR3GrmVtgzkg5R4gseyXI0O58CkzzIEitC0he5Lk5jczFiZYsNyT/b/Kpji/Bu6QksJHSSM0bTzPWodT47Z8nPpraI/Sq+KlJwcnuR4eKzpI6JwfBG3aMgSQIIkSpgSRyOsTVf49g0DjvADPOCrRtuImt7CdsFS6oylyiEEqC2WQBMD3CYnWsWO7RWrhBbDO7BlIMMgIkB/EYg7wdp3rFp4pySUovxsbEYSg2+ZBcI7HpiWIDZIBJlSdBuZOkCRJ/UxTi/ZpU7y3hyTCHVoBJMiQFGmvInnVzwN7LhcVd7oW/ZUICGOUDOYidDmGx1IqDvWrji4VtsS3hGYRMwc2usHMPgaqV8bUUlkVrcySFPNfMbn2fdniFQGVzAHXTTfbfbrVx49aBMKNhsAR+lRnDTCrYbKXsBAGaJykCddNQRuN9Ky47ido7tqNyTqSQDG+0HpzrTwuOVSTU+BUlhpX6iuVjjDhRoT01M/Xvqs3cOId22yt74BI99WXiwDGQS3wH1/vUNx3AK2EDKdFcE6SCygwG8vEDt03q1KvHgyboJwXWRFYTCi+FtMYaYQ9CdAD/CTv5yRqSDYfsf4NcbGd/kIt20YEmR4mGUDzO/pFV/geIe2e8ssAZ8QgEBhtIOmvJhr0Iiu3dkePJibC5RldFAZPdEjykEeRB9T7GeYr16cqUdtHxJ2lKV2Z4pSlAKUpQClKUApSlAKUpQCqrxLtlcR2W1hS6Da4XKhvQBG06a61aTXGr3aK4rlSxGUxE7Rp/Oo6ksqLmEoxqSeY2ON4i/xG6LRUWSzRcZSWC2QFI1MGScx2G0cya6BwfhyYbBhbSxIBljDNpoWPpyG2wqn9lR3rq5PtMST5KAgHn4lar1ir0rrKgGNIn0B5egk+YqePZTZXqRSqSjHgznna3D+GX3iQu+XcDTqeh1qs4HhS6Ncz7EBRpIJBJPM+yIjpVz4wyG5lI3kKq/Nj515bBNLhBLZoB8gFnTlzOsGAPKoq1W8cqLeGw/WzzRCWcaoQdzBE6hTsfONzJO+unrXrAYW7fvBNJ0JiBA3MnlWvxdreHxKMzDxCLgVgDP3SZgE9eenLSvl/tlZs2x3IU4hvD3jNNsazPhJ7yNJkjaMvI0oxzSsbM30dPMkSmD4wtziGIRW/6dRatusSCSTbJmJlQp6THpWxw69dbOhUApcIVmOhCgLPmKiPs+s9xfJFxLtu5Oe4pl0uEEI1xT4lHiYSQNW+Etj8ZOIvWpNrOrJnPtZSAuZAYBjVTEkdINZ36jQcayjl3W/v3+pWw9RVL5d0visauMxpdUeCDBPikBgwBBgb7Rp/FqAdda/fAUM6hAYAhZdumnL59NakEfk5WAJ8LBnc6CY1uGeSARsNN6hHvHvTcvfuydLdhhLhdpKgFsx5wpAGg03sxgoxstjTptRsl9zIgd9kMdWy6jnz+fvqT4dhUY3LLEgOFAU+wWmBy0OsAjmdajXukjW0w6MxVR7wTPwrPg8altgX8KrBYgxDDVY11OYDf8q8av1WdV4KdN21KlxDDHD3mVZRJhSTIII0BJ3J2g+VWjsjxsi6r2zldQA68joBm9GgA+ccwpqM7aZ3tlrmHaOctBiOawDHqAaiU4Few9tsSHAFpsptrJ1ZFbKQToMrATrqPhPh5OyT3MhtZGpbfc/R+Hvh0DLswBHvrJXDr/AG2xYVEt4g27TLIyqkgktn8ZUk+IE6HZhUx2M7YXVxKLdvvdVyFbvGkDNCgidiCQfSecVd6RXsZ7wc7N3Os0pSpCkKUpQClKUApSlAKUpQCuRcX7KriMRcukhe8djuwgSIOh00Ik9Qa62+xjeuDnit27dNpTDSQSdlVdCxAP3dPUwOdRVNS9g3FOTl+S4dl7AtGyAxVURdtSZ8ZGuupJ+NTmO4mzMVIgxsNhMHLI5wRJ8wKgOHW8uQzosKJPlEnz0/4r7jbxS4W5LMT6mdfcK9nUJaNDW73Mlu2i3S9wBoBOWY/CABHQT8KjuINYuEs6ePXxKzAkHZSVYExB3nepKzh1ukM5NtBJZvgdB5kitfEZBpbSBBMkywED5nbSaryeho00r8bkV2ewS9/CIB1I1O+gzNO50kz+dYeGYAX7xuwi3LjXChgMtqzZMd6VAAa4zQgPkTz02+LYhMLavtJDMhyhTHIaTyAB15nYc61uD4y9YsPe7lWsW7Vu2SCBcDLbDXMs7rngkdTprVeq3Gm7b8CZPVzXz57WZNdpOFjucGcPNrLcgMp7tyCjHViPvFSxzSDJ3nXJxPhDdyrC1YZ5BZlsqzECZCFhl7wDWCNdYI2XQwb4vEd3dLJ4TKK5bQxAOaQJgkZgpifvc5m92lurbZL2HvnNpmgkD8LK6FgYMENA2mBtXeDfRRtN/OZQxFCTSy2zePk+ZFYrsvZvWxctvcKsJDZLYRp55WEz1yketQ+EzYc90bQU/duJbUqR/FAMafXMrvaE2X8CHLcAusoVCAW9sAMM4hgZgGJ2Brew/GVueyEnaCYH8ifKreIUlo+svT3Xod4Jwauuq+XP2f01MN8XGWYERzEHrrMVF8UsGMrN7CrIXYO4Lf4UKbc2NSdziMkZLQYg6H7maQAS0bA/8GoN8W3tH2nYtG0loMAa6AQB5AVno2Zba7Fns4z9tsOGE3FtyWG1yCgnLyO5PrPPSv8ACbTRjLDahjaAJaIKJcO538KRA12qZsWhh8ILrsBcZXKweTFRmMaARbEdRLcwBWcJxVbNwlwWPfA3BGwdHAAXqia+UmpaNJTlPKto+Z8xWmoaJ6XIm3hLhUWyCHTNlUgjMpglf63hlRswnmBmy8HxZF1CNSWUCOs6fnFb3FbmS8t1fEGEq41GZSCsHzjbzNTHD+NYfD3M9vCWy4OcXLtx2EnxDLbEKInTf2d67pyzxuy1FtLq6nc6VV+xHax8aLmdVGQr4kmDM6QSdo689qtFXU7q6MicHCWWW4pSlenApSlAKUpQClKUArl/HuGWrWOud0gTPBfUkFozkjXwyXGggSorqFcm7SYqcXe12L/MgfAR8K5lsWMOrzsbdpZOUdSffv8AMxWe7xe2zdy6w+kE7NA1ynqNZG/Oo79oAKnpP5jn79ajuO8PuswNpwQxzAOxBV+qOASJ6a+XKK7ZrRhzLHirySB9xfQSTr7v5DyrLh8IptuwczvmIjKuxYcp5AfxT0qlcMx1xLgt3wWLE+E+yYgjKwMGfZI3Gn4hGx2l7TMmCIzhnvsRlH3FGmoAHIFsu3xrldZ2JZrLHfQje0PGBiL4QJns2QZQHLIOpLNBmPCBPNxzEi3dlcKmIwjYcs3dEmA2l1RchyHU7lWEg81KxO5iuzuEtYW1ba5bJMKS5AZDecMz96xnVAVAB2IY71I8YIF9MfbuZma2h7pkzq/djRt9zm0iPXXStWxEJP8A80lZaWlbjv8AZ7PkvArVacrqcL38dO5W5re/Ns2Oy14oALhZSdRFslmAJAYEycpjNy9qrPjL2g8LsTuWHLl4ZjfyFQ+Kw4K2ruZmGINtDbRoUHu8yLbn7vgYnSZM+kpdvhbYUZgeYtlmP5b+prug24dbQknNVHGovnuUrjXD4adJ1OUiDrqcokE666QQYIM6GMwnDneZhgsKwNuWGkgd5poVIjWYI0qz8SuMH9or5OQG8hqdfzqF4k2W6LnhymFYHxwT7JYZQBuYPTTkDUufOsr3W3Pw/H2LkaaptTXZe64K/Hu77eJqcRvZbZPhnQAD2pJA/EevP9KsvA+HDCLnZke8VVbQGuRWEFjrAJkAHpPWKr+LCwTMa84X8iB8q2b+DOHwiwwFy+yOAFmFAOSRpJJdmj0qhNvLpv8Akkx+kVG+/A179u5evsxdEFpWAfVpYGDcC/wq0KPxZT1qEwmKs2r1woMiu6poScuYMAxO55KT/Eam8XbNm0EVcj3Miw5iAZYTHIBgxPNmJ51U8Fgxcxht2cz21S5LEhSzBGKGSQBFzKd/1q3QS/jv1Umn48X9DAnHNB1Hvpb8GxxS0bN42yIV5zLyBEeIchvv5TtMRJxEgbAoSsTByySum+ksPKFqax3FO/Uo6lLqkyjagMRByHmrge+tPBhVxAYhbiE2mdSDlYOLbODz0cHXy866oO8Xm3RMr5ll48Dr32QYPLgDcI1u3GYGN1WEHukNV5rV4ZftvZttZgWyoyBQAAsaAAaCNo8q2qvJWVjNqScpNsUpSvTgUpSgFKUoBSlKAVyDtTbCcQuqdief8Shv81dfrj/2h3SuPaeZBgjllQf5QK4nsWsK7VDEt3xSeYy/p+QPzrLiL2pBO0fEZv0qAweLIRkY6oxAnoACus/hJ/uVvXrpe7A2YFh/dJqrI242epIXcFbxAFsnK24YLmykc4G4iQQOgOkAiDwHAGxFwrl/om0xBZntDKCG8DCWJIyjxSGU8lNZsXijbdbNtkZ76hQzCQpP/c12CjMxPQHnVi4TZIs3bdmRaFxbau0SVtrDsf4izsTpqWNV8XUdKlmW57ntdru+/wA1t3I0eLcBs2rNlLDxdJY37isQ7E+yXIOxIYgGQoAA85bheC7q0LhvPdRVIuW7kMO7OrFcwLab6nUAiNaju01+2ly0lr2VSM5EEtJkHTWCCNuRitjANNtomWUqpXUtodFSYy7AxLHn0rinG8Ep6uwgpSpbvdmPgSO/dpKoVfEqnegtqlxciB/uMQ5OYQSR6gzPFuJXLIHe22VJhsjo3pJGoJ811MCRIqmtxQXQqwyQ2muTxA6Q20nNcBnYvBBUSZRL/iKDFJiLZDKy3lAuWmBI1VhO8ggbHUc50pSSgmldW8+P5KMKEumcb2d336cH7GS5jVZoRZG5jRddi5kk8vaIFamMxClSGIIIjJbED4gcvL486+Lw8qAocOkyolgB5ICAzeWg561mjdTpHJQNtd+Q95ms5t30Po4JZdft8/ojlvd2BILADdgM0cgJ05b1lw2MfEX3xF+FEoqTsviXKig8iFidz6A1qcSuALEzG2p2Ow5DrUxwfs8VRcRjCvsxbtDzYEkaakmFzaaCADCx3Ty9qfAzP1G0VZLXYg+22MyXoDSPGF11AUEz5b/UVr9jLXdqzlTldCrOdADnUL7j3dzXqx2rS47fN8q+gLFkH8Wma4RHJVAHq1b1vjlyyO7uWf3RLIjCBKISNV3OUl9eYbyk9U6clQkuLXzyMqq+xH6+hr8X4fkuZmnK0L6HkV8wYPu8zMTaBDZZ8QBU/wBZDI9zKdPSrlfvriLBVlA2KzygaRrGn6iqacO2Yr9/Lp5lOnmUNuPTzNcYSpdOEvAm1smlqtTrH2R8ezI2HY7eJPgJA9dT7jXSa/P3Ybipt4u1ckAFsrchJ1/P/NX6AVpEjatGG1mUcXFZ8y46n2lKVIVBSlKAUpSgFKUoBXMvtY4WBct3hEuCuUmJKAtI/s/DLPWum1z37ZcL3mHwqD2jiBEb/wBHc298V6oZ3lOoVOjeY5UcUQvejMsMEuK0aEeyT0M8xuD61JPjcqq66lToP4WkfkZFR7YfNmR18YEM2slQd42MGA3qCd9NWyCoCNPkRrI/noPrenOLhKzN+lUVSClAXGe5eu5AXdbRW2Bqc1whQB/ZY/Cug9jeM+G3bIllIusvVGCsddpDBhE7iqj2bJXEuCIa4jZROsi2wkjcDUgTHlMVucExi2b72nYSFKoZ0MtJHxDesxVTEtSeR8EmROTcXHvb87ehscSvM15mcSDMGTBBJO/I6wdjM1M8OtMFzKSCB4ZEZYHhzfiHQRI/Ko7HYLv4uWnh2YA23bwhiJ0MSqyGg6xtpArNgcQ9glG1IiVBzDMeYzCG91epxdsrLFKreOUsGDwyrhFtFAwCiWInMTJYnmJJJ161QsbhWGIYZS4IJK5mEsmXXQ6kqyHrpOuxn8RfB8TZQ2v4kbXpMSZ561AwzG6zO2bMNDrHh0YHk0l4PPbbQ2aWsZRb5f77fU8qJwlGcdXd/a2q8eK8Dc4biQPCDcZjpldl8MaxMBtI2YjaYrav3JAVnn+FJOvXYa/HSaiG8QBAyuNAd9QdREbT9GvQ4qT4WGQwJCjVupzcx9Rzqq48zVU7pW2MpsFnVVEtM78hqTPKAAdOhqc7RYq+toSw75lAW3bGVbSXPAigEkliGBPSG6TWv2da2jtduZSLdtmyMfCfuyQdwCQSTyBrDxXiX/X2lZG3DeKBJDLBA5eEtodRJ0FRzauofUycTUz1fAj+IcLjuLNzKsPLZfFltAagtzOXvCeUmvPaCSbY0gCZGwY6gT0gnUeteeMJcNpr66Ak2xrBhozED+1H97prELhwQNTAg+EmTl6D8Q6c/wAxYgm4Rbet7+WhUgnOo5cvjNiHClVuEQfYIBWdvdoNx5DyrF30HPqGBBHwysD6jn1C9aw2sYzSHgx4cw2IOoBHTmD7q9O+uvx/Q/zru1pXsWssHG8T3g8Rlukod4YeTIZIjlzr9Ddl8eL2EtOPwj3aAj/CVr892VX2gBm5ctQJAPkQGB6Qp3rs/wBmGLzYXL+Hb4t+kVag9TOxMepfv9S5UpSpTPFKUoBSlKAUpSgFUb7SnAuYInZbrNqJGihdf70+6rzVC+1LDO37OVVii95mYDQEhMsnlMHepqH8iucVOyznXa26+YXAxkqG15ctDyIkjSOfI6xOF4kl8DvAudfbXYXF/Gq8nE6gQNAdJgSXaPE96cwWNI0200/SffVRvyDmQwR00PlB/KreLoxmr8RhK8qUr8CewFxMM1xjEMIBGh0y6A+e9bPDODnEBrjiFYiMzZBI2UaE6Sduc7bVq4G+uOdUuL3dxRIZYCuqDM/hgBWgF+f3toFWXEXO78LKPCAqhgGjlHkfOOfKvm8R/wA8sy7T57JGtm6bs6Ih8R3quFNm3EwpS44YkQdzpPqNZ5zWROKMxzW3zAAKyP7XTXkfXTUjymXs4QXDL22hILQShnWJ3qr3s37W6I8OrFQ0ZkuDbI4P3oj8xyEMNXjUeWoknzXqdKEoa03d8vYkTjxqSSonRZOh/qnY8p0rAt3nuTvO0csw25mtXFYbL4shQiMyEkrroGSdQJ0jlWumJMx9e+palJwdi/QxKqRubrqy6q2h08z0iN/5c9q8Feu468j+k8/WvH7QdyT6Dn/KvN2505ch9aVw7snjKMFoT/ZwrcxKBgCMyGG20uJMz5ae861i7aYxreMF8CRLDXUAElW576t7/dWv2ZwTXMSCDAXxljMBV115nlHUxWPtHcFxbsnUqTPnM/qKgqq048viM6rO82+483ceHwaCQSrXM+2p7wtJHIEEVHPiARAPvGuo29++tbuPwtu9bF1AAcoUhRAOQBSCBppGh/Soi5gbYtKyCGMhp1EiZ0+B99T01DXXjyOKdVw2V7955snI51gNt6jUj68qyl5Y+m310qOvOQIYHqGHLf6/nWzbuZlkb/r/ACNWHG2ojUv1fI3sOdQeh1/X47/GuqfZHf1dZ3DEdNG/5rluGBiOYj4/8V0f7Lrh74Aez4vhH8zPvFdR3Oaq/bZ1elKVOZQpSlAKUpQClKUApSlARmN7M4W7/SYe23nlAOvmINRL/Zjw4mThtf8AyXf9dWmldZpbXPLIhcN2NwdtGW1h7aZhBZVGfqPGZbQwd+VV/iHY+5aOez+85R5dCvTbb8qvVKgq0o1e0SQm4bHIcZfcA50ZSTGuoJ1gg8xMVFYrAWLuGgALiF1U7FiDOVup6HrHnXYuKcBtXwcwg/iAGvqDod/XoRVS4p9nrAE28r+XssI6Sfm3urPeDlCWaBchiU99DmeGvBlAaQFlGLeIqhET1iTm57Gom5aKuUYeIdNQejL1U7jptVxx/ZN/+5YugfiCSJP8Lx+VeMF2bv5Z7rPbGzd2XUGTMGDHqrCr8Gpxyy0Oukyzzx47/krFsDrH9bWfWKyiwCIUTO3/AB/KpfGcIYajIrTGVwHToABclkPr00rzYtXgVyouaRrbhdiNwu421An1rl0XwLCxMOOhL4Dhhwdv94T3rr4rax4AeTMdS22ggDqTtWcfhRcd8ugyGV6AEHn5/OpnFYfEEsz3LcAyBL6zqdxA/PasAU90xlBoMxGy+UmP99KzmpOd35EV07sjuFYVDhCv3i7B/IAIFjppJqvPaIMfdmfeZE/lU3gjmZ7aEhbkDOymJmJEDbUyfTete5gctwrnzAgEErlmJ5fHTzner0I5ZPPx4Edrq0dzSSyR6b614KwwaNNiBzH19b1K2bUjVbhYfeiF9c3SlzAsxg+4dPjXexNlzIw27wYrlM+Q/KR7q6v9mfDTPeEQFGmnMz85P93zqm9nOx7vcUlZJGkecbTvGhnYRrXauD8MFiytsctz1P1p7q6hHW5DiKlo5OJu0pSpjPFKUoBSlKAUpSgFKUoBSlKAUpSgFKUoD4KUpQGG9uPQ/rVf477Cf+W1/wCwpSh6tyvcZ/on/qj5iqvxr/8AHt/+W3/6NSlVcP234Fqey8Teb2D7v8lQOM9r/wCP5ClK94/O4tvdfUlbf9J9edb3BvbPu/SlKI7nsXXsX/3v6x/9jVopSrJjy3FKUoeClKUApSlAf//Z">
            <a:extLst>
              <a:ext uri="{FF2B5EF4-FFF2-40B4-BE49-F238E27FC236}">
                <a16:creationId xmlns:a16="http://schemas.microsoft.com/office/drawing/2014/main" id="{A4D01F6C-CA6C-4E60-A953-0F13E473E9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0" y="-1109663"/>
            <a:ext cx="2000250" cy="229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CL" altLang="es-CL"/>
          </a:p>
        </p:txBody>
      </p:sp>
      <p:graphicFrame>
        <p:nvGraphicFramePr>
          <p:cNvPr id="11" name="10 Tabla">
            <a:extLst>
              <a:ext uri="{FF2B5EF4-FFF2-40B4-BE49-F238E27FC236}">
                <a16:creationId xmlns:a16="http://schemas.microsoft.com/office/drawing/2014/main" id="{FDD7FC63-9DC7-40CE-AEE9-932548955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03330"/>
              </p:ext>
            </p:extLst>
          </p:nvPr>
        </p:nvGraphicFramePr>
        <p:xfrm>
          <a:off x="193675" y="1848644"/>
          <a:ext cx="7632700" cy="460311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56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9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altLang="es-C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38" marR="91438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Fase dependiente de luz (luminosa)</a:t>
                      </a:r>
                      <a:endParaRPr kumimoji="0" lang="es-ES" altLang="es-C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38" marR="91438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Fase independiente de luz (oscura)</a:t>
                      </a:r>
                      <a:endParaRPr kumimoji="0" lang="es-ES" altLang="es-C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38" marR="91438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Lugar donde se realiza</a:t>
                      </a:r>
                      <a:endParaRPr kumimoji="0" lang="es-ES" altLang="es-C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38" marR="91438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En la membrana de los tilacoides.</a:t>
                      </a:r>
                      <a:endParaRPr kumimoji="0" lang="es-ES" altLang="es-C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38" marR="91438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En el estroma de los cloroplastos.</a:t>
                      </a:r>
                      <a:endParaRPr kumimoji="0" lang="es-ES" altLang="es-C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38" marR="91438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Elementos requeridos (reactantes)</a:t>
                      </a:r>
                      <a:endParaRPr kumimoji="0" lang="es-ES" altLang="es-CL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38" marR="91438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Agua, luz solar, pigmentos y coenzima NADP.</a:t>
                      </a:r>
                      <a:endParaRPr kumimoji="0" lang="es-ES" altLang="es-C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38" marR="91438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ATP, NADPH y CO</a:t>
                      </a:r>
                      <a:r>
                        <a:rPr kumimoji="0" lang="es-ES" altLang="es-CL" sz="1600" u="none" strike="noStrike" cap="none" normalizeH="0" baseline="-2500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s-ES" altLang="es-CL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38" marR="91438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Productos</a:t>
                      </a:r>
                      <a:endParaRPr kumimoji="0" lang="es-ES" altLang="es-C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38" marR="91438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ATP, O</a:t>
                      </a:r>
                      <a:r>
                        <a:rPr kumimoji="0" lang="es-ES" altLang="es-CL" sz="1600" u="none" strike="noStrike" cap="none" normalizeH="0" baseline="-2500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s-ES" altLang="es-CL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y NADPH.</a:t>
                      </a:r>
                      <a:endParaRPr kumimoji="0" lang="es-ES" altLang="es-C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38" marR="91438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Glucosa y otras moléculas orgánicas como lípidos y proteínas.</a:t>
                      </a:r>
                      <a:endParaRPr kumimoji="0" lang="es-ES" altLang="es-C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38" marR="91438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863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6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6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Resumen del proceso </a:t>
                      </a:r>
                      <a:endParaRPr kumimoji="0" lang="es-ES" altLang="es-CL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38" marR="91438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Durante esta fase se produce la fotólisis del agua, fotofosforilación para la formación de ATP, fotooxidación de los fotopigmentos y fotorreducción del NADP</a:t>
                      </a:r>
                      <a:r>
                        <a:rPr kumimoji="0" lang="es-ES" altLang="es-CL" sz="16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+.</a:t>
                      </a:r>
                      <a:endParaRPr kumimoji="0" lang="es-ES" altLang="es-CL" sz="16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38" marR="91438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Durante esta fase se forma glucosa gracias a la fijación de CO</a:t>
                      </a:r>
                      <a:r>
                        <a:rPr kumimoji="0" lang="es-ES" altLang="es-CL" sz="1600" u="none" strike="noStrike" cap="none" normalizeH="0" baseline="-2500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s-ES" altLang="es-C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y a la utilización de ATP y NADPH.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1438" marR="91438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3AC0FED3-E7E7-4F2E-A232-89310D260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CL" dirty="0"/>
              <a:t>Resumen de la fotosíntesis</a:t>
            </a:r>
            <a:endParaRPr lang="es-ES" dirty="0"/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A2110D76-8F27-4312-B480-E65502052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2886076"/>
            <a:ext cx="6629400" cy="383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AutoShape 14" descr="data:image/jpeg;base64,/9j/4AAQSkZJRgABAQAAAQABAAD/2wCEAAkGBhQSEBUTEhMWFRQWGBgYGBUUFhoXGBoXGBoXFxgbGBcaHiYeGh8jGRcXIC8hJCcpLCwtGB8xNTAqOCYrLSkBCQoKDgwOGg8PGiolHyUpLTUyKTIsLywsNjQvKTAsKSovLCwpLCksLCwvLCosLC8sLCw0LCwpLCwsLCksKiwsLP/AABEIAPEA0gMBIgACEQEDEQH/xAAcAAEAAgMBAQEAAAAAAAAAAAAABQYDBAcCAQj/xABFEAACAQIEAwUFBQQJBAEFAAABAhEAAwQSITEFQVEGEyJhcTKBkbHwB0JSocEUI2LRM3KCkqLC0uHxJENzspMVJTREY//EABoBAQADAQEBAAAAAAAAAAAAAAADBAUCAQb/xAAxEQACAQIEAgkDBQEBAAAAAAAAAQIDEQQSITFBURMiMmFxobHB8IGR0QUjM+HxJBT/2gAMAwEAAhEDEQA/AO40pSgFKUoBSlKAUpSgFKUoBXm7cCqWOwBJ9BrVe4n2xFm8Ua02RWVWuyoUM+WFicxMHNtEDccp3Gj90/8AVb5GvWmlcLV2KDxXt7ixeKWcK+QR42GRI694ylY/iJA+Z0OJ/aldFovby+AsoYLIutngMJOiBBOmpM7Aawva7EFsHh7Vv2nCqQOZMAT8qh+O4de/sYRAIQKrEakkxmn4mvcIs95y2RcxtONJqlFa3OtWO3ii3a7y2Tda2jXFTZGZQSozbkTty2man+GcXt4hc1ppjQjYqehH0Dyri/HeJjDiBqzfMnUn4mpj7H8NiHxNzEmRYNsoxOzPKsoA5lROvKfOqsKkpS7i1icJRp0tH1kdcpSlWDJFKUoBSlKAUpSgFKUoBSlKAUpSgFKUoBSlRvEO0NmyCWceHeCAAeYLMQoPkTPlXqTex43Ykqie0Haazg0zXmgn2VG5PpURhvtGsPcCAaGYIJnQFjAy5ToCYDE9JOlUft6iDGscTauXCRNs99ltMh2ICrm8iMw1XpFc1VKmusrFjDU1WlZalo4b9qiXGDXLYt2jcFtWLSSSJY9IQZS3QOOcA3wGuBcfwveWkuWwAEGUIohVX+FRsJJPmZJkkmugfZh2v7+0MPdP7xB4CfvKOXqB+Q8qgp1buzLuKweSOZLb0/o1ftMwxi8F0LW7V4f1rTm2/wDguL/dFXJeI97gO+H3rBf3lJI089KiftDwv7hbvJCUc/8A87wyH/FkqqcB7YLZ4fiMLc1vKz27acz3gOvkqsWJPmBuQK03B1KKcd72+eRjRko1NdiOw2Hl7RbxG2oaPOMqD5n3Cq9xjFrg8QpeyXutmd7hYqwYsykIuqiI5g7jXnVw4PhHttadiO8bUBuQj2jGgAgDyEdBUZ28s4fEEL3gVx7N1ubaA5huFbTWTqAeszxw/R0si3O62J6aq6nfp7EC/BHxuJsG2+a3ffKHywUYeK4txOTKvi5gjUaGv0BwzhyYeylm0uVEEAfqepJ1J6k1x/7OsNdw95cyQpZIcMrKzF1RckEk/url3WBofSu1VQnSUHoSus6isxSlK4OBSlKAUpSgFKUoBSlKAUpSgFKUoBSlKAgO12NvJbC2AM7hwuY5Q1wAFULSIkZjuJyZZGauJ8T7O8UvXMz2Lxj715ltW1HlmKqq+S6V2/trge9wV2BqgFweqHMf8IYe+uf8dcNZtuACSIMKNgR0668hzrRwkM8dHYrVZZWVqw37Ek3Lq3r5lVW3ratlhlLFzBuOFJiBlEzJ0rpeI4GOJcIsEf0y2lKMfxqoV1J6MVIPTQ8q5HxmzPi5mB8N/wBfhV5+yrtmLafs185UklHJ0Uk6q3QEmZ6k9RXuLouUbbnWHq5JKS0KvwbFkM1m4CNSIOhBBgg9CCDp1rDcz4PELctkiDIIq1farwRLOJTFW2Ud6f3iZgGzDZwsyQQIJHMD8VVx8U+KCoqQBEsdzryGw/OsWlhak52itOZ9PUx9HoVOb15cfD/S/wDF+3dnEcPNsDNfvWyptj7hI9tjsADBA3O3IkVPg3BGW+9+4BmymEG2ZoEx5RNSnBeEphrXe3AC26pyAjUmdztv+dYuOcaVMyqRooBg7nQ/M19DRoqmsqd3zPlKtTPJtKy4I1OMcVyCS0uQNRA5aAchGtU39o7+8ouPlVmALGSFB5/Xl5V54hxA3CY/4+tK9YLDhVdmAnLpMH2gNY2kqSPj5zHicRGkifDYaVZ+50T7KeALbxl/vO7d7SrkIhipecx8iVykbGLnrXV65B9iuPJxV9GJM2wQSZ9hh/rrr9Zkp525ImlTdPqsUpSuTkUpSgFKUoBSlKAUpSgFKUoBSlKAUpSgPF60GUqdmBB9DpXEOKYt7eFKZWYW2K5VHP2SWjeAp0JjWddAe5Vy/iOHC4vFWSJV2JIHRv3v61ewb1a+pXrrRFFQm5atlwcxDEg9NY/KKjMzJOXTxED3b/P8qs/FECR4YBWAOUdPlUG9sQNNsx951k/D51rSjdFVM2MJwtbpDtpmkkDy15/CrVgUS2oIAAHy0PyFVrDXwiwDy+QG3xrX4hxwkQD7590/n+VeOyjoe2uya432hUplDHQAfCPz0qn4vHtcJk6fHf51IcIwtu8LouuEy28y5jpnLKqg+s/WgqOweBZ2aZCqSI2I129evv8ASqGJxKpR0L2EwrrzynzD3MsjLLH7x5dY8/P4cycr3jHwHw2qTt8PUCAP9q1sTYg185Ks6krs+ujhFSp5VsbfYHjX7JjkuGcuquP4W0MekBvPL51+iLV0MoZSCpAIIMgg6gg8xFfmACDXTvsy7ZZWGFut4WP7sn7rn7vox26E+ek9OpZ2ZlYrC3jnjujqlKUqwZIpSlAKUpQClKUApSlAKUpQClKUApSlAK532lXLxUmQM9pZnzlP8tdErm3bJ/8A7mo/gtg+hLVbwnb+jIqvZK32obRN9iPzb+Qqs4l4RvUafXr+dWXtKBnmBHeMAAeQYge6AapGLxUlgNpH61tJftlCL6xmu4sgED0+vjWmlskgAST9SfL686+BZPU/rpH161Z+C8EgZjqdz8v5fU1j4zF9ErLc3P0/AvES17K3NbhnCSNQxD8yCQddiI+tKkcBwcJmXeQCWPUwdfcRVlTg4RMzCJKgemWf835GtUpodIBM+4SI/M1gzlNrrM+upUaMdYJacSMxFnKIgE9PgYPxE/7VE41frb63qV4he8R9SdddTNQ2Kb6+vWoU9dCecUo3ZG3DrWbCXipBBgggg8617u9e7NWHsZkX1j9F9l+MftWEt3TGYiHj8a6N8SJHkRUrXPfshxk2r1voVcD1BU/+i10KrkJZopnzuJp9FVlFfOIpSldlcUpSgFKUoBSlKAUpSgFKUoDDjMSLdtnImBsNydgB6mBVYbtViOVm2vkztr/hHyqY7TXguHJO2ZJ9MwqintBbBjMuu45/CvbFzD0oyi20WK12qxJgtZtgebsPLeOtU3juOa/j1YpkYtbTKDIGm8kD8U7VIXO0NsHRlHLWNvqKi7F4XMWGjOC2wMSVCAa9PDHxq5hFabfcyLHU4xpqy4kX2oMkqDtm15anU/mR/wAVRbtzxxykR6fUVde0b+2OWgEe8n8qpTIWvAAEyR7ydq2JO1MxYK8iY4Fhc9yY0X5/R+ddH4Bwgtqw0A1JGkQf0k1U+yXDyqmdTmbbnDEfzroVi9ls5DoSJ/urA8+VfIzfSVXJn3VCLo4aMYbs1OK3x4YJ9kHqJ5ny0qDxeJyrHPQeWmvz/WtnEX94mFH8qrnEMTv7/kf5VVq1LvQ1cPSUY67I14L3Qq7k/XrX3iPC2VJjWCfcIkeoLAfGtC3xJrbhkMHfYGRPMHSrlhMemOwtxwuS4p7u6g1AZ1OV05gOAdOTL6VJRpq3eZeOxVSMtNjn7LMfpXq0K+W7bKSjCCuh90fXw61mRdaS00OqbUkpI6J9kjRibg62m/J7f+o/GurVyb7KD/1THYdy8nl7drnXV7dwMJUgg7EGR8as0OwY36l/O/Beh6pSlTGcKUpQClKUApSlAKUpQClKUBq8T4et+09p5AYRI3HMEeYIB91UwfZHZmWxN4+gtj88pq+1qcUx/c2y4XM2gVdpY7CeQ6noKHcJSWkSm3fsist/+xf+Fr/RUHw3hosYh7aMSLbOoZokhS+pgR79KtF3tPjADFmyW/CS89PftVVt38zuzQGbxFZ0LM0wOo3+FXsHG+bwIsZ0kVHPzK92gXSes7dYArV7D8CNy8LggHMArEaKFyd5c6Qs5R/ard442rDkux+Pz1+FecfjDhrdrDWyVci2bpUkMARnVJGvibNcYdCnU1axdXLDKVsPTzSLRh+E91fIWcruzKeh9ooekGYnWD5a7vFL5hOeYZRPUk/z+VQfDWvLbDLN23Gqs5zCOaNqY8iDHIA1hfiyMB+9CwT4bxKkE7jMZEe8x16fPSjo7H1NDEZWo1dlxPHEcRkgeWvlsf51WOJX6m+I23YyDabfVb9ory55x9Go63wFpl7lhRB1e9b8xMSPn+lV40ZN7GlWx9JQtGVyHWWaJjz+UTz/ANue1s7H8N/ZzfKq5W7bRQArN4gzOG1H3YG5+9X3g9zDWAO7Hf3Bp+5Acz53fYGu8Zj5VM3f/qDgHu+4TkAqE+9rmYn1hfSr8KWVGBWruqyI4hw1b7gsuVtshJVzzjkTGo9084r2eyKj/tNznxXOX9rp8q2Mdi8Soi6LNwD8dlfjNsge+K1rXatoyN4dCB4mKR+HM5LIJ6kgfwgV04LkSU62VWa0NnD8EgwqqJHylucnkD7hVt7CXWtX3w5PgZO8UbQykK8D+LMp9QTzrn2K7SMGIYQQNufOPdz89KmPs94z3vE7YkkZLo/IH9BXl1skSYjLKm3odipSlemMKUpQClKUApSlAKUpQClKUAqJ7RXwiW2MEC5sdj4LlS1RHajhTYjDlLZAcEMs6CRIInloTQ7ptKSuVbE9qgghAIE6Rr5+k/pVdtjZ/wAOUQNST6b7ZvjWlxDhN9GP7SrW9JgFWZtx4YkbzqdtNDNe0F3FHu8OhCbsVOsdS20DXxH3AGTVyhW6OMu+x1jVCpKKjwuR3GrmVtgzkg5R4gseyXI0O58CkzzIEitC0he5Lk5jczFiZYsNyT/b/Kpji/Bu6QksJHSSM0bTzPWodT47Z8nPpraI/Sq+KlJwcnuR4eKzpI6JwfBG3aMgSQIIkSpgSRyOsTVf49g0DjvADPOCrRtuImt7CdsFS6oylyiEEqC2WQBMD3CYnWsWO7RWrhBbDO7BlIMMgIkB/EYg7wdp3rFp4pySUovxsbEYSg2+ZBcI7HpiWIDZIBJlSdBuZOkCRJ/UxTi/ZpU7y3hyTCHVoBJMiQFGmvInnVzwN7LhcVd7oW/ZUICGOUDOYidDmGx1IqDvWrji4VtsS3hGYRMwc2usHMPgaqV8bUUlkVrcySFPNfMbn2fdniFQGVzAHXTTfbfbrVx49aBMKNhsAR+lRnDTCrYbKXsBAGaJykCddNQRuN9Ky47ido7tqNyTqSQDG+0HpzrTwuOVSTU+BUlhpX6iuVjjDhRoT01M/Xvqs3cOId22yt74BI99WXiwDGQS3wH1/vUNx3AK2EDKdFcE6SCygwG8vEDt03q1KvHgyboJwXWRFYTCi+FtMYaYQ9CdAD/CTv5yRqSDYfsf4NcbGd/kIt20YEmR4mGUDzO/pFV/geIe2e8ssAZ8QgEBhtIOmvJhr0Iiu3dkePJibC5RldFAZPdEjykEeRB9T7GeYr16cqUdtHxJ2lKV2Z4pSlAKUpQClKUApSlAKUpQCqrxLtlcR2W1hS6Da4XKhvQBG06a61aTXGr3aK4rlSxGUxE7Rp/Oo6ksqLmEoxqSeY2ON4i/xG6LRUWSzRcZSWC2QFI1MGScx2G0cya6BwfhyYbBhbSxIBljDNpoWPpyG2wqn9lR3rq5PtMST5KAgHn4lar1ir0rrKgGNIn0B5egk+YqePZTZXqRSqSjHgznna3D+GX3iQu+XcDTqeh1qs4HhS6Ncz7EBRpIJBJPM+yIjpVz4wyG5lI3kKq/Nj515bBNLhBLZoB8gFnTlzOsGAPKoq1W8cqLeGw/WzzRCWcaoQdzBE6hTsfONzJO+unrXrAYW7fvBNJ0JiBA3MnlWvxdreHxKMzDxCLgVgDP3SZgE9eenLSvl/tlZs2x3IU4hvD3jNNsazPhJ7yNJkjaMvI0oxzSsbM30dPMkSmD4wtziGIRW/6dRatusSCSTbJmJlQp6THpWxw69dbOhUApcIVmOhCgLPmKiPs+s9xfJFxLtu5Oe4pl0uEEI1xT4lHiYSQNW+Etj8ZOIvWpNrOrJnPtZSAuZAYBjVTEkdINZ36jQcayjl3W/v3+pWw9RVL5d0visauMxpdUeCDBPikBgwBBgb7Rp/FqAdda/fAUM6hAYAhZdumnL59NakEfk5WAJ8LBnc6CY1uGeSARsNN6hHvHvTcvfuydLdhhLhdpKgFsx5wpAGg03sxgoxstjTptRsl9zIgd9kMdWy6jnz+fvqT4dhUY3LLEgOFAU+wWmBy0OsAjmdajXukjW0w6MxVR7wTPwrPg8altgX8KrBYgxDDVY11OYDf8q8av1WdV4KdN21KlxDDHD3mVZRJhSTIII0BJ3J2g+VWjsjxsi6r2zldQA68joBm9GgA+ccwpqM7aZ3tlrmHaOctBiOawDHqAaiU4Few9tsSHAFpsptrJ1ZFbKQToMrATrqPhPh5OyT3MhtZGpbfc/R+Hvh0DLswBHvrJXDr/AG2xYVEt4g27TLIyqkgktn8ZUk+IE6HZhUx2M7YXVxKLdvvdVyFbvGkDNCgidiCQfSecVd6RXsZ7wc7N3Os0pSpCkKUpQClKUApSlAKUpQCuRcX7KriMRcukhe8djuwgSIOh00Ik9Qa62+xjeuDnit27dNpTDSQSdlVdCxAP3dPUwOdRVNS9g3FOTl+S4dl7AtGyAxVURdtSZ8ZGuupJ+NTmO4mzMVIgxsNhMHLI5wRJ8wKgOHW8uQzosKJPlEnz0/4r7jbxS4W5LMT6mdfcK9nUJaNDW73Mlu2i3S9wBoBOWY/CABHQT8KjuINYuEs6ePXxKzAkHZSVYExB3nepKzh1ukM5NtBJZvgdB5kitfEZBpbSBBMkywED5nbSaryeho00r8bkV2ewS9/CIB1I1O+gzNO50kz+dYeGYAX7xuwi3LjXChgMtqzZMd6VAAa4zQgPkTz02+LYhMLavtJDMhyhTHIaTyAB15nYc61uD4y9YsPe7lWsW7Vu2SCBcDLbDXMs7rngkdTprVeq3Gm7b8CZPVzXz57WZNdpOFjucGcPNrLcgMp7tyCjHViPvFSxzSDJ3nXJxPhDdyrC1YZ5BZlsqzECZCFhl7wDWCNdYI2XQwb4vEd3dLJ4TKK5bQxAOaQJgkZgpifvc5m92lurbZL2HvnNpmgkD8LK6FgYMENA2mBtXeDfRRtN/OZQxFCTSy2zePk+ZFYrsvZvWxctvcKsJDZLYRp55WEz1yketQ+EzYc90bQU/duJbUqR/FAMafXMrvaE2X8CHLcAusoVCAW9sAMM4hgZgGJ2Brew/GVueyEnaCYH8ifKreIUlo+svT3Xod4Jwauuq+XP2f01MN8XGWYERzEHrrMVF8UsGMrN7CrIXYO4Lf4UKbc2NSdziMkZLQYg6H7maQAS0bA/8GoN8W3tH2nYtG0loMAa6AQB5AVno2Zba7Fns4z9tsOGE3FtyWG1yCgnLyO5PrPPSv8ACbTRjLDahjaAJaIKJcO538KRA12qZsWhh8ILrsBcZXKweTFRmMaARbEdRLcwBWcJxVbNwlwWPfA3BGwdHAAXqia+UmpaNJTlPKto+Z8xWmoaJ6XIm3hLhUWyCHTNlUgjMpglf63hlRswnmBmy8HxZF1CNSWUCOs6fnFb3FbmS8t1fEGEq41GZSCsHzjbzNTHD+NYfD3M9vCWy4OcXLtx2EnxDLbEKInTf2d67pyzxuy1FtLq6nc6VV+xHax8aLmdVGQr4kmDM6QSdo689qtFXU7q6MicHCWWW4pSlenApSlAKUpQClKUArl/HuGWrWOud0gTPBfUkFozkjXwyXGggSorqFcm7SYqcXe12L/MgfAR8K5lsWMOrzsbdpZOUdSffv8AMxWe7xe2zdy6w+kE7NA1ynqNZG/Oo79oAKnpP5jn79ajuO8PuswNpwQxzAOxBV+qOASJ6a+XKK7ZrRhzLHirySB9xfQSTr7v5DyrLh8IptuwczvmIjKuxYcp5AfxT0qlcMx1xLgt3wWLE+E+yYgjKwMGfZI3Gn4hGx2l7TMmCIzhnvsRlH3FGmoAHIFsu3xrldZ2JZrLHfQje0PGBiL4QJns2QZQHLIOpLNBmPCBPNxzEi3dlcKmIwjYcs3dEmA2l1RchyHU7lWEg81KxO5iuzuEtYW1ba5bJMKS5AZDecMz96xnVAVAB2IY71I8YIF9MfbuZma2h7pkzq/djRt9zm0iPXXStWxEJP8A80lZaWlbjv8AZ7PkvArVacrqcL38dO5W5re/Ns2Oy14oALhZSdRFslmAJAYEycpjNy9qrPjL2g8LsTuWHLl4ZjfyFQ+Kw4K2ruZmGINtDbRoUHu8yLbn7vgYnSZM+kpdvhbYUZgeYtlmP5b+prug24dbQknNVHGovnuUrjXD4adJ1OUiDrqcokE666QQYIM6GMwnDneZhgsKwNuWGkgd5poVIjWYI0qz8SuMH9or5OQG8hqdfzqF4k2W6LnhymFYHxwT7JYZQBuYPTTkDUufOsr3W3Pw/H2LkaaptTXZe64K/Hu77eJqcRvZbZPhnQAD2pJA/EevP9KsvA+HDCLnZke8VVbQGuRWEFjrAJkAHpPWKr+LCwTMa84X8iB8q2b+DOHwiwwFy+yOAFmFAOSRpJJdmj0qhNvLpv8Akkx+kVG+/A179u5evsxdEFpWAfVpYGDcC/wq0KPxZT1qEwmKs2r1woMiu6poScuYMAxO55KT/Eam8XbNm0EVcj3Miw5iAZYTHIBgxPNmJ51U8Fgxcxht2cz21S5LEhSzBGKGSQBFzKd/1q3QS/jv1Umn48X9DAnHNB1Hvpb8GxxS0bN42yIV5zLyBEeIchvv5TtMRJxEgbAoSsTByySum+ksPKFqax3FO/Uo6lLqkyjagMRByHmrge+tPBhVxAYhbiE2mdSDlYOLbODz0cHXy866oO8Xm3RMr5ll48Dr32QYPLgDcI1u3GYGN1WEHukNV5rV4ZftvZttZgWyoyBQAAsaAAaCNo8q2qvJWVjNqScpNsUpSvTgUpSgFKUoBSlKAVyDtTbCcQuqdief8Shv81dfrj/2h3SuPaeZBgjllQf5QK4nsWsK7VDEt3xSeYy/p+QPzrLiL2pBO0fEZv0qAweLIRkY6oxAnoACus/hJ/uVvXrpe7A2YFh/dJqrI242epIXcFbxAFsnK24YLmykc4G4iQQOgOkAiDwHAGxFwrl/om0xBZntDKCG8DCWJIyjxSGU8lNZsXijbdbNtkZ76hQzCQpP/c12CjMxPQHnVi4TZIs3bdmRaFxbau0SVtrDsf4izsTpqWNV8XUdKlmW57ntdru+/wA1t3I0eLcBs2rNlLDxdJY37isQ7E+yXIOxIYgGQoAA85bheC7q0LhvPdRVIuW7kMO7OrFcwLab6nUAiNaju01+2ly0lr2VSM5EEtJkHTWCCNuRitjANNtomWUqpXUtodFSYy7AxLHn0rinG8Ep6uwgpSpbvdmPgSO/dpKoVfEqnegtqlxciB/uMQ5OYQSR6gzPFuJXLIHe22VJhsjo3pJGoJ811MCRIqmtxQXQqwyQ2muTxA6Q20nNcBnYvBBUSZRL/iKDFJiLZDKy3lAuWmBI1VhO8ggbHUc50pSSgmldW8+P5KMKEumcb2d336cH7GS5jVZoRZG5jRddi5kk8vaIFamMxClSGIIIjJbED4gcvL486+Lw8qAocOkyolgB5ICAzeWg561mjdTpHJQNtd+Q95ms5t30Po4JZdft8/ojlvd2BILADdgM0cgJ05b1lw2MfEX3xF+FEoqTsviXKig8iFidz6A1qcSuALEzG2p2Ow5DrUxwfs8VRcRjCvsxbtDzYEkaakmFzaaCADCx3Ty9qfAzP1G0VZLXYg+22MyXoDSPGF11AUEz5b/UVr9jLXdqzlTldCrOdADnUL7j3dzXqx2rS47fN8q+gLFkH8Wma4RHJVAHq1b1vjlyyO7uWf3RLIjCBKISNV3OUl9eYbyk9U6clQkuLXzyMqq+xH6+hr8X4fkuZmnK0L6HkV8wYPu8zMTaBDZZ8QBU/wBZDI9zKdPSrlfvriLBVlA2KzygaRrGn6iqacO2Yr9/Lp5lOnmUNuPTzNcYSpdOEvAm1smlqtTrH2R8ezI2HY7eJPgJA9dT7jXSa/P3Ybipt4u1ckAFsrchJ1/P/NX6AVpEjatGG1mUcXFZ8y46n2lKVIVBSlKAUpSgFKUoBXMvtY4WBct3hEuCuUmJKAtI/s/DLPWum1z37ZcL3mHwqD2jiBEb/wBHc298V6oZ3lOoVOjeY5UcUQvejMsMEuK0aEeyT0M8xuD61JPjcqq66lToP4WkfkZFR7YfNmR18YEM2slQd42MGA3qCd9NWyCoCNPkRrI/noPrenOLhKzN+lUVSClAXGe5eu5AXdbRW2Bqc1whQB/ZY/Cug9jeM+G3bIllIusvVGCsddpDBhE7iqj2bJXEuCIa4jZROsi2wkjcDUgTHlMVucExi2b72nYSFKoZ0MtJHxDesxVTEtSeR8EmROTcXHvb87ehscSvM15mcSDMGTBBJO/I6wdjM1M8OtMFzKSCB4ZEZYHhzfiHQRI/Ko7HYLv4uWnh2YA23bwhiJ0MSqyGg6xtpArNgcQ9glG1IiVBzDMeYzCG91epxdsrLFKreOUsGDwyrhFtFAwCiWInMTJYnmJJJ161QsbhWGIYZS4IJK5mEsmXXQ6kqyHrpOuxn8RfB8TZQ2v4kbXpMSZ561AwzG6zO2bMNDrHh0YHk0l4PPbbQ2aWsZRb5f77fU8qJwlGcdXd/a2q8eK8Dc4biQPCDcZjpldl8MaxMBtI2YjaYrav3JAVnn+FJOvXYa/HSaiG8QBAyuNAd9QdREbT9GvQ4qT4WGQwJCjVupzcx9Rzqq48zVU7pW2MpsFnVVEtM78hqTPKAAdOhqc7RYq+toSw75lAW3bGVbSXPAigEkliGBPSG6TWv2da2jtduZSLdtmyMfCfuyQdwCQSTyBrDxXiX/X2lZG3DeKBJDLBA5eEtodRJ0FRzauofUycTUz1fAj+IcLjuLNzKsPLZfFltAagtzOXvCeUmvPaCSbY0gCZGwY6gT0gnUeteeMJcNpr66Ak2xrBhozED+1H97prELhwQNTAg+EmTl6D8Q6c/wAxYgm4Rbet7+WhUgnOo5cvjNiHClVuEQfYIBWdvdoNx5DyrF30HPqGBBHwysD6jn1C9aw2sYzSHgx4cw2IOoBHTmD7q9O+uvx/Q/zru1pXsWssHG8T3g8Rlukod4YeTIZIjlzr9Ddl8eL2EtOPwj3aAj/CVr892VX2gBm5ctQJAPkQGB6Qp3rs/wBmGLzYXL+Hb4t+kVag9TOxMepfv9S5UpSpTPFKUoBSlKAUpSgFUb7SnAuYInZbrNqJGihdf70+6rzVC+1LDO37OVVii95mYDQEhMsnlMHepqH8iucVOyznXa26+YXAxkqG15ctDyIkjSOfI6xOF4kl8DvAudfbXYXF/Gq8nE6gQNAdJgSXaPE96cwWNI0200/SffVRvyDmQwR00PlB/KreLoxmr8RhK8qUr8CewFxMM1xjEMIBGh0y6A+e9bPDODnEBrjiFYiMzZBI2UaE6Sduc7bVq4G+uOdUuL3dxRIZYCuqDM/hgBWgF+f3toFWXEXO78LKPCAqhgGjlHkfOOfKvm8R/wA8sy7T57JGtm6bs6Ih8R3quFNm3EwpS44YkQdzpPqNZ5zWROKMxzW3zAAKyP7XTXkfXTUjymXs4QXDL22hILQShnWJ3qr3s37W6I8OrFQ0ZkuDbI4P3oj8xyEMNXjUeWoknzXqdKEoa03d8vYkTjxqSSonRZOh/qnY8p0rAt3nuTvO0csw25mtXFYbL4shQiMyEkrroGSdQJ0jlWumJMx9e+palJwdi/QxKqRubrqy6q2h08z0iN/5c9q8Feu468j+k8/WvH7QdyT6Dn/KvN2505ch9aVw7snjKMFoT/ZwrcxKBgCMyGG20uJMz5ae861i7aYxreMF8CRLDXUAElW576t7/dWv2ZwTXMSCDAXxljMBV115nlHUxWPtHcFxbsnUqTPnM/qKgqq048viM6rO82+483ceHwaCQSrXM+2p7wtJHIEEVHPiARAPvGuo29++tbuPwtu9bF1AAcoUhRAOQBSCBppGh/Soi5gbYtKyCGMhp1EiZ0+B99T01DXXjyOKdVw2V7955snI51gNt6jUj68qyl5Y+m310qOvOQIYHqGHLf6/nWzbuZlkb/r/ACNWHG2ojUv1fI3sOdQeh1/X47/GuqfZHf1dZ3DEdNG/5rluGBiOYj4/8V0f7Lrh74Aez4vhH8zPvFdR3Oaq/bZ1elKVOZQpSlAKUpQClKUApSlARmN7M4W7/SYe23nlAOvmINRL/Zjw4mThtf8AyXf9dWmldZpbXPLIhcN2NwdtGW1h7aZhBZVGfqPGZbQwd+VV/iHY+5aOez+85R5dCvTbb8qvVKgq0o1e0SQm4bHIcZfcA50ZSTGuoJ1gg8xMVFYrAWLuGgALiF1U7FiDOVup6HrHnXYuKcBtXwcwg/iAGvqDod/XoRVS4p9nrAE28r+XssI6Sfm3urPeDlCWaBchiU99DmeGvBlAaQFlGLeIqhET1iTm57Gom5aKuUYeIdNQejL1U7jptVxx/ZN/+5YugfiCSJP8Lx+VeMF2bv5Z7rPbGzd2XUGTMGDHqrCr8Gpxyy0Oukyzzx47/krFsDrH9bWfWKyiwCIUTO3/AB/KpfGcIYajIrTGVwHToABclkPr00rzYtXgVyouaRrbhdiNwu421An1rl0XwLCxMOOhL4Dhhwdv94T3rr4rax4AeTMdS22ggDqTtWcfhRcd8ugyGV6AEHn5/OpnFYfEEsz3LcAyBL6zqdxA/PasAU90xlBoMxGy+UmP99KzmpOd35EV07sjuFYVDhCv3i7B/IAIFjppJqvPaIMfdmfeZE/lU3gjmZ7aEhbkDOymJmJEDbUyfTete5gctwrnzAgEErlmJ5fHTzner0I5ZPPx4Edrq0dzSSyR6b614KwwaNNiBzH19b1K2bUjVbhYfeiF9c3SlzAsxg+4dPjXexNlzIw27wYrlM+Q/KR7q6v9mfDTPeEQFGmnMz85P93zqm9nOx7vcUlZJGkecbTvGhnYRrXauD8MFiytsctz1P1p7q6hHW5DiKlo5OJu0pSpjPFKUoBSlKAUpSgFKUoBSlKAUpSgFKUoD4KUpQGG9uPQ/rVf477Cf+W1/wCwpSh6tyvcZ/on/qj5iqvxr/8AHt/+W3/6NSlVcP234Fqey8Teb2D7v8lQOM9r/wCP5ClK94/O4tvdfUlbf9J9edb3BvbPu/SlKI7nsXXsX/3v6x/9jVopSrJjy3FKUoeClKUApSlAf//Z">
            <a:extLst>
              <a:ext uri="{FF2B5EF4-FFF2-40B4-BE49-F238E27FC236}">
                <a16:creationId xmlns:a16="http://schemas.microsoft.com/office/drawing/2014/main" id="{2B2EED1D-F301-4896-9954-371E0C6A47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0" y="-1109663"/>
            <a:ext cx="2000250" cy="229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CL" altLang="es-CL"/>
          </a:p>
        </p:txBody>
      </p:sp>
      <p:pic>
        <p:nvPicPr>
          <p:cNvPr id="14" name="Picture 2" descr="http://www.euita.upv.es/VARIOS/BIOLOGIA/images/Figuras_tema11/figura11_3.jpg">
            <a:extLst>
              <a:ext uri="{FF2B5EF4-FFF2-40B4-BE49-F238E27FC236}">
                <a16:creationId xmlns:a16="http://schemas.microsoft.com/office/drawing/2014/main" id="{345C50C1-52C5-4D6F-ABE4-027B0945E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6" y="1979613"/>
            <a:ext cx="5273675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>
            <a:extLst>
              <a:ext uri="{FF2B5EF4-FFF2-40B4-BE49-F238E27FC236}">
                <a16:creationId xmlns:a16="http://schemas.microsoft.com/office/drawing/2014/main" id="{C7B67AB3-8C10-4D75-B56C-BAE1A2FEAA93}"/>
              </a:ext>
            </a:extLst>
          </p:cNvPr>
          <p:cNvSpPr/>
          <p:nvPr/>
        </p:nvSpPr>
        <p:spPr>
          <a:xfrm>
            <a:off x="1984375" y="1787526"/>
            <a:ext cx="3390900" cy="1477963"/>
          </a:xfrm>
          <a:prstGeom prst="rect">
            <a:avLst/>
          </a:prstGeom>
          <a:solidFill>
            <a:schemeClr val="bg1"/>
          </a:solidFill>
          <a:ln>
            <a:solidFill>
              <a:srgbClr val="99FF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MX" dirty="0">
                <a:solidFill>
                  <a:schemeClr val="tx1"/>
                </a:solidFill>
              </a:rPr>
              <a:t>En el proceso de fotosíntesis, las plantas obtienen moléculas orgánicas,  especialmente  glucosa, a partir de CO</a:t>
            </a:r>
            <a:r>
              <a:rPr lang="es-MX" baseline="-25000" dirty="0">
                <a:solidFill>
                  <a:schemeClr val="tx1"/>
                </a:solidFill>
              </a:rPr>
              <a:t>2</a:t>
            </a:r>
            <a:r>
              <a:rPr lang="es-MX" dirty="0">
                <a:solidFill>
                  <a:schemeClr val="tx1"/>
                </a:solidFill>
              </a:rPr>
              <a:t> y H</a:t>
            </a:r>
            <a:r>
              <a:rPr lang="es-MX" baseline="-25000" dirty="0">
                <a:solidFill>
                  <a:schemeClr val="tx1"/>
                </a:solidFill>
              </a:rPr>
              <a:t>2</a:t>
            </a:r>
            <a:r>
              <a:rPr lang="es-MX" dirty="0">
                <a:solidFill>
                  <a:schemeClr val="tx1"/>
                </a:solidFill>
              </a:rPr>
              <a:t>O; en el proceso se  libera O</a:t>
            </a:r>
            <a:r>
              <a:rPr lang="es-MX" baseline="-25000" dirty="0">
                <a:solidFill>
                  <a:schemeClr val="tx1"/>
                </a:solidFill>
              </a:rPr>
              <a:t>2.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4825" name="AutoShape 4" descr="https://sites.google.com/site/preupsubiologia/cloroplasto.jpg">
            <a:extLst>
              <a:ext uri="{FF2B5EF4-FFF2-40B4-BE49-F238E27FC236}">
                <a16:creationId xmlns:a16="http://schemas.microsoft.com/office/drawing/2014/main" id="{8A032461-CCEE-4539-AB4A-003D7D8562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34826" name="AutoShape 6" descr="https://sites.google.com/site/preupsubiologia/cloroplasto.jpg">
            <a:extLst>
              <a:ext uri="{FF2B5EF4-FFF2-40B4-BE49-F238E27FC236}">
                <a16:creationId xmlns:a16="http://schemas.microsoft.com/office/drawing/2014/main" id="{7662A135-7DE7-49DB-940E-3CDC55DD41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CL" altLang="es-CL"/>
          </a:p>
        </p:txBody>
      </p:sp>
      <p:sp>
        <p:nvSpPr>
          <p:cNvPr id="34827" name="AutoShape 8" descr="https://sites.google.com/site/preupsubiologia/cloroplasto.jpg">
            <a:extLst>
              <a:ext uri="{FF2B5EF4-FFF2-40B4-BE49-F238E27FC236}">
                <a16:creationId xmlns:a16="http://schemas.microsoft.com/office/drawing/2014/main" id="{D6C209C0-2B9D-4B89-9B9B-611C47A42B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CL" altLang="es-CL"/>
          </a:p>
        </p:txBody>
      </p:sp>
      <p:pic>
        <p:nvPicPr>
          <p:cNvPr id="57354" name="Picture 10" descr="http://cdn.xl.thumbs.canstockphoto.es/canstock17795253.jpg">
            <a:extLst>
              <a:ext uri="{FF2B5EF4-FFF2-40B4-BE49-F238E27FC236}">
                <a16:creationId xmlns:a16="http://schemas.microsoft.com/office/drawing/2014/main" id="{280B6596-3E23-40BF-9D9B-6A0778FA7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0"/>
          <a:stretch>
            <a:fillRect/>
          </a:stretch>
        </p:blipFill>
        <p:spPr bwMode="auto">
          <a:xfrm>
            <a:off x="7194551" y="1395414"/>
            <a:ext cx="13493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2" descr="http://www.aula.manuelgvs.com/imagenes/mitocondria.jpg">
            <a:extLst>
              <a:ext uri="{FF2B5EF4-FFF2-40B4-BE49-F238E27FC236}">
                <a16:creationId xmlns:a16="http://schemas.microsoft.com/office/drawing/2014/main" id="{5794C1BF-1B4A-409B-BF39-F6746D65E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588000"/>
            <a:ext cx="130175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>
            <a:extLst>
              <a:ext uri="{FF2B5EF4-FFF2-40B4-BE49-F238E27FC236}">
                <a16:creationId xmlns:a16="http://schemas.microsoft.com/office/drawing/2014/main" id="{E826061C-8753-4916-A4E1-2DF912B1E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3457576"/>
            <a:ext cx="3390900" cy="23082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s-MX" altLang="es-CL" dirty="0">
                <a:solidFill>
                  <a:srgbClr val="000000"/>
                </a:solidFill>
              </a:rPr>
              <a:t>La glucosa y el O</a:t>
            </a:r>
            <a:r>
              <a:rPr lang="es-MX" altLang="es-CL" baseline="-25000" dirty="0">
                <a:solidFill>
                  <a:srgbClr val="000000"/>
                </a:solidFill>
              </a:rPr>
              <a:t>2</a:t>
            </a:r>
            <a:r>
              <a:rPr lang="es-MX" altLang="es-CL" dirty="0">
                <a:solidFill>
                  <a:srgbClr val="000000"/>
                </a:solidFill>
              </a:rPr>
              <a:t> son utilizados por la célula en la respiración celular para obtener energía en forma de ATP, que será utilizado en funciones celulares, liberándose CO</a:t>
            </a:r>
            <a:r>
              <a:rPr lang="es-MX" altLang="es-CL" baseline="-25000" dirty="0">
                <a:solidFill>
                  <a:srgbClr val="000000"/>
                </a:solidFill>
              </a:rPr>
              <a:t>2</a:t>
            </a:r>
            <a:r>
              <a:rPr lang="es-MX" altLang="es-CL" dirty="0">
                <a:solidFill>
                  <a:srgbClr val="000000"/>
                </a:solidFill>
              </a:rPr>
              <a:t> y H</a:t>
            </a:r>
            <a:r>
              <a:rPr lang="es-MX" altLang="es-CL" baseline="-25000" dirty="0">
                <a:solidFill>
                  <a:srgbClr val="000000"/>
                </a:solidFill>
              </a:rPr>
              <a:t>2</a:t>
            </a:r>
            <a:r>
              <a:rPr lang="es-MX" altLang="es-CL" dirty="0">
                <a:solidFill>
                  <a:srgbClr val="000000"/>
                </a:solidFill>
              </a:rPr>
              <a:t>O como desechos.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68337D1-A30E-4A17-857A-2BFA06B35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Relación entre fotosíntesis y respiración celular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>
            <a:extLst>
              <a:ext uri="{FF2B5EF4-FFF2-40B4-BE49-F238E27FC236}">
                <a16:creationId xmlns:a16="http://schemas.microsoft.com/office/drawing/2014/main" id="{D6BE4E36-87AB-4BA2-813B-58FCEB7C4522}"/>
              </a:ext>
            </a:extLst>
          </p:cNvPr>
          <p:cNvSpPr txBox="1"/>
          <p:nvPr/>
        </p:nvSpPr>
        <p:spPr>
          <a:xfrm>
            <a:off x="6723063" y="1827220"/>
            <a:ext cx="2900362" cy="2032000"/>
          </a:xfrm>
          <a:prstGeom prst="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CL" dirty="0">
                <a:solidFill>
                  <a:schemeClr val="tx1"/>
                </a:solidFill>
              </a:rPr>
              <a:t>Son aquellos propios de las plantas y que hacen variar la tasa fotosintética:</a:t>
            </a:r>
          </a:p>
          <a:p>
            <a:pPr algn="just">
              <a:defRPr/>
            </a:pPr>
            <a:endParaRPr lang="es-CL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s-CL" dirty="0">
                <a:solidFill>
                  <a:schemeClr val="tx1"/>
                </a:solidFill>
              </a:rPr>
              <a:t> Presencia de estomas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CL" dirty="0">
                <a:solidFill>
                  <a:schemeClr val="tx1"/>
                </a:solidFill>
              </a:rPr>
              <a:t> Pigmentos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CL" dirty="0">
                <a:solidFill>
                  <a:schemeClr val="tx1"/>
                </a:solidFill>
              </a:rPr>
              <a:t> Contenido de agua </a:t>
            </a:r>
          </a:p>
        </p:txBody>
      </p:sp>
      <p:grpSp>
        <p:nvGrpSpPr>
          <p:cNvPr id="32776" name="9 Grupo">
            <a:extLst>
              <a:ext uri="{FF2B5EF4-FFF2-40B4-BE49-F238E27FC236}">
                <a16:creationId xmlns:a16="http://schemas.microsoft.com/office/drawing/2014/main" id="{F4246DBF-24A4-420C-91A1-A43E342AD736}"/>
              </a:ext>
            </a:extLst>
          </p:cNvPr>
          <p:cNvGrpSpPr>
            <a:grpSpLocks/>
          </p:cNvGrpSpPr>
          <p:nvPr/>
        </p:nvGrpSpPr>
        <p:grpSpPr bwMode="auto">
          <a:xfrm>
            <a:off x="2640014" y="2490796"/>
            <a:ext cx="3455987" cy="4219575"/>
            <a:chOff x="3000364" y="1658410"/>
            <a:chExt cx="3429024" cy="4774129"/>
          </a:xfrm>
        </p:grpSpPr>
        <p:pic>
          <p:nvPicPr>
            <p:cNvPr id="36875" name="21 Imagen" descr="respiración por estomas.jpg">
              <a:extLst>
                <a:ext uri="{FF2B5EF4-FFF2-40B4-BE49-F238E27FC236}">
                  <a16:creationId xmlns:a16="http://schemas.microsoft.com/office/drawing/2014/main" id="{700A9A69-30AB-439D-BA98-4D2DDBFD0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64" y="1658410"/>
              <a:ext cx="3429024" cy="4774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6" name="5 CuadroTexto">
              <a:extLst>
                <a:ext uri="{FF2B5EF4-FFF2-40B4-BE49-F238E27FC236}">
                  <a16:creationId xmlns:a16="http://schemas.microsoft.com/office/drawing/2014/main" id="{3287C25D-0872-4FD4-B173-58C4816ADC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7752" y="5786454"/>
              <a:ext cx="785812" cy="348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ES" altLang="es-CL" sz="1400" b="1">
                  <a:latin typeface="Calibri" panose="020F0502020204030204" pitchFamily="34" charset="0"/>
                </a:rPr>
                <a:t>Estoma</a:t>
              </a:r>
            </a:p>
          </p:txBody>
        </p:sp>
        <p:sp>
          <p:nvSpPr>
            <p:cNvPr id="36877" name="7 CuadroTexto">
              <a:extLst>
                <a:ext uri="{FF2B5EF4-FFF2-40B4-BE49-F238E27FC236}">
                  <a16:creationId xmlns:a16="http://schemas.microsoft.com/office/drawing/2014/main" id="{35A3E3BD-3346-48CB-9B55-7468357CA2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248" y="6072206"/>
              <a:ext cx="785812" cy="348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ES" altLang="es-CL" sz="1400" b="1">
                  <a:latin typeface="Calibri" panose="020F0502020204030204" pitchFamily="34" charset="0"/>
                </a:rPr>
                <a:t>H</a:t>
              </a:r>
              <a:r>
                <a:rPr lang="es-ES" altLang="es-CL" sz="1400" b="1" baseline="-25000">
                  <a:latin typeface="Calibri" panose="020F0502020204030204" pitchFamily="34" charset="0"/>
                </a:rPr>
                <a:t>2</a:t>
              </a:r>
              <a:r>
                <a:rPr lang="es-ES" altLang="es-CL" sz="1400" b="1">
                  <a:latin typeface="Calibri" panose="020F0502020204030204" pitchFamily="34" charset="0"/>
                </a:rPr>
                <a:t>O</a:t>
              </a:r>
            </a:p>
          </p:txBody>
        </p:sp>
        <p:sp>
          <p:nvSpPr>
            <p:cNvPr id="36878" name="8 CuadroTexto">
              <a:extLst>
                <a:ext uri="{FF2B5EF4-FFF2-40B4-BE49-F238E27FC236}">
                  <a16:creationId xmlns:a16="http://schemas.microsoft.com/office/drawing/2014/main" id="{8897A369-DB21-46B2-A819-449CA9567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0430" y="5929330"/>
              <a:ext cx="785812" cy="348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s-ES" altLang="es-CL" sz="1400" b="1">
                  <a:latin typeface="Calibri" panose="020F0502020204030204" pitchFamily="34" charset="0"/>
                </a:rPr>
                <a:t>CO</a:t>
              </a:r>
              <a:r>
                <a:rPr lang="es-ES" altLang="es-CL" sz="1400" b="1" baseline="-25000">
                  <a:latin typeface="Calibri" panose="020F0502020204030204" pitchFamily="34" charset="0"/>
                </a:rPr>
                <a:t>2</a:t>
              </a:r>
            </a:p>
          </p:txBody>
        </p:sp>
      </p:grpSp>
      <p:pic>
        <p:nvPicPr>
          <p:cNvPr id="32777" name="Picture 13" descr="http://www.aplicaciones.info/naturales/natura71.jpg">
            <a:extLst>
              <a:ext uri="{FF2B5EF4-FFF2-40B4-BE49-F238E27FC236}">
                <a16:creationId xmlns:a16="http://schemas.microsoft.com/office/drawing/2014/main" id="{6185C113-4004-4F92-9AB6-9CD6E30FD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" b="1630"/>
          <a:stretch>
            <a:fillRect/>
          </a:stretch>
        </p:blipFill>
        <p:spPr bwMode="auto">
          <a:xfrm>
            <a:off x="6813550" y="4233871"/>
            <a:ext cx="2719388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2" descr="http://bachibiology.files.wordpress.com/2012/11/estomas.gif">
            <a:extLst>
              <a:ext uri="{FF2B5EF4-FFF2-40B4-BE49-F238E27FC236}">
                <a16:creationId xmlns:a16="http://schemas.microsoft.com/office/drawing/2014/main" id="{3988BD02-552A-4010-BEFA-0082ECB4E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1677996"/>
            <a:ext cx="29083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4003211-6F17-487E-885E-A1E035CD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Factores internos que afectan a la fotosíntesis.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297E01D9-AACE-432C-B945-E43DF34E73ED}" vid="{19E85DC8-AC51-42A9-8BE5-C3629077524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456</TotalTime>
  <Words>1110</Words>
  <Application>Microsoft Macintosh PowerPoint</Application>
  <PresentationFormat>Panorámica</PresentationFormat>
  <Paragraphs>183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Lucida Sans Unicode</vt:lpstr>
      <vt:lpstr>Times New Roman</vt:lpstr>
      <vt:lpstr>Tema1</vt:lpstr>
      <vt:lpstr>Biología Nº3  Segundo Medio 2020 Fotosíntesis</vt:lpstr>
      <vt:lpstr>Resumen clase anterior</vt:lpstr>
      <vt:lpstr>¿Para que sirve comprender el proceso de la fotosíntesis?</vt:lpstr>
      <vt:lpstr>Ecuación general del Proceso de la Fotosíntesis</vt:lpstr>
      <vt:lpstr>Pigmentos fotosintéticos</vt:lpstr>
      <vt:lpstr>Los cloroplastos </vt:lpstr>
      <vt:lpstr>Resumen de la fotosíntesis</vt:lpstr>
      <vt:lpstr>Relación entre fotosíntesis y respiración celular</vt:lpstr>
      <vt:lpstr>Factores internos que afectan a la fotosíntesis. </vt:lpstr>
      <vt:lpstr>Factores externos que afectan a la fotosíntesis.</vt:lpstr>
      <vt:lpstr>Ciencia en la actualidad</vt:lpstr>
      <vt:lpstr>Actividad 1 </vt:lpstr>
      <vt:lpstr>Actividad 2</vt:lpstr>
      <vt:lpstr>Realizar el siguiente cuadro en el cuaderno.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ANDIA  ORDENES PAOLA G</dc:creator>
  <cp:lastModifiedBy>felipe caglieri</cp:lastModifiedBy>
  <cp:revision>38</cp:revision>
  <dcterms:created xsi:type="dcterms:W3CDTF">2020-03-25T17:24:18Z</dcterms:created>
  <dcterms:modified xsi:type="dcterms:W3CDTF">2020-03-31T19:39:09Z</dcterms:modified>
</cp:coreProperties>
</file>