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8" r:id="rId3"/>
    <p:sldId id="269" r:id="rId4"/>
    <p:sldId id="271" r:id="rId5"/>
    <p:sldId id="270" r:id="rId6"/>
    <p:sldId id="258" r:id="rId7"/>
    <p:sldId id="263" r:id="rId8"/>
    <p:sldId id="257" r:id="rId9"/>
    <p:sldId id="264" r:id="rId10"/>
    <p:sldId id="265" r:id="rId11"/>
    <p:sldId id="266" r:id="rId12"/>
    <p:sldId id="267" r:id="rId13"/>
    <p:sldId id="272" r:id="rId14"/>
    <p:sldId id="273" r:id="rId15"/>
    <p:sldId id="419" r:id="rId16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IA  ORDENES PAOLA G" initials="AOPG" lastIdx="1" clrIdx="0">
    <p:extLst>
      <p:ext uri="{19B8F6BF-5375-455C-9EA6-DF929625EA0E}">
        <p15:presenceInfo xmlns:p15="http://schemas.microsoft.com/office/powerpoint/2012/main" userId="ANDIA  ORDENES PAOLA 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584892E5-D0DE-41BE-8DF3-0BE57D16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0D5AA35-F1A8-455B-B93C-7FF4A79E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64AFC01-725B-4474-B068-5061BE80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BECF0D0-8EE4-4C78-BB0C-DD85EF6F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87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00296A-C56D-435E-9087-7288BA2D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460363-8861-4F23-AFD4-FAA77B3A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111F2-5A73-4356-99B1-63FBDF32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5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9603C3-BAB7-40F4-A963-479DC81F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2DF480-FF4A-4C45-B754-F47E339B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49215-F6D7-4095-A8B9-4CC6A31E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75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48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789BFA14-3253-4967-A4A4-9AF6E011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0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C22C41A-D4F8-4BE5-B4D7-5FFAC6ED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003299C-A4C8-4926-8751-B16985E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D9A7B0C-D7A0-4C7A-A602-E94E08DA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68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C298D4-772F-4EE5-963A-299192EF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33DB48-9EE2-46D6-94EC-ADD11956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66C9F0-1992-4C93-A47E-96A992EC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95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9AA70E4-A461-4120-8EBF-6EBA8E30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C5400A0-AB53-49C3-BD0D-4A320FBF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93A88A9-7227-4A2B-8138-3B4AB7C7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01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1428866A-A72A-4FD5-A333-6E4ED407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6CC75A1E-3CDD-4787-AA66-112CCCE0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516595D6-5E05-4A71-84A8-24C4251A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82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AF1106D-D363-4A63-B94D-A031CBA5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3A9FBB67-3530-4343-A474-CBAF9ADF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562BD6C-F3AD-4F67-8888-20BEB388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7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10FD361F-F107-4085-B0D8-1A7550E0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31D7329A-CA14-4387-B59C-1F91514F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23F9A6C2-9AB0-4CE8-B470-1622016E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96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DAD3814-E1E7-4752-A3D2-5631BEA2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453DA12-DD5B-4DF7-AA3C-3E5D2D8D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AD34D03-16D9-4C79-A868-B4C3C66F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63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8DA977F-CAB6-4EB7-BA4C-6F619764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43B17D1-13BF-4B28-8A9D-F2EF78DE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25D23E3-AC2B-41B9-9806-B18D4D68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37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F5364A7-11B8-4F85-BFEC-BF50C9AF6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DC8C7D31-7BC6-4FCE-8685-43FB80265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dirty="0"/>
              <a:t>Haga clic para modificar los estilos de texto del patrón</a:t>
            </a:r>
          </a:p>
          <a:p>
            <a:pPr lvl="1"/>
            <a:r>
              <a:rPr lang="es-ES" altLang="es-CL" dirty="0"/>
              <a:t>Segundo nivel</a:t>
            </a:r>
          </a:p>
          <a:p>
            <a:pPr lvl="2"/>
            <a:r>
              <a:rPr lang="es-ES" altLang="es-CL" dirty="0"/>
              <a:t>Tercer nivel</a:t>
            </a:r>
          </a:p>
          <a:p>
            <a:pPr lvl="3"/>
            <a:r>
              <a:rPr lang="es-ES" altLang="es-CL" dirty="0"/>
              <a:t>Cuarto nivel</a:t>
            </a:r>
          </a:p>
          <a:p>
            <a:pPr lvl="4"/>
            <a:r>
              <a:rPr lang="es-ES" altLang="es-CL" dirty="0"/>
              <a:t>Quinto nivel</a:t>
            </a:r>
            <a:endParaRPr lang="es-CL" alt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38C24B-6BF6-4A4D-85B7-3C23F86CA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9BCA4E5-61A5-4F57-99EF-7780AB27CF09}" type="datetimeFigureOut">
              <a:rPr lang="es-ES" smtClean="0"/>
              <a:t>31/3/20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7A267F-F900-44C0-A2FF-559EC30E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FB266-90D5-4E42-83B1-6B0132709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4EA5063-294D-45B8-8055-58005374B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andia@gmail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-static.z-dn.net/files/d93/2479ae1e035b73fa69971286d3b4bfef.jpg" TargetMode="External"/><Relationship Id="rId2" Type="http://schemas.openxmlformats.org/officeDocument/2006/relationships/hyperlink" Target="http://silvana-soto.blogspot.com/2012/10/mapa-bublus-niveles-de-organizacion-d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0D3A9-2A00-411F-BF02-E373E1DF2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448" y="1241666"/>
            <a:ext cx="7113104" cy="2724772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Biología Nº3</a:t>
            </a:r>
            <a:b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s-ES" dirty="0"/>
            </a:br>
            <a:r>
              <a:rPr lang="es-ES" dirty="0"/>
              <a:t>Primero Medio 2020</a:t>
            </a:r>
            <a:br>
              <a:rPr lang="es-ES" dirty="0"/>
            </a:br>
            <a:r>
              <a:rPr lang="es-ES" dirty="0"/>
              <a:t>Biología  “CÉLULA”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EE2387-C1B4-47BB-9561-1144BE0BA8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sz="2800" b="1" dirty="0"/>
          </a:p>
          <a:p>
            <a:pPr algn="r"/>
            <a:endParaRPr lang="es-ES" dirty="0"/>
          </a:p>
          <a:p>
            <a:r>
              <a:rPr lang="es-ES" dirty="0"/>
              <a:t>Profesora Paola Andía</a:t>
            </a:r>
          </a:p>
          <a:p>
            <a:r>
              <a:rPr lang="es-ES" dirty="0"/>
              <a:t>pandia@cldv.cl</a:t>
            </a:r>
          </a:p>
        </p:txBody>
      </p:sp>
    </p:spTree>
    <p:extLst>
      <p:ext uri="{BB962C8B-B14F-4D97-AF65-F5344CB8AC3E}">
        <p14:creationId xmlns:p14="http://schemas.microsoft.com/office/powerpoint/2010/main" val="346451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6ED22-664F-4522-A92C-15324FF0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24C5A-C874-499D-A75B-1871257B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990"/>
            <a:ext cx="10515600" cy="2917381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es-ES_tradnl" sz="1600" b="1" dirty="0">
                <a:solidFill>
                  <a:schemeClr val="bg1"/>
                </a:solidFill>
              </a:rPr>
              <a:t>3. Observa la imagen y responde. ¿Qué nivel de organización de los seres vivos se muestra en la imagen? </a:t>
            </a:r>
          </a:p>
          <a:p>
            <a:pPr marL="0" lvl="0" indent="0">
              <a:buNone/>
            </a:pPr>
            <a:endParaRPr lang="es-ES" sz="1600" b="1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ES_tradnl" sz="1600" b="1" dirty="0">
                <a:solidFill>
                  <a:schemeClr val="bg1"/>
                </a:solidFill>
              </a:rPr>
              <a:t>Célula.</a:t>
            </a:r>
            <a:endParaRPr lang="es-ES" sz="1600" b="1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ES_tradnl" sz="1600" b="1" dirty="0">
                <a:solidFill>
                  <a:schemeClr val="bg1"/>
                </a:solidFill>
              </a:rPr>
              <a:t>Tejido.</a:t>
            </a:r>
            <a:endParaRPr lang="es-ES" sz="1600" b="1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ES_tradnl" sz="1600" b="1" dirty="0">
                <a:solidFill>
                  <a:schemeClr val="bg1"/>
                </a:solidFill>
              </a:rPr>
              <a:t>Órgano.</a:t>
            </a:r>
            <a:endParaRPr lang="es-ES" sz="1600" b="1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ES_tradnl" sz="1600" b="1" dirty="0">
                <a:solidFill>
                  <a:schemeClr val="bg1"/>
                </a:solidFill>
              </a:rPr>
              <a:t>Sistema.</a:t>
            </a:r>
            <a:endParaRPr lang="es-ES" sz="1600" b="1" dirty="0">
              <a:solidFill>
                <a:schemeClr val="bg1"/>
              </a:solidFill>
            </a:endParaRPr>
          </a:p>
          <a:p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00551C3-E786-4397-8873-8BECC5B5BEA0}"/>
              </a:ext>
            </a:extLst>
          </p:cNvPr>
          <p:cNvSpPr txBox="1">
            <a:spLocks/>
          </p:cNvSpPr>
          <p:nvPr/>
        </p:nvSpPr>
        <p:spPr bwMode="auto">
          <a:xfrm>
            <a:off x="838200" y="4231636"/>
            <a:ext cx="10515600" cy="16113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b="1" dirty="0"/>
              <a:t>4. ¿A qué estructura corresponde la definición “conjunto de tejidos que trabajan para cumplir una función común?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MX" sz="1600" b="1" dirty="0"/>
              <a:t>Molécula.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MX" sz="1600" b="1" dirty="0"/>
              <a:t>Sistema.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MX" sz="1600" b="1" dirty="0"/>
              <a:t>Órgano.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MX" sz="1600" b="1" dirty="0"/>
              <a:t>Célula.</a:t>
            </a:r>
            <a:endParaRPr lang="es-ES" sz="1600" b="1" dirty="0"/>
          </a:p>
        </p:txBody>
      </p:sp>
      <p:pic>
        <p:nvPicPr>
          <p:cNvPr id="11" name="rg_hi" descr="http://t1.gstatic.com/images?q=tbn:ANd9GcTX6DqjQptoJbu-TGit0GoMTkTAu94h2aTE8ufmItRefu1krlWm">
            <a:extLst>
              <a:ext uri="{FF2B5EF4-FFF2-40B4-BE49-F238E27FC236}">
                <a16:creationId xmlns:a16="http://schemas.microsoft.com/office/drawing/2014/main" id="{73F5EB95-9E5A-42F9-82C9-D98A0481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43" y="819465"/>
            <a:ext cx="4725217" cy="23509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31542-A497-4B46-96AF-B1F2080C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9279A07-BF25-43FC-8E4E-A28593D04FF6}"/>
              </a:ext>
            </a:extLst>
          </p:cNvPr>
          <p:cNvSpPr txBox="1">
            <a:spLocks/>
          </p:cNvSpPr>
          <p:nvPr/>
        </p:nvSpPr>
        <p:spPr bwMode="auto">
          <a:xfrm>
            <a:off x="838200" y="1508120"/>
            <a:ext cx="10515600" cy="174625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b="1" dirty="0">
                <a:solidFill>
                  <a:schemeClr val="bg1"/>
                </a:solidFill>
              </a:rPr>
              <a:t>5. ¿Qué tejido animal es el encargado de proteger y cubrir diferentes partes del cuerpo?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1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lphaLcParenR"/>
            </a:pPr>
            <a:r>
              <a:rPr lang="es-ES" sz="1600" b="1" dirty="0">
                <a:solidFill>
                  <a:schemeClr val="bg1"/>
                </a:solidFill>
              </a:rPr>
              <a:t>Tejido conectivo.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lphaLcParenR"/>
            </a:pPr>
            <a:r>
              <a:rPr lang="es-ES" sz="1600" b="1" dirty="0">
                <a:solidFill>
                  <a:schemeClr val="bg1"/>
                </a:solidFill>
              </a:rPr>
              <a:t>Tejido epitelial.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lphaLcParenR"/>
            </a:pPr>
            <a:r>
              <a:rPr lang="es-ES" sz="1600" b="1" dirty="0">
                <a:solidFill>
                  <a:schemeClr val="bg1"/>
                </a:solidFill>
              </a:rPr>
              <a:t>Tejido muscular.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lphaLcParenR"/>
            </a:pPr>
            <a:r>
              <a:rPr lang="es-ES" sz="1600" b="1" dirty="0">
                <a:solidFill>
                  <a:schemeClr val="bg1"/>
                </a:solidFill>
              </a:rPr>
              <a:t>Tejido nervioso.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lphaLcParenR"/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31BA33-EF10-452C-9A1C-1D02C7997AD6}"/>
              </a:ext>
            </a:extLst>
          </p:cNvPr>
          <p:cNvSpPr txBox="1">
            <a:spLocks/>
          </p:cNvSpPr>
          <p:nvPr/>
        </p:nvSpPr>
        <p:spPr bwMode="auto">
          <a:xfrm>
            <a:off x="838200" y="3303588"/>
            <a:ext cx="10515600" cy="16113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AutoNum type="arabicPeriod" startAt="6"/>
            </a:pPr>
            <a:r>
              <a:rPr lang="es-ES" sz="1600" b="1" dirty="0"/>
              <a:t>¿Qué sistema de tejido vascular permite el paso de glucosa, producto de la fotosíntesis, a todas las partes del cuerpo de la planta?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s-ES" sz="1600" b="1" dirty="0"/>
              <a:t>Xilema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s-ES" sz="1600" b="1" dirty="0"/>
              <a:t>Floema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s-ES" sz="1600" b="1" dirty="0"/>
              <a:t>Colénquima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s-ES" sz="1600" b="1" dirty="0"/>
              <a:t>Parénquima. </a:t>
            </a:r>
          </a:p>
        </p:txBody>
      </p:sp>
    </p:spTree>
    <p:extLst>
      <p:ext uri="{BB962C8B-B14F-4D97-AF65-F5344CB8AC3E}">
        <p14:creationId xmlns:p14="http://schemas.microsoft.com/office/powerpoint/2010/main" val="36770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B1CD86-F72D-410D-A9B6-76735D80A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47498" r="38711" b="31658"/>
          <a:stretch/>
        </p:blipFill>
        <p:spPr>
          <a:xfrm>
            <a:off x="704850" y="1771649"/>
            <a:ext cx="7360875" cy="1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F92B59-BC58-428C-A032-D792B523AF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50000" r="38594" b="27906"/>
          <a:stretch/>
        </p:blipFill>
        <p:spPr>
          <a:xfrm>
            <a:off x="3844325" y="2386012"/>
            <a:ext cx="7509476" cy="19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56205073-9DED-4A4F-906F-C00A6C99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Ciencia en la actualidad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7CC59D-C878-4DBB-8CC2-4A0F5789B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39" t="34784" r="50547" b="6646"/>
          <a:stretch/>
        </p:blipFill>
        <p:spPr>
          <a:xfrm>
            <a:off x="5281118" y="2707479"/>
            <a:ext cx="4500563" cy="401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A3DBB4-E6E5-4F22-B42F-FB96F268E5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02" t="20610" r="14336" b="12898"/>
          <a:stretch/>
        </p:blipFill>
        <p:spPr>
          <a:xfrm>
            <a:off x="2410319" y="1400309"/>
            <a:ext cx="3425630" cy="532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61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Marcador de contenido 18">
            <a:extLst>
              <a:ext uri="{FF2B5EF4-FFF2-40B4-BE49-F238E27FC236}">
                <a16:creationId xmlns:a16="http://schemas.microsoft.com/office/drawing/2014/main" id="{11309550-6F10-4466-9B94-F66AFB439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297164"/>
              </p:ext>
            </p:extLst>
          </p:nvPr>
        </p:nvGraphicFramePr>
        <p:xfrm>
          <a:off x="1833560" y="1478739"/>
          <a:ext cx="8239130" cy="853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6090">
                  <a:extLst>
                    <a:ext uri="{9D8B030D-6E8A-4147-A177-3AD203B41FA5}">
                      <a16:colId xmlns:a16="http://schemas.microsoft.com/office/drawing/2014/main" val="1202005021"/>
                    </a:ext>
                  </a:extLst>
                </a:gridCol>
                <a:gridCol w="1351284">
                  <a:extLst>
                    <a:ext uri="{9D8B030D-6E8A-4147-A177-3AD203B41FA5}">
                      <a16:colId xmlns:a16="http://schemas.microsoft.com/office/drawing/2014/main" val="3282524147"/>
                    </a:ext>
                  </a:extLst>
                </a:gridCol>
                <a:gridCol w="254545">
                  <a:extLst>
                    <a:ext uri="{9D8B030D-6E8A-4147-A177-3AD203B41FA5}">
                      <a16:colId xmlns:a16="http://schemas.microsoft.com/office/drawing/2014/main" val="2147236360"/>
                    </a:ext>
                  </a:extLst>
                </a:gridCol>
                <a:gridCol w="1393582">
                  <a:extLst>
                    <a:ext uri="{9D8B030D-6E8A-4147-A177-3AD203B41FA5}">
                      <a16:colId xmlns:a16="http://schemas.microsoft.com/office/drawing/2014/main" val="1212465017"/>
                    </a:ext>
                  </a:extLst>
                </a:gridCol>
                <a:gridCol w="319504">
                  <a:extLst>
                    <a:ext uri="{9D8B030D-6E8A-4147-A177-3AD203B41FA5}">
                      <a16:colId xmlns:a16="http://schemas.microsoft.com/office/drawing/2014/main" val="3532676499"/>
                    </a:ext>
                  </a:extLst>
                </a:gridCol>
                <a:gridCol w="1177558">
                  <a:extLst>
                    <a:ext uri="{9D8B030D-6E8A-4147-A177-3AD203B41FA5}">
                      <a16:colId xmlns:a16="http://schemas.microsoft.com/office/drawing/2014/main" val="1840073904"/>
                    </a:ext>
                  </a:extLst>
                </a:gridCol>
                <a:gridCol w="321771">
                  <a:extLst>
                    <a:ext uri="{9D8B030D-6E8A-4147-A177-3AD203B41FA5}">
                      <a16:colId xmlns:a16="http://schemas.microsoft.com/office/drawing/2014/main" val="1119734450"/>
                    </a:ext>
                  </a:extLst>
                </a:gridCol>
                <a:gridCol w="1177558">
                  <a:extLst>
                    <a:ext uri="{9D8B030D-6E8A-4147-A177-3AD203B41FA5}">
                      <a16:colId xmlns:a16="http://schemas.microsoft.com/office/drawing/2014/main" val="2758200247"/>
                    </a:ext>
                  </a:extLst>
                </a:gridCol>
                <a:gridCol w="321015">
                  <a:extLst>
                    <a:ext uri="{9D8B030D-6E8A-4147-A177-3AD203B41FA5}">
                      <a16:colId xmlns:a16="http://schemas.microsoft.com/office/drawing/2014/main" val="1406129807"/>
                    </a:ext>
                  </a:extLst>
                </a:gridCol>
                <a:gridCol w="1626223">
                  <a:extLst>
                    <a:ext uri="{9D8B030D-6E8A-4147-A177-3AD203B41FA5}">
                      <a16:colId xmlns:a16="http://schemas.microsoft.com/office/drawing/2014/main" val="10550610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KPSI:</a:t>
                      </a:r>
                      <a:r>
                        <a:rPr lang="es-CL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Niveles de organización de los seres vivos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709045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SIGNIFICADO DE LOS NÚMEROS EN LA RESPUESTA A LAS PREGUNTAS.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83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sé nada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algo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 sé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01955" algn="l"/>
                        </a:tabLs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 sé bien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Puedo explicarlo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367132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8D5E178D-02CF-49ED-A05A-1CE24022E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38114"/>
              </p:ext>
            </p:extLst>
          </p:nvPr>
        </p:nvGraphicFramePr>
        <p:xfrm>
          <a:off x="1473994" y="2653312"/>
          <a:ext cx="9244012" cy="22187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4304">
                  <a:extLst>
                    <a:ext uri="{9D8B030D-6E8A-4147-A177-3AD203B41FA5}">
                      <a16:colId xmlns:a16="http://schemas.microsoft.com/office/drawing/2014/main" val="2504971476"/>
                    </a:ext>
                  </a:extLst>
                </a:gridCol>
                <a:gridCol w="6362464">
                  <a:extLst>
                    <a:ext uri="{9D8B030D-6E8A-4147-A177-3AD203B41FA5}">
                      <a16:colId xmlns:a16="http://schemas.microsoft.com/office/drawing/2014/main" val="971819219"/>
                    </a:ext>
                  </a:extLst>
                </a:gridCol>
                <a:gridCol w="494740">
                  <a:extLst>
                    <a:ext uri="{9D8B030D-6E8A-4147-A177-3AD203B41FA5}">
                      <a16:colId xmlns:a16="http://schemas.microsoft.com/office/drawing/2014/main" val="641077581"/>
                    </a:ext>
                  </a:extLst>
                </a:gridCol>
                <a:gridCol w="495626">
                  <a:extLst>
                    <a:ext uri="{9D8B030D-6E8A-4147-A177-3AD203B41FA5}">
                      <a16:colId xmlns:a16="http://schemas.microsoft.com/office/drawing/2014/main" val="311970359"/>
                    </a:ext>
                  </a:extLst>
                </a:gridCol>
                <a:gridCol w="495626">
                  <a:extLst>
                    <a:ext uri="{9D8B030D-6E8A-4147-A177-3AD203B41FA5}">
                      <a16:colId xmlns:a16="http://schemas.microsoft.com/office/drawing/2014/main" val="2475613482"/>
                    </a:ext>
                  </a:extLst>
                </a:gridCol>
                <a:gridCol w="495626">
                  <a:extLst>
                    <a:ext uri="{9D8B030D-6E8A-4147-A177-3AD203B41FA5}">
                      <a16:colId xmlns:a16="http://schemas.microsoft.com/office/drawing/2014/main" val="3475532091"/>
                    </a:ext>
                  </a:extLst>
                </a:gridCol>
                <a:gridCol w="495626">
                  <a:extLst>
                    <a:ext uri="{9D8B030D-6E8A-4147-A177-3AD203B41FA5}">
                      <a16:colId xmlns:a16="http://schemas.microsoft.com/office/drawing/2014/main" val="156040444"/>
                    </a:ext>
                  </a:extLst>
                </a:gridCol>
              </a:tblGrid>
              <a:tr h="31696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RESPUESTAS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48540"/>
                  </a:ext>
                </a:extLst>
              </a:tr>
              <a:tr h="31696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CUESTIONES O INTERROGANTES ACERCA DE UNIDAD A ENSEÑAR: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67978"/>
                  </a:ext>
                </a:extLst>
              </a:tr>
              <a:tr h="316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Niveles de organización de los seres vivos.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394721"/>
                  </a:ext>
                </a:extLst>
              </a:tr>
              <a:tr h="316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Clasificación de las células. Procarionte y eucarionte / Animal y vegetal.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21787"/>
                  </a:ext>
                </a:extLst>
              </a:tr>
              <a:tr h="316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Características de células animal y vegetal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066354"/>
                  </a:ext>
                </a:extLst>
              </a:tr>
              <a:tr h="316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Características y funciones de los tejidos animales y vegetales.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165754"/>
                  </a:ext>
                </a:extLst>
              </a:tr>
              <a:tr h="316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Funciones de órganos animales y vegetales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773998"/>
                  </a:ext>
                </a:extLst>
              </a:tr>
            </a:tbl>
          </a:graphicData>
        </a:graphic>
      </p:graphicFrame>
      <p:sp>
        <p:nvSpPr>
          <p:cNvPr id="21" name="Rectangle 2">
            <a:extLst>
              <a:ext uri="{FF2B5EF4-FFF2-40B4-BE49-F238E27FC236}">
                <a16:creationId xmlns:a16="http://schemas.microsoft.com/office/drawing/2014/main" id="{BA4C1172-B37F-41D6-A31C-974C559B0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6" y="2148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51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6490-65D0-45ED-9301-BAF67ED7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Síntesis clase de hoy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2144FAD-93CF-4E4E-B4D5-F6DB988D0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866" t="37494" r="1680" b="25613"/>
          <a:stretch/>
        </p:blipFill>
        <p:spPr>
          <a:xfrm>
            <a:off x="0" y="1662553"/>
            <a:ext cx="12080525" cy="50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8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n para MUCHISIMAS GRACIAS POR SU ASISTENCIA, JPG">
            <a:extLst>
              <a:ext uri="{FF2B5EF4-FFF2-40B4-BE49-F238E27FC236}">
                <a16:creationId xmlns:a16="http://schemas.microsoft.com/office/drawing/2014/main" id="{51F0C2F7-7E80-4F14-B64B-FBB647BE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642938"/>
            <a:ext cx="30956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2FB26874-4AB7-4DFD-BE1E-679796F68A15}"/>
              </a:ext>
            </a:extLst>
          </p:cNvPr>
          <p:cNvSpPr txBox="1">
            <a:spLocks/>
          </p:cNvSpPr>
          <p:nvPr/>
        </p:nvSpPr>
        <p:spPr bwMode="auto">
          <a:xfrm>
            <a:off x="838200" y="642938"/>
            <a:ext cx="10515600" cy="43811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just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s-ES" sz="3200" b="1" dirty="0"/>
              <a:t>RECORDAR</a:t>
            </a:r>
          </a:p>
          <a:p>
            <a:pPr marL="457200" lvl="1" indent="0">
              <a:buNone/>
              <a:defRPr/>
            </a:pPr>
            <a:endParaRPr lang="es-ES" sz="2400" dirty="0"/>
          </a:p>
          <a:p>
            <a:pPr marL="457200" lvl="1" indent="0">
              <a:buNone/>
              <a:defRPr/>
            </a:pPr>
            <a:r>
              <a:rPr lang="es-ES" sz="2400" dirty="0"/>
              <a:t>Las actividades de las clases 2 y 3 realizadas en el cuaderno, deben ser enviada hasta el 14/04 al correo </a:t>
            </a:r>
            <a:r>
              <a:rPr lang="es-ES" sz="2400" dirty="0">
                <a:hlinkClick r:id="rId3"/>
              </a:rPr>
              <a:t>pandia@gmail.com</a:t>
            </a:r>
            <a:r>
              <a:rPr lang="es-ES" sz="2400" dirty="0"/>
              <a:t>. Por </a:t>
            </a:r>
            <a:r>
              <a:rPr lang="es-ES" sz="2400" dirty="0" err="1"/>
              <a:t>papinotas</a:t>
            </a:r>
            <a:r>
              <a:rPr lang="es-ES" sz="2400" dirty="0"/>
              <a:t> se enviará rúbrica para evaluar cuaderno. </a:t>
            </a:r>
          </a:p>
          <a:p>
            <a:pPr marL="457200" lvl="1" indent="0">
              <a:buNone/>
              <a:defRPr/>
            </a:pPr>
            <a:endParaRPr lang="es-ES" sz="2000" dirty="0"/>
          </a:p>
          <a:p>
            <a:pPr marL="457200" lvl="1" indent="0">
              <a:buNone/>
              <a:defRPr/>
            </a:pPr>
            <a:r>
              <a:rPr lang="es-ES" sz="2000" dirty="0"/>
              <a:t>Contenidos generales en el cuaderno</a:t>
            </a:r>
          </a:p>
          <a:p>
            <a:pPr marL="914400" lvl="1" indent="-457200">
              <a:buAutoNum type="arabicPeriod"/>
              <a:defRPr/>
            </a:pPr>
            <a:r>
              <a:rPr lang="es-ES" sz="2000" dirty="0"/>
              <a:t>Fecha</a:t>
            </a:r>
          </a:p>
          <a:p>
            <a:pPr marL="914400" lvl="1" indent="-457200">
              <a:buAutoNum type="arabicPeriod"/>
              <a:defRPr/>
            </a:pPr>
            <a:r>
              <a:rPr lang="es-ES" sz="2000" dirty="0"/>
              <a:t>Objetivo de la clase</a:t>
            </a:r>
          </a:p>
          <a:p>
            <a:pPr marL="914400" lvl="1" indent="-457200">
              <a:buAutoNum type="arabicPeriod"/>
              <a:defRPr/>
            </a:pPr>
            <a:r>
              <a:rPr lang="es-ES" sz="2000" dirty="0"/>
              <a:t>Actividad</a:t>
            </a:r>
          </a:p>
          <a:p>
            <a:pPr marL="914400" lvl="1" indent="-457200">
              <a:buAutoNum type="arabicPeriod"/>
              <a:defRPr/>
            </a:pPr>
            <a:r>
              <a:rPr lang="es-ES" sz="2000" dirty="0"/>
              <a:t>Ortografía </a:t>
            </a:r>
          </a:p>
          <a:p>
            <a:pPr marL="914400" lvl="1" indent="-457200">
              <a:buAutoNum type="arabicPeriod"/>
              <a:defRPr/>
            </a:pPr>
            <a:r>
              <a:rPr lang="es-ES" sz="2000" dirty="0"/>
              <a:t>Orden </a:t>
            </a:r>
            <a:r>
              <a:rPr lang="es-ES" sz="2000"/>
              <a:t>y limpieza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A3792-CDF6-45EB-AD72-ECEBCFA2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Síntesis clase anterior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DD172C-23A1-4CC3-A691-209D2CBF7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Cuáles son los Niveles de Organización de la Materia? (con ...">
            <a:extLst>
              <a:ext uri="{FF2B5EF4-FFF2-40B4-BE49-F238E27FC236}">
                <a16:creationId xmlns:a16="http://schemas.microsoft.com/office/drawing/2014/main" id="{050C0D00-CC6F-4F4D-A343-F767A58E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00012"/>
            <a:ext cx="9986963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31E346F-7CCA-4C1B-86E9-26321438B850}"/>
              </a:ext>
            </a:extLst>
          </p:cNvPr>
          <p:cNvSpPr/>
          <p:nvPr/>
        </p:nvSpPr>
        <p:spPr>
          <a:xfrm>
            <a:off x="214311" y="19893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hlinkClick r:id="rId2"/>
              </a:rPr>
              <a:t>http://silvana-soto.blogspot.com/2012/10/mapa-bublus-niveles-de-organizacion-de.html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5736107-B9D9-4B30-95D8-63F4E0F5BB4A}"/>
              </a:ext>
            </a:extLst>
          </p:cNvPr>
          <p:cNvSpPr/>
          <p:nvPr/>
        </p:nvSpPr>
        <p:spPr>
          <a:xfrm>
            <a:off x="6096000" y="35147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hlinkClick r:id="rId3"/>
              </a:rPr>
              <a:t>https://es-static.z-dn.net/files/d93/2479ae1e035b73fa69971286d3b4bfef.jpg</a:t>
            </a:r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65B4886-BBAF-4663-A521-8D6DC33E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47359E4-21A0-4FF0-B7B4-88FA663187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66" t="37494" r="1680" b="25613"/>
          <a:stretch/>
        </p:blipFill>
        <p:spPr>
          <a:xfrm>
            <a:off x="4457700" y="4136575"/>
            <a:ext cx="6029325" cy="2528888"/>
          </a:xfrm>
          <a:prstGeom prst="rect">
            <a:avLst/>
          </a:prstGeom>
        </p:spPr>
      </p:pic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A1098E2-8D2B-4684-96D5-4A8549A59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1" y="2721425"/>
            <a:ext cx="5110982" cy="19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7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A013A-5177-4C8C-9077-5BD31A30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¿Para qué sirven los niveles de organización de los seres vivos?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384FE2-BEA7-4B52-B155-B65724C2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/>
              <a:t>Los seres vivos están muy bien organizados y estructurados, a raíz de una jerarquía que puede ser examinada en una escala del más pequeño al más grande. El nivel básico de organización para todos los seres vivos es la célula.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sz="2000" dirty="0"/>
              <a:t>En definitiva, los niveles de organización corresponde a </a:t>
            </a:r>
            <a:r>
              <a:rPr lang="es-ES" sz="2000" b="1" dirty="0"/>
              <a:t>como se organizan y clasifican los seres vivos para su estudio.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s-ES" sz="2000" dirty="0"/>
              <a:t>En los seres vivos u organismos se distinguen varios niveles de organización, dependiendo de si son organismos unicelulares o pluricelulares con tejidos, con órganos o aparatos.</a:t>
            </a:r>
          </a:p>
          <a:p>
            <a:pPr algn="just"/>
            <a:br>
              <a:rPr lang="es-ES" sz="2000" dirty="0"/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8052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FCFB8-BA81-4E44-81CE-83EBCE84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clase de hoy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5B20BD-94FC-44B8-8F86-AA1A85C36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/>
              <a:t>Desarrollar modelos que expliquen la relación entre la función de una célula y sus partes, considerando: Sus estructuras. Células eucariontes (animal y vegetal) y procariontes. Tipos celulares (como intestinal, muscular, nervioso).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Crear modelos que expliquen que las plantas tienen estructuras especializadas para responder a estímulos del medioambiente, similares a las del cuerpo humano, considerando los procesos de transporte de sustancia e intercambio de gases.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253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5AC68-E5D1-4383-8BC1-E42F212C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Niveles de organización de los seres vivos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9A0492-8FEA-4249-995B-731074CD1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000" dirty="0"/>
              <a:t>La materia que compone a los </a:t>
            </a:r>
            <a:r>
              <a:rPr lang="es-ES" sz="2000" b="1" dirty="0"/>
              <a:t>seres vivos</a:t>
            </a:r>
            <a:r>
              <a:rPr lang="es-ES" sz="2000" dirty="0"/>
              <a:t> se organizan en </a:t>
            </a:r>
            <a:r>
              <a:rPr lang="es-ES" sz="2000" b="1" dirty="0"/>
              <a:t>niveles</a:t>
            </a:r>
            <a:r>
              <a:rPr lang="es-ES" sz="2000" dirty="0"/>
              <a:t>, de lo más simple a lo más complejo, en los siguientes </a:t>
            </a:r>
            <a:r>
              <a:rPr lang="es-ES" sz="2000" b="1" dirty="0"/>
              <a:t>niveles</a:t>
            </a:r>
            <a:r>
              <a:rPr lang="es-ES" sz="2000" dirty="0"/>
              <a:t>: </a:t>
            </a:r>
          </a:p>
        </p:txBody>
      </p:sp>
      <p:pic>
        <p:nvPicPr>
          <p:cNvPr id="4" name="Sonido grabado 1">
            <a:hlinkClick r:id="" action="ppaction://media"/>
            <a:extLst>
              <a:ext uri="{FF2B5EF4-FFF2-40B4-BE49-F238E27FC236}">
                <a16:creationId xmlns:a16="http://schemas.microsoft.com/office/drawing/2014/main" id="{509044FA-2ED3-457A-B793-DCFA6C02F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1363" y="390171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5E308C-CEDE-4E04-A9CE-B44FF2757F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11" t="22278" r="31211" b="7271"/>
          <a:stretch/>
        </p:blipFill>
        <p:spPr>
          <a:xfrm>
            <a:off x="3686344" y="412836"/>
            <a:ext cx="5164025" cy="62785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E10998B-6AD4-49B0-94BC-BE5258331D8F}"/>
              </a:ext>
            </a:extLst>
          </p:cNvPr>
          <p:cNvCxnSpPr/>
          <p:nvPr/>
        </p:nvCxnSpPr>
        <p:spPr>
          <a:xfrm flipV="1">
            <a:off x="2486026" y="1190625"/>
            <a:ext cx="0" cy="498633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45B1E5-4A70-4872-B8D2-39F9B7537404}"/>
              </a:ext>
            </a:extLst>
          </p:cNvPr>
          <p:cNvSpPr txBox="1"/>
          <p:nvPr/>
        </p:nvSpPr>
        <p:spPr>
          <a:xfrm>
            <a:off x="1843088" y="5482709"/>
            <a:ext cx="157162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Simple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DD8AF3-3543-4E59-94CC-EBCE2E157C62}"/>
              </a:ext>
            </a:extLst>
          </p:cNvPr>
          <p:cNvSpPr txBox="1"/>
          <p:nvPr/>
        </p:nvSpPr>
        <p:spPr>
          <a:xfrm>
            <a:off x="1843088" y="1550439"/>
            <a:ext cx="157162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Complejo </a:t>
            </a:r>
          </a:p>
        </p:txBody>
      </p:sp>
    </p:spTree>
    <p:extLst>
      <p:ext uri="{BB962C8B-B14F-4D97-AF65-F5344CB8AC3E}">
        <p14:creationId xmlns:p14="http://schemas.microsoft.com/office/powerpoint/2010/main" val="18286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19D36-0687-4011-A39B-3F3F5EFC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Elaboración correcta de un mapa </a:t>
            </a:r>
          </a:p>
        </p:txBody>
      </p:sp>
      <p:pic>
        <p:nvPicPr>
          <p:cNvPr id="6" name="Marcador de contenido 5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64BFF6D4-610D-42D0-982D-F1EA968D4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64" y="553243"/>
            <a:ext cx="8553486" cy="6047582"/>
          </a:xfrm>
        </p:spPr>
      </p:pic>
      <p:pic>
        <p:nvPicPr>
          <p:cNvPr id="3074" name="Picture 2" descr="Siete pasos para la creación de mapas conceptuales en ...">
            <a:extLst>
              <a:ext uri="{FF2B5EF4-FFF2-40B4-BE49-F238E27FC236}">
                <a16:creationId xmlns:a16="http://schemas.microsoft.com/office/drawing/2014/main" id="{4A905960-A60D-4D7B-B799-0EF24B55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529556"/>
            <a:ext cx="65913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E4912-EBED-45E2-A7BD-70DAE216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5CDC58-6D41-4046-AA89-EB0F00439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200" dirty="0"/>
              <a:t>I. Ítem de Desarrollo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4D777F-9D49-4AE2-8B6B-F3FB68ECA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8" t="23112" r="24062" b="21653"/>
          <a:stretch/>
        </p:blipFill>
        <p:spPr>
          <a:xfrm>
            <a:off x="838200" y="220554"/>
            <a:ext cx="10073310" cy="641689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E1C628F-9BF6-44E0-BC4A-4442C3F3470C}"/>
              </a:ext>
            </a:extLst>
          </p:cNvPr>
          <p:cNvSpPr/>
          <p:nvPr/>
        </p:nvSpPr>
        <p:spPr>
          <a:xfrm>
            <a:off x="838199" y="1180476"/>
            <a:ext cx="1051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2. Escriba el nombre y definición con tus palabras el nivel de organización representado por el dibujo.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26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F8E4-22AA-4082-8020-42D7D198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i="1" dirty="0"/>
              <a:t>SECCIÓN DE SELECCIÓN MÚLTIPLE</a:t>
            </a: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95BAE80-3D20-40FA-A708-69C0F3372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881431"/>
              </p:ext>
            </p:extLst>
          </p:nvPr>
        </p:nvGraphicFramePr>
        <p:xfrm>
          <a:off x="838199" y="1533525"/>
          <a:ext cx="10515599" cy="1629410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10515599">
                  <a:extLst>
                    <a:ext uri="{9D8B030D-6E8A-4147-A177-3AD203B41FA5}">
                      <a16:colId xmlns:a16="http://schemas.microsoft.com/office/drawing/2014/main" val="16394818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600" dirty="0">
                          <a:effectLst/>
                        </a:rPr>
                        <a:t>¿Cuál es la estructura considerada la unidad básica de la materia viva?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L" sz="1600" dirty="0">
                          <a:effectLst/>
                        </a:rPr>
                        <a:t>a) Átomo.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L" sz="1600" dirty="0">
                          <a:effectLst/>
                        </a:rPr>
                        <a:t>b) Molécula.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L" sz="1600" dirty="0">
                          <a:effectLst/>
                        </a:rPr>
                        <a:t>c) Célula.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L" sz="1600" dirty="0">
                          <a:effectLst/>
                        </a:rPr>
                        <a:t>d) Órgano.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827507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2E9DCE9-E222-4060-A7E1-D6B5C591CB62}"/>
              </a:ext>
            </a:extLst>
          </p:cNvPr>
          <p:cNvSpPr/>
          <p:nvPr/>
        </p:nvSpPr>
        <p:spPr>
          <a:xfrm>
            <a:off x="838199" y="3493929"/>
            <a:ext cx="10515599" cy="17671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s-MX" sz="1600" b="1" dirty="0">
                <a:ea typeface="Calibri" panose="020F0502020204030204" pitchFamily="34" charset="0"/>
              </a:rPr>
              <a:t>2. Las células de la piel se organizan para realizar una misma función. ¿Cómo se llama esta organización?					          </a:t>
            </a:r>
            <a:endParaRPr lang="es-ES" sz="1600" b="1" dirty="0"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MX" sz="1600" b="1" dirty="0">
                <a:ea typeface="Calibri" panose="020F0502020204030204" pitchFamily="34" charset="0"/>
              </a:rPr>
              <a:t>Organismo.</a:t>
            </a:r>
            <a:endParaRPr lang="es-ES" sz="1600" b="1" dirty="0"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MX" sz="1600" b="1" dirty="0">
                <a:ea typeface="Calibri" panose="020F0502020204030204" pitchFamily="34" charset="0"/>
              </a:rPr>
              <a:t>Sistema.</a:t>
            </a:r>
            <a:endParaRPr lang="es-ES" sz="1600" b="1" dirty="0"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MX" sz="1600" b="1" dirty="0">
                <a:ea typeface="Calibri" panose="020F0502020204030204" pitchFamily="34" charset="0"/>
              </a:rPr>
              <a:t>Órgano.</a:t>
            </a:r>
            <a:endParaRPr lang="es-ES" sz="1600" b="1" dirty="0"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MX" sz="1600" b="1" dirty="0">
                <a:ea typeface="Calibri" panose="020F0502020204030204" pitchFamily="34" charset="0"/>
              </a:rPr>
              <a:t>Tejido.</a:t>
            </a:r>
            <a:endParaRPr lang="es-ES" sz="16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97E01D9-AACE-432C-B945-E43DF34E73ED}" vid="{19E85DC8-AC51-42A9-8BE5-C362907752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681</Words>
  <Application>Microsoft Macintosh PowerPoint</Application>
  <PresentationFormat>Panorámica</PresentationFormat>
  <Paragraphs>128</Paragraphs>
  <Slides>15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Comic Sans MS</vt:lpstr>
      <vt:lpstr>Times New Roman</vt:lpstr>
      <vt:lpstr>Tema1</vt:lpstr>
      <vt:lpstr>Biología Nº3  Primero Medio 2020 Biología  “CÉLULA”</vt:lpstr>
      <vt:lpstr>Síntesis clase anterior</vt:lpstr>
      <vt:lpstr>Presentación de PowerPoint</vt:lpstr>
      <vt:lpstr>¿Para qué sirven los niveles de organización de los seres vivos? </vt:lpstr>
      <vt:lpstr>Objetivos clase de hoy </vt:lpstr>
      <vt:lpstr>Niveles de organización de los seres vivos </vt:lpstr>
      <vt:lpstr>Elaboración correcta de un mapa </vt:lpstr>
      <vt:lpstr>Actividades</vt:lpstr>
      <vt:lpstr>SECCIÓN DE SELECCIÓN MÚLTIPLE</vt:lpstr>
      <vt:lpstr>Presentación de PowerPoint</vt:lpstr>
      <vt:lpstr>Presentación de PowerPoint</vt:lpstr>
      <vt:lpstr>Ciencia en la actualidad</vt:lpstr>
      <vt:lpstr>Presentación de PowerPoint</vt:lpstr>
      <vt:lpstr>Síntesis clase de hoy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ANDIA  ORDENES PAOLA G</dc:creator>
  <cp:lastModifiedBy>felipe caglieri</cp:lastModifiedBy>
  <cp:revision>22</cp:revision>
  <dcterms:created xsi:type="dcterms:W3CDTF">2020-03-29T20:44:13Z</dcterms:created>
  <dcterms:modified xsi:type="dcterms:W3CDTF">2020-03-31T19:30:11Z</dcterms:modified>
</cp:coreProperties>
</file>