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47" r:id="rId2"/>
    <p:sldId id="354" r:id="rId3"/>
    <p:sldId id="360" r:id="rId4"/>
    <p:sldId id="270" r:id="rId5"/>
    <p:sldId id="272" r:id="rId6"/>
    <p:sldId id="362" r:id="rId7"/>
    <p:sldId id="363" r:id="rId8"/>
    <p:sldId id="364" r:id="rId9"/>
    <p:sldId id="365" r:id="rId10"/>
    <p:sldId id="366" r:id="rId11"/>
    <p:sldId id="367" r:id="rId12"/>
    <p:sldId id="368" r:id="rId13"/>
    <p:sldId id="371" r:id="rId14"/>
    <p:sldId id="369"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9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94"/>
  </p:normalViewPr>
  <p:slideViewPr>
    <p:cSldViewPr snapToGrid="0" snapToObjects="1">
      <p:cViewPr varScale="1">
        <p:scale>
          <a:sx n="121" d="100"/>
          <a:sy n="121" d="100"/>
        </p:scale>
        <p:origin x="63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4466D-3160-6A4B-8C1E-EA920FF51A92}" type="datetimeFigureOut">
              <a:rPr lang="es-CL" smtClean="0"/>
              <a:t>24-03-20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99BE8-6E27-FF41-9F1C-10018A5D7925}" type="slidenum">
              <a:rPr lang="es-CL" smtClean="0"/>
              <a:t>‹Nº›</a:t>
            </a:fld>
            <a:endParaRPr lang="es-CL"/>
          </a:p>
        </p:txBody>
      </p:sp>
    </p:spTree>
    <p:extLst>
      <p:ext uri="{BB962C8B-B14F-4D97-AF65-F5344CB8AC3E}">
        <p14:creationId xmlns:p14="http://schemas.microsoft.com/office/powerpoint/2010/main" val="323109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9701B-812D-9548-A88F-879E41CED92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F74873B-4F80-BF45-BD15-6E3DB46A5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FBEE47A3-16FB-0148-AF53-DFC6FA9DA144}"/>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5" name="Marcador de pie de página 4">
            <a:extLst>
              <a:ext uri="{FF2B5EF4-FFF2-40B4-BE49-F238E27FC236}">
                <a16:creationId xmlns:a16="http://schemas.microsoft.com/office/drawing/2014/main" id="{DF0684D6-D285-614F-B388-CC195F09D90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7704A11-8EBC-E449-9D7E-7D5CE3E9078C}"/>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406155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8D3AD-70E8-2049-B7CC-944A1791AA9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D782D38-3126-254F-B3A7-7ADCE65EFA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70C65CD-30BF-DD41-8CE1-99D35E79D302}"/>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5" name="Marcador de pie de página 4">
            <a:extLst>
              <a:ext uri="{FF2B5EF4-FFF2-40B4-BE49-F238E27FC236}">
                <a16:creationId xmlns:a16="http://schemas.microsoft.com/office/drawing/2014/main" id="{B4CBF15A-5DE1-0440-ACED-C8FA4A80E55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3D53FF2-8A0F-9242-83AD-7591FC7DB7FA}"/>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302967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80BBAE-B168-6949-8AA6-5C2E1BC7F64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6D9B228-4A96-7840-99E0-45F5322391D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18C627-46EB-2345-A16B-01FCD9B1A896}"/>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5" name="Marcador de pie de página 4">
            <a:extLst>
              <a:ext uri="{FF2B5EF4-FFF2-40B4-BE49-F238E27FC236}">
                <a16:creationId xmlns:a16="http://schemas.microsoft.com/office/drawing/2014/main" id="{9E495E75-7B92-5542-B147-5455658526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7BEFCFB-2667-CC40-AB37-B8CFBFB17D10}"/>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325278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09E18-499D-3044-8AD5-6F08989C9B0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2641487-E6B1-1843-B3BF-7364BEEE30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31DE782-6E15-6D48-AD70-29BA42A9A9D4}"/>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5" name="Marcador de pie de página 4">
            <a:extLst>
              <a:ext uri="{FF2B5EF4-FFF2-40B4-BE49-F238E27FC236}">
                <a16:creationId xmlns:a16="http://schemas.microsoft.com/office/drawing/2014/main" id="{B1229D60-D9B6-E740-A818-49974ED2385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214337C-8A59-E645-B95A-C939EA4EABA7}"/>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107058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00B53-4891-EE44-B5EB-FC45F6C4BD7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BC1A7A9-F172-2144-B6FA-F3FB60D32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6D53D3-89AF-2F4C-9318-FDB948415067}"/>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5" name="Marcador de pie de página 4">
            <a:extLst>
              <a:ext uri="{FF2B5EF4-FFF2-40B4-BE49-F238E27FC236}">
                <a16:creationId xmlns:a16="http://schemas.microsoft.com/office/drawing/2014/main" id="{58BE3CB7-CD37-334F-96FC-1749031B799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6621CBE-918D-164E-A07D-B888CF78CB25}"/>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309686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40B5B-C52E-1F41-8D71-F9C4F8C97A9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3731802-0573-EB4F-9C9C-DF7909D6EBA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6DF9A91-8558-B44B-826C-CE71E66A3E9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C8B3B17-65DC-D241-A2FD-86B9773BC85D}"/>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6" name="Marcador de pie de página 5">
            <a:extLst>
              <a:ext uri="{FF2B5EF4-FFF2-40B4-BE49-F238E27FC236}">
                <a16:creationId xmlns:a16="http://schemas.microsoft.com/office/drawing/2014/main" id="{1DC4594A-B391-684D-9AD0-8AF183321FD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4C6E77D-A1D5-3F48-BFB6-34C7C94F5E7C}"/>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26137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B6AA0-FE6E-2E43-AD6A-DE8A2E62B3E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02FBE38-E8B7-2C4D-B46A-EBF2355C9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CC6D0E6-370A-FF4E-8E9F-A009FB2EAA2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7590839-216E-1845-AA16-158DFB9D2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8024D13-DBDB-3544-BF8D-8DD0730EC9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5B814C4-CC2C-0B48-865C-74F9F5B0D047}"/>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8" name="Marcador de pie de página 7">
            <a:extLst>
              <a:ext uri="{FF2B5EF4-FFF2-40B4-BE49-F238E27FC236}">
                <a16:creationId xmlns:a16="http://schemas.microsoft.com/office/drawing/2014/main" id="{763661C2-4896-5149-8B1F-E090B73C47D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CAAAE4C-6F1D-CA42-BDC3-27409E01A69F}"/>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16981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9BC130-9BA2-5844-B8FE-3AB0425AF92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FC899958-E327-8B43-B775-11EBE867E2DA}"/>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4" name="Marcador de pie de página 3">
            <a:extLst>
              <a:ext uri="{FF2B5EF4-FFF2-40B4-BE49-F238E27FC236}">
                <a16:creationId xmlns:a16="http://schemas.microsoft.com/office/drawing/2014/main" id="{4CAE2746-10AE-2E43-9AC1-37C63E18B33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5F4CA168-1A53-6E43-BA79-CA3603EBD748}"/>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58649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525A4F-0A50-CC46-883C-35E6542E5564}"/>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3" name="Marcador de pie de página 2">
            <a:extLst>
              <a:ext uri="{FF2B5EF4-FFF2-40B4-BE49-F238E27FC236}">
                <a16:creationId xmlns:a16="http://schemas.microsoft.com/office/drawing/2014/main" id="{67E6C9EB-8D7B-3443-A4B0-6AC4B45B307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73AB28A-6BB6-7B41-808E-4E8D10E959B5}"/>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183969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ECAFB-C3E3-E54F-90C7-DE637079CE2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F031701-E6A3-5C48-9D0C-7FD5B7D47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96835FBB-070B-9947-A183-412E78834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E67785-1A63-BB4E-96D9-D31248F84A04}"/>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6" name="Marcador de pie de página 5">
            <a:extLst>
              <a:ext uri="{FF2B5EF4-FFF2-40B4-BE49-F238E27FC236}">
                <a16:creationId xmlns:a16="http://schemas.microsoft.com/office/drawing/2014/main" id="{AB3BAA1C-12B8-D445-BBFB-428F11B16E5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7C6B20A-58F1-AE46-950E-86FE5C842303}"/>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253967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A8C69-B1C5-1841-8591-A17073BBF9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FC4D719-CD9B-E148-9322-A49FF61C92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3EC0988-3665-0945-B7B2-E4417FBD4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1A295F-3C37-034C-AA4C-2029A0504F06}"/>
              </a:ext>
            </a:extLst>
          </p:cNvPr>
          <p:cNvSpPr>
            <a:spLocks noGrp="1"/>
          </p:cNvSpPr>
          <p:nvPr>
            <p:ph type="dt" sz="half" idx="10"/>
          </p:nvPr>
        </p:nvSpPr>
        <p:spPr/>
        <p:txBody>
          <a:bodyPr/>
          <a:lstStyle/>
          <a:p>
            <a:fld id="{FDD2A686-F996-4747-A2CE-6D40672A967E}" type="datetimeFigureOut">
              <a:rPr lang="es-CL" smtClean="0"/>
              <a:t>24-03-20</a:t>
            </a:fld>
            <a:endParaRPr lang="es-CL"/>
          </a:p>
        </p:txBody>
      </p:sp>
      <p:sp>
        <p:nvSpPr>
          <p:cNvPr id="6" name="Marcador de pie de página 5">
            <a:extLst>
              <a:ext uri="{FF2B5EF4-FFF2-40B4-BE49-F238E27FC236}">
                <a16:creationId xmlns:a16="http://schemas.microsoft.com/office/drawing/2014/main" id="{50BB35D1-248B-644F-820E-C376EF70D88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96C964A-6059-D140-A717-2573B9063003}"/>
              </a:ext>
            </a:extLst>
          </p:cNvPr>
          <p:cNvSpPr>
            <a:spLocks noGrp="1"/>
          </p:cNvSpPr>
          <p:nvPr>
            <p:ph type="sldNum" sz="quarter" idx="12"/>
          </p:nvPr>
        </p:nvSpPr>
        <p:spPr/>
        <p:txBody>
          <a:bodyPr/>
          <a:lstStyle/>
          <a:p>
            <a:fld id="{DEFE7023-285C-EA44-B56A-F7C24114EB0A}" type="slidenum">
              <a:rPr lang="es-CL" smtClean="0"/>
              <a:t>‹Nº›</a:t>
            </a:fld>
            <a:endParaRPr lang="es-CL"/>
          </a:p>
        </p:txBody>
      </p:sp>
    </p:spTree>
    <p:extLst>
      <p:ext uri="{BB962C8B-B14F-4D97-AF65-F5344CB8AC3E}">
        <p14:creationId xmlns:p14="http://schemas.microsoft.com/office/powerpoint/2010/main" val="161243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D0D2EA-EFA1-084A-B902-B20E2402EB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3301B59-0B5E-F24D-965A-E82D86502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C1F7E80-BFFD-0E4C-A069-DE3C72701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2A686-F996-4747-A2CE-6D40672A967E}" type="datetimeFigureOut">
              <a:rPr lang="es-CL" smtClean="0"/>
              <a:t>24-03-20</a:t>
            </a:fld>
            <a:endParaRPr lang="es-CL"/>
          </a:p>
        </p:txBody>
      </p:sp>
      <p:sp>
        <p:nvSpPr>
          <p:cNvPr id="5" name="Marcador de pie de página 4">
            <a:extLst>
              <a:ext uri="{FF2B5EF4-FFF2-40B4-BE49-F238E27FC236}">
                <a16:creationId xmlns:a16="http://schemas.microsoft.com/office/drawing/2014/main" id="{32852D1A-F767-FB47-A810-F24B221FF7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8A1CB07-ADC7-3C4F-A221-3D02C9C799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E7023-285C-EA44-B56A-F7C24114EB0A}" type="slidenum">
              <a:rPr lang="es-CL" smtClean="0"/>
              <a:t>‹Nº›</a:t>
            </a:fld>
            <a:endParaRPr lang="es-CL"/>
          </a:p>
        </p:txBody>
      </p:sp>
    </p:spTree>
    <p:extLst>
      <p:ext uri="{BB962C8B-B14F-4D97-AF65-F5344CB8AC3E}">
        <p14:creationId xmlns:p14="http://schemas.microsoft.com/office/powerpoint/2010/main" val="631181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navarrete@cldv.cl" TargetMode="External"/><Relationship Id="rId2" Type="http://schemas.openxmlformats.org/officeDocument/2006/relationships/hyperlink" Target="mailto:mgaete@cldv.c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ulturizarte.cl/critica-de-cine-parasite-una-leccion-de-cine-made-in-corea/"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www.codalario.com/el-lago-de-los-cisnes/rss/critica-el-lago-de-los-cisnes-de-tchaikovsky-en-el-teatro-comunale-de-bolonia_7984_39_24643_0_1_in.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s.wikipedia.org/wiki/Ayuda:Idioma_japon%C3%A9s"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es.wikipedia.org/wiki/Y%C5%8Dka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agen 4">
            <a:extLst>
              <a:ext uri="{FF2B5EF4-FFF2-40B4-BE49-F238E27FC236}">
                <a16:creationId xmlns:a16="http://schemas.microsoft.com/office/drawing/2014/main" id="{98CC5502-312F-6143-B138-A4F04E00C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5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ítulo 1">
            <a:extLst>
              <a:ext uri="{FF2B5EF4-FFF2-40B4-BE49-F238E27FC236}">
                <a16:creationId xmlns:a16="http://schemas.microsoft.com/office/drawing/2014/main" id="{15A60BB1-65E1-5847-8436-E56841AA8CD2}"/>
              </a:ext>
            </a:extLst>
          </p:cNvPr>
          <p:cNvSpPr>
            <a:spLocks noGrp="1" noChangeArrowheads="1"/>
          </p:cNvSpPr>
          <p:nvPr>
            <p:ph type="ctrTitle"/>
          </p:nvPr>
        </p:nvSpPr>
        <p:spPr>
          <a:xfrm>
            <a:off x="463296" y="2832810"/>
            <a:ext cx="10497312" cy="1538224"/>
          </a:xfrm>
        </p:spPr>
        <p:txBody>
          <a:bodyPr>
            <a:normAutofit fontScale="90000"/>
          </a:bodyPr>
          <a:lstStyle/>
          <a:p>
            <a:pPr algn="l"/>
            <a:r>
              <a:rPr lang="es-CL" altLang="es-CL" b="1" dirty="0"/>
              <a:t>LENGUAJE</a:t>
            </a:r>
            <a:br>
              <a:rPr lang="es-CL" altLang="es-CL" b="1" dirty="0"/>
            </a:br>
            <a:r>
              <a:rPr lang="es-CL" altLang="es-CL" b="1" dirty="0"/>
              <a:t>Nº2</a:t>
            </a:r>
            <a:br>
              <a:rPr lang="es-CL" altLang="es-CL" b="1" dirty="0"/>
            </a:br>
            <a:r>
              <a:rPr lang="es-CL" altLang="es-CL" b="1" dirty="0"/>
              <a:t>Módulo Interactivo II: </a:t>
            </a:r>
            <a:br>
              <a:rPr lang="es-CL" altLang="es-CL" b="1" dirty="0"/>
            </a:br>
            <a:r>
              <a:rPr lang="es-CL" altLang="es-CL" b="1" dirty="0"/>
              <a:t>Crítica de Cine</a:t>
            </a:r>
          </a:p>
        </p:txBody>
      </p:sp>
      <p:sp>
        <p:nvSpPr>
          <p:cNvPr id="13315" name="Subtítulo 2">
            <a:extLst>
              <a:ext uri="{FF2B5EF4-FFF2-40B4-BE49-F238E27FC236}">
                <a16:creationId xmlns:a16="http://schemas.microsoft.com/office/drawing/2014/main" id="{AF212689-085D-B841-B782-911A218EED3C}"/>
              </a:ext>
            </a:extLst>
          </p:cNvPr>
          <p:cNvSpPr>
            <a:spLocks noGrp="1" noChangeArrowheads="1"/>
          </p:cNvSpPr>
          <p:nvPr>
            <p:ph type="subTitle" idx="1"/>
          </p:nvPr>
        </p:nvSpPr>
        <p:spPr>
          <a:xfrm>
            <a:off x="463296" y="4427483"/>
            <a:ext cx="10741979" cy="872426"/>
          </a:xfrm>
        </p:spPr>
        <p:txBody>
          <a:bodyPr>
            <a:normAutofit/>
          </a:bodyPr>
          <a:lstStyle/>
          <a:p>
            <a:pPr algn="l"/>
            <a:r>
              <a:rPr lang="es-CL" altLang="es-CL" dirty="0"/>
              <a:t>Objetivo: Producir una crítica de cine valorando la obra de forma profunda e integrando las competencias idóneas sobre argumentación y producción escrita. </a:t>
            </a:r>
          </a:p>
        </p:txBody>
      </p:sp>
      <p:sp>
        <p:nvSpPr>
          <p:cNvPr id="2" name="CuadroTexto 1">
            <a:extLst>
              <a:ext uri="{FF2B5EF4-FFF2-40B4-BE49-F238E27FC236}">
                <a16:creationId xmlns:a16="http://schemas.microsoft.com/office/drawing/2014/main" id="{4181C1A2-195A-4C4B-ACDC-EB14243DB1DF}"/>
              </a:ext>
            </a:extLst>
          </p:cNvPr>
          <p:cNvSpPr txBox="1"/>
          <p:nvPr/>
        </p:nvSpPr>
        <p:spPr>
          <a:xfrm>
            <a:off x="3694176" y="281667"/>
            <a:ext cx="4035552"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sz="1400" b="1" u="sng" dirty="0">
                <a:solidFill>
                  <a:schemeClr val="tx1"/>
                </a:solidFill>
              </a:rPr>
              <a:t>ÁREA HUMANIDADES</a:t>
            </a:r>
          </a:p>
          <a:p>
            <a:r>
              <a:rPr lang="es-CL" sz="1400" b="1" dirty="0">
                <a:solidFill>
                  <a:schemeClr val="tx1"/>
                </a:solidFill>
              </a:rPr>
              <a:t>3º Medio </a:t>
            </a:r>
          </a:p>
          <a:p>
            <a:r>
              <a:rPr lang="es-CL" sz="1400" b="1" dirty="0">
                <a:solidFill>
                  <a:schemeClr val="tx1"/>
                </a:solidFill>
              </a:rPr>
              <a:t>Lengua y Literatura</a:t>
            </a:r>
          </a:p>
          <a:p>
            <a:r>
              <a:rPr lang="es-CL" sz="1400" b="1" dirty="0">
                <a:solidFill>
                  <a:schemeClr val="tx1"/>
                </a:solidFill>
              </a:rPr>
              <a:t>P. Maite Gaete/ Camila Navarrete</a:t>
            </a:r>
          </a:p>
        </p:txBody>
      </p:sp>
    </p:spTree>
    <p:extLst>
      <p:ext uri="{BB962C8B-B14F-4D97-AF65-F5344CB8AC3E}">
        <p14:creationId xmlns:p14="http://schemas.microsoft.com/office/powerpoint/2010/main" val="252865775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3A3B3-27A5-ED44-9DFF-AEE202C187E5}"/>
              </a:ext>
            </a:extLst>
          </p:cNvPr>
          <p:cNvSpPr>
            <a:spLocks noGrp="1"/>
          </p:cNvSpPr>
          <p:nvPr>
            <p:ph type="title"/>
          </p:nvPr>
        </p:nvSpPr>
        <p:spPr>
          <a:xfrm>
            <a:off x="2470688" y="239335"/>
            <a:ext cx="7897678" cy="883404"/>
          </a:xfrm>
        </p:spPr>
        <p:txBody>
          <a:bodyPr>
            <a:normAutofit fontScale="90000"/>
          </a:bodyPr>
          <a:lstStyle/>
          <a:p>
            <a:pPr algn="ctr"/>
            <a:r>
              <a:rPr lang="es-CL" b="1" dirty="0">
                <a:solidFill>
                  <a:schemeClr val="bg1"/>
                </a:solidFill>
              </a:rPr>
              <a:t>“BLACK MIRROR: ODIO NACIONAL” </a:t>
            </a:r>
            <a:br>
              <a:rPr lang="es-CL" b="1" dirty="0">
                <a:solidFill>
                  <a:schemeClr val="bg1"/>
                </a:solidFill>
              </a:rPr>
            </a:br>
            <a:r>
              <a:rPr lang="es-CL" b="1" dirty="0">
                <a:solidFill>
                  <a:schemeClr val="bg1"/>
                </a:solidFill>
              </a:rPr>
              <a:t>James Hawes</a:t>
            </a:r>
          </a:p>
        </p:txBody>
      </p:sp>
      <p:sp>
        <p:nvSpPr>
          <p:cNvPr id="3" name="Marcador de contenido 2">
            <a:extLst>
              <a:ext uri="{FF2B5EF4-FFF2-40B4-BE49-F238E27FC236}">
                <a16:creationId xmlns:a16="http://schemas.microsoft.com/office/drawing/2014/main" id="{ACDA44E1-5B6D-7F4B-8CF0-25D6C22B7F6B}"/>
              </a:ext>
            </a:extLst>
          </p:cNvPr>
          <p:cNvSpPr>
            <a:spLocks noGrp="1"/>
          </p:cNvSpPr>
          <p:nvPr>
            <p:ph idx="1"/>
          </p:nvPr>
        </p:nvSpPr>
        <p:spPr>
          <a:xfrm>
            <a:off x="263471" y="1348353"/>
            <a:ext cx="11809709" cy="5014590"/>
          </a:xfrm>
        </p:spPr>
        <p:txBody>
          <a:bodyPr>
            <a:normAutofit lnSpcReduction="10000"/>
          </a:bodyPr>
          <a:lstStyle/>
          <a:p>
            <a:pPr marL="0" indent="0" algn="just">
              <a:buNone/>
            </a:pPr>
            <a:r>
              <a:rPr lang="es-CL" dirty="0">
                <a:solidFill>
                  <a:schemeClr val="bg1"/>
                </a:solidFill>
              </a:rPr>
              <a:t>Situado en un entorno contemporáneo la trama es un thriller en el que se trata de desvelar una serie de misteriosos asesinatos. La veterana detective Karin Parke y su nueva compañera de trabajo experta en tecnología Blue Coulson, junto con la ayuda del oficial de la Agencia Nacional de Crimen Shaun Li, intentan resolver las inexplicables muertes de varias personas que han sido blanco de críticas en las redes sociales. Mientras la investigación avanza los agentes descubren una desconcertante realidad.</a:t>
            </a:r>
          </a:p>
          <a:p>
            <a:pPr marL="0" indent="0" algn="just">
              <a:buNone/>
            </a:pPr>
            <a:endParaRPr lang="es-CL" dirty="0">
              <a:solidFill>
                <a:schemeClr val="bg1"/>
              </a:solidFill>
            </a:endParaRPr>
          </a:p>
          <a:p>
            <a:pPr marL="0" indent="0" algn="just">
              <a:buNone/>
            </a:pPr>
            <a:r>
              <a:rPr lang="es-CL" dirty="0">
                <a:solidFill>
                  <a:schemeClr val="bg1"/>
                </a:solidFill>
              </a:rPr>
              <a:t>Temáticas posibles de analizar en el capítulo:</a:t>
            </a:r>
          </a:p>
          <a:p>
            <a:pPr marL="0" indent="0" algn="just">
              <a:buNone/>
            </a:pPr>
            <a:r>
              <a:rPr lang="es-CL" dirty="0">
                <a:solidFill>
                  <a:schemeClr val="bg1"/>
                </a:solidFill>
              </a:rPr>
              <a:t>Ciber - Terrorismo, impacto de los medios masivos de comunicación, inteligencia artificial, globalización y pérdida de la libertad, linchamiento virtual, libertad de expresión, alcances de la tecnología.</a:t>
            </a:r>
          </a:p>
          <a:p>
            <a:pPr marL="0" indent="0" algn="just">
              <a:buNone/>
            </a:pPr>
            <a:endParaRPr lang="es-CL" dirty="0">
              <a:solidFill>
                <a:schemeClr val="bg1"/>
              </a:solidFill>
            </a:endParaRPr>
          </a:p>
          <a:p>
            <a:pPr marL="0" indent="0" algn="just">
              <a:buNone/>
            </a:pPr>
            <a:endParaRPr lang="es-CL" dirty="0">
              <a:solidFill>
                <a:schemeClr val="bg1"/>
              </a:solidFill>
            </a:endParaRPr>
          </a:p>
        </p:txBody>
      </p:sp>
    </p:spTree>
    <p:extLst>
      <p:ext uri="{BB962C8B-B14F-4D97-AF65-F5344CB8AC3E}">
        <p14:creationId xmlns:p14="http://schemas.microsoft.com/office/powerpoint/2010/main" val="212285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9DA32-6A4A-7C45-81E3-4A13C5CFA96C}"/>
              </a:ext>
            </a:extLst>
          </p:cNvPr>
          <p:cNvSpPr>
            <a:spLocks noGrp="1"/>
          </p:cNvSpPr>
          <p:nvPr>
            <p:ph type="title"/>
          </p:nvPr>
        </p:nvSpPr>
        <p:spPr>
          <a:xfrm>
            <a:off x="838200" y="197172"/>
            <a:ext cx="10515600" cy="967729"/>
          </a:xfrm>
        </p:spPr>
        <p:txBody>
          <a:bodyPr>
            <a:normAutofit fontScale="90000"/>
          </a:bodyPr>
          <a:lstStyle/>
          <a:p>
            <a:pPr algn="ctr"/>
            <a:r>
              <a:rPr lang="es-CL" b="1" dirty="0">
                <a:solidFill>
                  <a:schemeClr val="bg1"/>
                </a:solidFill>
              </a:rPr>
              <a:t>“SEVEN”</a:t>
            </a:r>
            <a:br>
              <a:rPr lang="es-CL" b="1" dirty="0">
                <a:solidFill>
                  <a:schemeClr val="bg1"/>
                </a:solidFill>
              </a:rPr>
            </a:br>
            <a:r>
              <a:rPr lang="es-CL" b="1" dirty="0">
                <a:solidFill>
                  <a:schemeClr val="bg1"/>
                </a:solidFill>
              </a:rPr>
              <a:t>David Fincher</a:t>
            </a:r>
          </a:p>
        </p:txBody>
      </p:sp>
      <p:sp>
        <p:nvSpPr>
          <p:cNvPr id="3" name="Marcador de contenido 2">
            <a:extLst>
              <a:ext uri="{FF2B5EF4-FFF2-40B4-BE49-F238E27FC236}">
                <a16:creationId xmlns:a16="http://schemas.microsoft.com/office/drawing/2014/main" id="{F6FCA7C9-122B-F34B-9A36-7FA1F18205D5}"/>
              </a:ext>
            </a:extLst>
          </p:cNvPr>
          <p:cNvSpPr>
            <a:spLocks noGrp="1"/>
          </p:cNvSpPr>
          <p:nvPr>
            <p:ph idx="1"/>
          </p:nvPr>
        </p:nvSpPr>
        <p:spPr>
          <a:xfrm>
            <a:off x="2231756" y="1425844"/>
            <a:ext cx="8307091" cy="5234984"/>
          </a:xfrm>
        </p:spPr>
        <p:txBody>
          <a:bodyPr>
            <a:normAutofit/>
          </a:bodyPr>
          <a:lstStyle/>
          <a:p>
            <a:pPr marL="0" indent="0" algn="just">
              <a:buNone/>
            </a:pPr>
            <a:r>
              <a:rPr lang="es-CL" sz="2400" dirty="0">
                <a:solidFill>
                  <a:schemeClr val="bg1"/>
                </a:solidFill>
              </a:rPr>
              <a:t>Thriller protagonizado por el veterano teniente Somerset del departamento de homicidios, quien está a punto de jubilarse y ser reemplazado por el ambicioso e impulsivo detective David Mills. Ambos tendrán que colaborar en la resolución de una serie de asesinatos cometidos por un psicópata que toma como base la relación de los siete pecados capitales: gula, pereza, soberbia, avaricia, envidia, lujuria e ira. Los cuerpos de las víctimas, sobre los que el asesino se ensaña de manera impúdica, se convertirán para los policías en un enigma que les obligará a viajar al horror y la barbarie más absoluta.</a:t>
            </a:r>
          </a:p>
          <a:p>
            <a:pPr marL="0" indent="0" algn="just">
              <a:buNone/>
            </a:pPr>
            <a:r>
              <a:rPr lang="es-CL" sz="2400" dirty="0">
                <a:solidFill>
                  <a:schemeClr val="bg1"/>
                </a:solidFill>
              </a:rPr>
              <a:t>Temáticas posibles de analizar en la película:</a:t>
            </a:r>
          </a:p>
          <a:p>
            <a:pPr marL="0" indent="0" algn="just">
              <a:buNone/>
            </a:pPr>
            <a:r>
              <a:rPr lang="es-CL" sz="2400" dirty="0">
                <a:solidFill>
                  <a:schemeClr val="bg1"/>
                </a:solidFill>
              </a:rPr>
              <a:t>Fanatismo religioso, falencias de los organismos estatales, trastornos mentales, falta de comunicación y empatía, normalización de la violencia. </a:t>
            </a:r>
          </a:p>
        </p:txBody>
      </p:sp>
    </p:spTree>
    <p:extLst>
      <p:ext uri="{BB962C8B-B14F-4D97-AF65-F5344CB8AC3E}">
        <p14:creationId xmlns:p14="http://schemas.microsoft.com/office/powerpoint/2010/main" val="69178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91AEE11-2A8F-694B-B6F9-2BC3E0FD3005}"/>
              </a:ext>
            </a:extLst>
          </p:cNvPr>
          <p:cNvGraphicFramePr>
            <a:graphicFrameLocks noGrp="1"/>
          </p:cNvGraphicFramePr>
          <p:nvPr>
            <p:extLst>
              <p:ext uri="{D42A27DB-BD31-4B8C-83A1-F6EECF244321}">
                <p14:modId xmlns:p14="http://schemas.microsoft.com/office/powerpoint/2010/main" val="410126826"/>
              </p:ext>
            </p:extLst>
          </p:nvPr>
        </p:nvGraphicFramePr>
        <p:xfrm>
          <a:off x="85240" y="216073"/>
          <a:ext cx="12021519" cy="6583153"/>
        </p:xfrm>
        <a:graphic>
          <a:graphicData uri="http://schemas.openxmlformats.org/drawingml/2006/table">
            <a:tbl>
              <a:tblPr firstRow="1" bandRow="1">
                <a:tableStyleId>{5C22544A-7EE6-4342-B048-85BDC9FD1C3A}</a:tableStyleId>
              </a:tblPr>
              <a:tblGrid>
                <a:gridCol w="8826285">
                  <a:extLst>
                    <a:ext uri="{9D8B030D-6E8A-4147-A177-3AD203B41FA5}">
                      <a16:colId xmlns:a16="http://schemas.microsoft.com/office/drawing/2014/main" val="3794947636"/>
                    </a:ext>
                  </a:extLst>
                </a:gridCol>
                <a:gridCol w="778790">
                  <a:extLst>
                    <a:ext uri="{9D8B030D-6E8A-4147-A177-3AD203B41FA5}">
                      <a16:colId xmlns:a16="http://schemas.microsoft.com/office/drawing/2014/main" val="2869177911"/>
                    </a:ext>
                  </a:extLst>
                </a:gridCol>
                <a:gridCol w="833034">
                  <a:extLst>
                    <a:ext uri="{9D8B030D-6E8A-4147-A177-3AD203B41FA5}">
                      <a16:colId xmlns:a16="http://schemas.microsoft.com/office/drawing/2014/main" val="1777103080"/>
                    </a:ext>
                  </a:extLst>
                </a:gridCol>
                <a:gridCol w="805912">
                  <a:extLst>
                    <a:ext uri="{9D8B030D-6E8A-4147-A177-3AD203B41FA5}">
                      <a16:colId xmlns:a16="http://schemas.microsoft.com/office/drawing/2014/main" val="1491566966"/>
                    </a:ext>
                  </a:extLst>
                </a:gridCol>
                <a:gridCol w="777498">
                  <a:extLst>
                    <a:ext uri="{9D8B030D-6E8A-4147-A177-3AD203B41FA5}">
                      <a16:colId xmlns:a16="http://schemas.microsoft.com/office/drawing/2014/main" val="3946635085"/>
                    </a:ext>
                  </a:extLst>
                </a:gridCol>
              </a:tblGrid>
              <a:tr h="368210">
                <a:tc rowSpan="2">
                  <a:txBody>
                    <a:bodyPr/>
                    <a:lstStyle/>
                    <a:p>
                      <a:r>
                        <a:rPr lang="es-CL" sz="1600" dirty="0"/>
                        <a:t>Rúbrica de Evaluación Crítica de Cine: </a:t>
                      </a:r>
                      <a:r>
                        <a:rPr lang="es-CL" sz="1600" b="1" dirty="0"/>
                        <a:t>Parámetros</a:t>
                      </a:r>
                    </a:p>
                  </a:txBody>
                  <a:tcPr/>
                </a:tc>
                <a:tc gridSpan="2">
                  <a:txBody>
                    <a:bodyPr/>
                    <a:lstStyle/>
                    <a:p>
                      <a:pPr algn="ctr"/>
                      <a:r>
                        <a:rPr lang="es-CL" sz="1600" b="1" dirty="0"/>
                        <a:t>¿Cómo lo Hice?</a:t>
                      </a:r>
                    </a:p>
                  </a:txBody>
                  <a:tcPr/>
                </a:tc>
                <a:tc hMerge="1">
                  <a:txBody>
                    <a:bodyPr/>
                    <a:lstStyle/>
                    <a:p>
                      <a:endParaRPr lang="es-CL"/>
                    </a:p>
                  </a:txBody>
                  <a:tcPr/>
                </a:tc>
                <a:tc rowSpan="2">
                  <a:txBody>
                    <a:bodyPr/>
                    <a:lstStyle/>
                    <a:p>
                      <a:pPr algn="ctr"/>
                      <a:r>
                        <a:rPr lang="es-CL" sz="1600" b="1" dirty="0"/>
                        <a:t>P. IDEAL</a:t>
                      </a:r>
                    </a:p>
                  </a:txBody>
                  <a:tcPr/>
                </a:tc>
                <a:tc rowSpan="2">
                  <a:txBody>
                    <a:bodyPr/>
                    <a:lstStyle/>
                    <a:p>
                      <a:pPr algn="ctr"/>
                      <a:r>
                        <a:rPr lang="es-CL" sz="1600" b="1" dirty="0"/>
                        <a:t>P.OBTENIDO</a:t>
                      </a:r>
                    </a:p>
                  </a:txBody>
                  <a:tcPr/>
                </a:tc>
                <a:extLst>
                  <a:ext uri="{0D108BD9-81ED-4DB2-BD59-A6C34878D82A}">
                    <a16:rowId xmlns:a16="http://schemas.microsoft.com/office/drawing/2014/main" val="3733293037"/>
                  </a:ext>
                </a:extLst>
              </a:tr>
              <a:tr h="368210">
                <a:tc vMerge="1">
                  <a:txBody>
                    <a:bodyPr/>
                    <a:lstStyle/>
                    <a:p>
                      <a:endParaRPr lang="es-CL" sz="1600" b="1" dirty="0"/>
                    </a:p>
                  </a:txBody>
                  <a:tcPr/>
                </a:tc>
                <a:tc>
                  <a:txBody>
                    <a:bodyPr/>
                    <a:lstStyle/>
                    <a:p>
                      <a:pPr algn="ctr"/>
                      <a:endParaRPr lang="es-CL" sz="1600" b="1" dirty="0"/>
                    </a:p>
                  </a:txBody>
                  <a:tcPr/>
                </a:tc>
                <a:tc>
                  <a:txBody>
                    <a:bodyPr/>
                    <a:lstStyle/>
                    <a:p>
                      <a:pPr algn="ctr"/>
                      <a:endParaRPr lang="es-CL" sz="1600" b="1" dirty="0"/>
                    </a:p>
                  </a:txBody>
                  <a:tcPr/>
                </a:tc>
                <a:tc vMerge="1">
                  <a:txBody>
                    <a:bodyPr/>
                    <a:lstStyle/>
                    <a:p>
                      <a:endParaRPr lang="es-CL" sz="1600" b="1" dirty="0"/>
                    </a:p>
                  </a:txBody>
                  <a:tcPr/>
                </a:tc>
                <a:tc vMerge="1">
                  <a:txBody>
                    <a:bodyPr/>
                    <a:lstStyle/>
                    <a:p>
                      <a:endParaRPr lang="es-CL" sz="1600" b="1" dirty="0"/>
                    </a:p>
                  </a:txBody>
                  <a:tcPr/>
                </a:tc>
                <a:extLst>
                  <a:ext uri="{0D108BD9-81ED-4DB2-BD59-A6C34878D82A}">
                    <a16:rowId xmlns:a16="http://schemas.microsoft.com/office/drawing/2014/main" val="2544308566"/>
                  </a:ext>
                </a:extLst>
              </a:tr>
              <a:tr h="683562">
                <a:tc>
                  <a:txBody>
                    <a:bodyPr/>
                    <a:lstStyle/>
                    <a:p>
                      <a:pPr algn="just"/>
                      <a:r>
                        <a:rPr lang="es-CL" dirty="0"/>
                        <a:t>1. Cumple con el formato de crítica de cine: Imagen y nombre del autor, título acorde a la película y llamativo, inicio – desarrollo – cierre.</a:t>
                      </a:r>
                    </a:p>
                  </a:txBody>
                  <a:tcPr/>
                </a:tc>
                <a:tc>
                  <a:txBody>
                    <a:bodyPr/>
                    <a:lstStyle/>
                    <a:p>
                      <a:pPr algn="just"/>
                      <a:endParaRPr lang="es-CL" dirty="0"/>
                    </a:p>
                  </a:txBody>
                  <a:tcPr/>
                </a:tc>
                <a:tc>
                  <a:txBody>
                    <a:bodyPr/>
                    <a:lstStyle/>
                    <a:p>
                      <a:endParaRPr lang="es-CL"/>
                    </a:p>
                  </a:txBody>
                  <a:tcPr/>
                </a:tc>
                <a:tc>
                  <a:txBody>
                    <a:bodyPr/>
                    <a:lstStyle/>
                    <a:p>
                      <a:r>
                        <a:rPr lang="es-CL" dirty="0"/>
                        <a:t>2 pts.</a:t>
                      </a:r>
                    </a:p>
                  </a:txBody>
                  <a:tcPr/>
                </a:tc>
                <a:tc>
                  <a:txBody>
                    <a:bodyPr/>
                    <a:lstStyle/>
                    <a:p>
                      <a:endParaRPr lang="es-CL"/>
                    </a:p>
                  </a:txBody>
                  <a:tcPr/>
                </a:tc>
                <a:extLst>
                  <a:ext uri="{0D108BD9-81ED-4DB2-BD59-A6C34878D82A}">
                    <a16:rowId xmlns:a16="http://schemas.microsoft.com/office/drawing/2014/main" val="4227960636"/>
                  </a:ext>
                </a:extLst>
              </a:tr>
              <a:tr h="678951">
                <a:tc>
                  <a:txBody>
                    <a:bodyPr/>
                    <a:lstStyle/>
                    <a:p>
                      <a:pPr algn="just"/>
                      <a:r>
                        <a:rPr lang="es-CL" dirty="0"/>
                        <a:t>2. La crítica presenta una breve reseña de la película, explicando su trama principal y los momentos icónicos y/o fundamentales en que gira la misma. </a:t>
                      </a:r>
                    </a:p>
                  </a:txBody>
                  <a:tcPr/>
                </a:tc>
                <a:tc>
                  <a:txBody>
                    <a:bodyPr/>
                    <a:lstStyle/>
                    <a:p>
                      <a:pPr algn="just"/>
                      <a:endParaRPr lang="es-CL" dirty="0"/>
                    </a:p>
                  </a:txBody>
                  <a:tcPr/>
                </a:tc>
                <a:tc>
                  <a:txBody>
                    <a:bodyPr/>
                    <a:lstStyle/>
                    <a:p>
                      <a:endParaRPr lang="es-CL"/>
                    </a:p>
                  </a:txBody>
                  <a:tcPr/>
                </a:tc>
                <a:tc>
                  <a:txBody>
                    <a:bodyPr/>
                    <a:lstStyle/>
                    <a:p>
                      <a:endParaRPr lang="es-CL" dirty="0"/>
                    </a:p>
                    <a:p>
                      <a:r>
                        <a:rPr lang="es-CL" dirty="0"/>
                        <a:t>4 pts.</a:t>
                      </a:r>
                    </a:p>
                  </a:txBody>
                  <a:tcPr/>
                </a:tc>
                <a:tc>
                  <a:txBody>
                    <a:bodyPr/>
                    <a:lstStyle/>
                    <a:p>
                      <a:endParaRPr lang="es-CL"/>
                    </a:p>
                  </a:txBody>
                  <a:tcPr/>
                </a:tc>
                <a:extLst>
                  <a:ext uri="{0D108BD9-81ED-4DB2-BD59-A6C34878D82A}">
                    <a16:rowId xmlns:a16="http://schemas.microsoft.com/office/drawing/2014/main" val="374492670"/>
                  </a:ext>
                </a:extLst>
              </a:tr>
              <a:tr h="709657">
                <a:tc>
                  <a:txBody>
                    <a:bodyPr/>
                    <a:lstStyle/>
                    <a:p>
                      <a:pPr algn="just"/>
                      <a:r>
                        <a:rPr lang="es-CL" dirty="0"/>
                        <a:t>3. La crítica manifiesta una valoración clara hacia la película por parte del autor, invitando o disuadiendo al lector a ver la obra. </a:t>
                      </a:r>
                    </a:p>
                  </a:txBody>
                  <a:tcPr/>
                </a:tc>
                <a:tc>
                  <a:txBody>
                    <a:bodyPr/>
                    <a:lstStyle/>
                    <a:p>
                      <a:pPr algn="just"/>
                      <a:endParaRPr lang="es-CL" dirty="0"/>
                    </a:p>
                  </a:txBody>
                  <a:tcPr/>
                </a:tc>
                <a:tc>
                  <a:txBody>
                    <a:bodyPr/>
                    <a:lstStyle/>
                    <a:p>
                      <a:endParaRPr lang="es-CL" dirty="0"/>
                    </a:p>
                  </a:txBody>
                  <a:tcPr/>
                </a:tc>
                <a:tc>
                  <a:txBody>
                    <a:bodyPr/>
                    <a:lstStyle/>
                    <a:p>
                      <a:endParaRPr lang="es-CL" dirty="0"/>
                    </a:p>
                    <a:p>
                      <a:r>
                        <a:rPr lang="es-CL" dirty="0"/>
                        <a:t>4 pts. </a:t>
                      </a:r>
                    </a:p>
                  </a:txBody>
                  <a:tcPr/>
                </a:tc>
                <a:tc>
                  <a:txBody>
                    <a:bodyPr/>
                    <a:lstStyle/>
                    <a:p>
                      <a:endParaRPr lang="es-CL" dirty="0"/>
                    </a:p>
                  </a:txBody>
                  <a:tcPr/>
                </a:tc>
                <a:extLst>
                  <a:ext uri="{0D108BD9-81ED-4DB2-BD59-A6C34878D82A}">
                    <a16:rowId xmlns:a16="http://schemas.microsoft.com/office/drawing/2014/main" val="2222955342"/>
                  </a:ext>
                </a:extLst>
              </a:tr>
              <a:tr h="709657">
                <a:tc>
                  <a:txBody>
                    <a:bodyPr/>
                    <a:lstStyle/>
                    <a:p>
                      <a:pPr algn="just"/>
                      <a:r>
                        <a:rPr lang="es-CL" dirty="0"/>
                        <a:t>4. La crítica presenta una tesis sostenida por diversos argumentos, los cuales son apropiados y hacen clara referencia a la película en cuestón. </a:t>
                      </a:r>
                    </a:p>
                  </a:txBody>
                  <a:tcPr/>
                </a:tc>
                <a:tc>
                  <a:txBody>
                    <a:bodyPr/>
                    <a:lstStyle/>
                    <a:p>
                      <a:pPr algn="just"/>
                      <a:endParaRPr lang="es-CL" dirty="0"/>
                    </a:p>
                  </a:txBody>
                  <a:tcPr/>
                </a:tc>
                <a:tc>
                  <a:txBody>
                    <a:bodyPr/>
                    <a:lstStyle/>
                    <a:p>
                      <a:endParaRPr lang="es-CL"/>
                    </a:p>
                  </a:txBody>
                  <a:tcPr/>
                </a:tc>
                <a:tc>
                  <a:txBody>
                    <a:bodyPr/>
                    <a:lstStyle/>
                    <a:p>
                      <a:r>
                        <a:rPr lang="es-CL" dirty="0"/>
                        <a:t>5 pts.</a:t>
                      </a:r>
                    </a:p>
                  </a:txBody>
                  <a:tcPr/>
                </a:tc>
                <a:tc>
                  <a:txBody>
                    <a:bodyPr/>
                    <a:lstStyle/>
                    <a:p>
                      <a:endParaRPr lang="es-CL" dirty="0"/>
                    </a:p>
                  </a:txBody>
                  <a:tcPr/>
                </a:tc>
                <a:extLst>
                  <a:ext uri="{0D108BD9-81ED-4DB2-BD59-A6C34878D82A}">
                    <a16:rowId xmlns:a16="http://schemas.microsoft.com/office/drawing/2014/main" val="2457405385"/>
                  </a:ext>
                </a:extLst>
              </a:tr>
              <a:tr h="969931">
                <a:tc>
                  <a:txBody>
                    <a:bodyPr/>
                    <a:lstStyle/>
                    <a:p>
                      <a:pPr algn="just"/>
                      <a:r>
                        <a:rPr lang="es-CL" dirty="0"/>
                        <a:t>5. El texto i</a:t>
                      </a:r>
                      <a:r>
                        <a:rPr lang="es-ES" sz="1800" kern="1200" dirty="0" err="1">
                          <a:solidFill>
                            <a:schemeClr val="dk1"/>
                          </a:solidFill>
                          <a:effectLst/>
                          <a:latin typeface="+mn-lt"/>
                          <a:ea typeface="+mn-ea"/>
                          <a:cs typeface="+mn-cs"/>
                        </a:rPr>
                        <a:t>ntegra</a:t>
                      </a:r>
                      <a:r>
                        <a:rPr lang="es-ES" sz="1800" kern="1200" dirty="0">
                          <a:solidFill>
                            <a:schemeClr val="dk1"/>
                          </a:solidFill>
                          <a:effectLst/>
                          <a:latin typeface="+mn-lt"/>
                          <a:ea typeface="+mn-ea"/>
                          <a:cs typeface="+mn-cs"/>
                        </a:rPr>
                        <a:t> diversos y pertinentes ejemplos, tanto de la película como de la propia cotidianidad del autor, lo que entrega sustento a los argumentos sostenidos por el mismo. (Se sugiere hacer referencias a otras obras/películas para comparar y dar sustento a la tesis)</a:t>
                      </a:r>
                      <a:endParaRPr lang="es-CL" dirty="0"/>
                    </a:p>
                  </a:txBody>
                  <a:tcPr/>
                </a:tc>
                <a:tc>
                  <a:txBody>
                    <a:bodyPr/>
                    <a:lstStyle/>
                    <a:p>
                      <a:pPr algn="just"/>
                      <a:endParaRPr lang="es-CL" dirty="0"/>
                    </a:p>
                  </a:txBody>
                  <a:tcPr/>
                </a:tc>
                <a:tc>
                  <a:txBody>
                    <a:bodyPr/>
                    <a:lstStyle/>
                    <a:p>
                      <a:endParaRPr lang="es-CL"/>
                    </a:p>
                  </a:txBody>
                  <a:tcPr/>
                </a:tc>
                <a:tc>
                  <a:txBody>
                    <a:bodyPr/>
                    <a:lstStyle/>
                    <a:p>
                      <a:endParaRPr lang="es-CL" dirty="0"/>
                    </a:p>
                    <a:p>
                      <a:r>
                        <a:rPr lang="es-CL" dirty="0"/>
                        <a:t>5 pts.</a:t>
                      </a:r>
                    </a:p>
                  </a:txBody>
                  <a:tcPr/>
                </a:tc>
                <a:tc>
                  <a:txBody>
                    <a:bodyPr/>
                    <a:lstStyle/>
                    <a:p>
                      <a:endParaRPr lang="es-CL" dirty="0"/>
                    </a:p>
                  </a:txBody>
                  <a:tcPr/>
                </a:tc>
                <a:extLst>
                  <a:ext uri="{0D108BD9-81ED-4DB2-BD59-A6C34878D82A}">
                    <a16:rowId xmlns:a16="http://schemas.microsoft.com/office/drawing/2014/main" val="1708734466"/>
                  </a:ext>
                </a:extLst>
              </a:tr>
              <a:tr h="387972">
                <a:tc>
                  <a:txBody>
                    <a:bodyPr/>
                    <a:lstStyle/>
                    <a:p>
                      <a:r>
                        <a:rPr lang="es-CL" dirty="0"/>
                        <a:t>6. El texto presenta una organización argumentativa secuencial de tipo deductiva. </a:t>
                      </a:r>
                    </a:p>
                  </a:txBody>
                  <a:tcPr/>
                </a:tc>
                <a:tc>
                  <a:txBody>
                    <a:bodyPr/>
                    <a:lstStyle/>
                    <a:p>
                      <a:endParaRPr lang="es-CL" dirty="0"/>
                    </a:p>
                  </a:txBody>
                  <a:tcPr/>
                </a:tc>
                <a:tc>
                  <a:txBody>
                    <a:bodyPr/>
                    <a:lstStyle/>
                    <a:p>
                      <a:endParaRPr lang="es-CL"/>
                    </a:p>
                  </a:txBody>
                  <a:tcPr/>
                </a:tc>
                <a:tc>
                  <a:txBody>
                    <a:bodyPr/>
                    <a:lstStyle/>
                    <a:p>
                      <a:r>
                        <a:rPr lang="es-CL" dirty="0"/>
                        <a:t>5 pts. </a:t>
                      </a:r>
                    </a:p>
                  </a:txBody>
                  <a:tcPr/>
                </a:tc>
                <a:tc>
                  <a:txBody>
                    <a:bodyPr/>
                    <a:lstStyle/>
                    <a:p>
                      <a:endParaRPr lang="es-CL" dirty="0"/>
                    </a:p>
                  </a:txBody>
                  <a:tcPr/>
                </a:tc>
                <a:extLst>
                  <a:ext uri="{0D108BD9-81ED-4DB2-BD59-A6C34878D82A}">
                    <a16:rowId xmlns:a16="http://schemas.microsoft.com/office/drawing/2014/main" val="744422002"/>
                  </a:ext>
                </a:extLst>
              </a:tr>
              <a:tr h="678951">
                <a:tc>
                  <a:txBody>
                    <a:bodyPr/>
                    <a:lstStyle/>
                    <a:p>
                      <a:r>
                        <a:rPr lang="es-CL" dirty="0"/>
                        <a:t>7. El texto es acompañado de diversas imágenes y elementos que lo hacen llamativo y grato de leer. </a:t>
                      </a:r>
                    </a:p>
                  </a:txBody>
                  <a:tcPr/>
                </a:tc>
                <a:tc>
                  <a:txBody>
                    <a:bodyPr/>
                    <a:lstStyle/>
                    <a:p>
                      <a:endParaRPr lang="es-CL" dirty="0"/>
                    </a:p>
                  </a:txBody>
                  <a:tcPr/>
                </a:tc>
                <a:tc>
                  <a:txBody>
                    <a:bodyPr/>
                    <a:lstStyle/>
                    <a:p>
                      <a:endParaRPr lang="es-CL"/>
                    </a:p>
                  </a:txBody>
                  <a:tcPr/>
                </a:tc>
                <a:tc>
                  <a:txBody>
                    <a:bodyPr/>
                    <a:lstStyle/>
                    <a:p>
                      <a:r>
                        <a:rPr lang="es-CL" dirty="0"/>
                        <a:t>4 pts.</a:t>
                      </a:r>
                    </a:p>
                  </a:txBody>
                  <a:tcPr/>
                </a:tc>
                <a:tc>
                  <a:txBody>
                    <a:bodyPr/>
                    <a:lstStyle/>
                    <a:p>
                      <a:endParaRPr lang="es-CL" dirty="0"/>
                    </a:p>
                  </a:txBody>
                  <a:tcPr/>
                </a:tc>
                <a:extLst>
                  <a:ext uri="{0D108BD9-81ED-4DB2-BD59-A6C34878D82A}">
                    <a16:rowId xmlns:a16="http://schemas.microsoft.com/office/drawing/2014/main" val="3122842628"/>
                  </a:ext>
                </a:extLst>
              </a:tr>
              <a:tr h="292010">
                <a:tc>
                  <a:txBody>
                    <a:bodyPr/>
                    <a:lstStyle/>
                    <a:p>
                      <a:r>
                        <a:rPr lang="es-CL" dirty="0"/>
                        <a:t>8. Evidencia un alto nivel de compromiso y responsabilidad con su autoaprendizaje, completando de manera responsable la autoevaluación inserta en esta pauta de cotejo. </a:t>
                      </a:r>
                    </a:p>
                  </a:txBody>
                  <a:tcPr/>
                </a:tc>
                <a:tc>
                  <a:txBody>
                    <a:bodyPr/>
                    <a:lstStyle/>
                    <a:p>
                      <a:endParaRPr lang="es-CL" dirty="0"/>
                    </a:p>
                  </a:txBody>
                  <a:tcPr/>
                </a:tc>
                <a:tc>
                  <a:txBody>
                    <a:bodyPr/>
                    <a:lstStyle/>
                    <a:p>
                      <a:endParaRPr lang="es-CL"/>
                    </a:p>
                  </a:txBody>
                  <a:tcPr/>
                </a:tc>
                <a:tc>
                  <a:txBody>
                    <a:bodyPr/>
                    <a:lstStyle/>
                    <a:p>
                      <a:r>
                        <a:rPr lang="es-CL" dirty="0"/>
                        <a:t>2 pts.</a:t>
                      </a:r>
                    </a:p>
                  </a:txBody>
                  <a:tcPr/>
                </a:tc>
                <a:tc>
                  <a:txBody>
                    <a:bodyPr/>
                    <a:lstStyle/>
                    <a:p>
                      <a:endParaRPr lang="es-CL" dirty="0"/>
                    </a:p>
                  </a:txBody>
                  <a:tcPr/>
                </a:tc>
                <a:extLst>
                  <a:ext uri="{0D108BD9-81ED-4DB2-BD59-A6C34878D82A}">
                    <a16:rowId xmlns:a16="http://schemas.microsoft.com/office/drawing/2014/main" val="2127158163"/>
                  </a:ext>
                </a:extLst>
              </a:tr>
              <a:tr h="387972">
                <a:tc>
                  <a:txBody>
                    <a:bodyPr/>
                    <a:lstStyle/>
                    <a:p>
                      <a:r>
                        <a:rPr lang="es-CL" dirty="0"/>
                        <a:t>PUNTAJE TOTAL</a:t>
                      </a:r>
                    </a:p>
                  </a:txBody>
                  <a:tcPr/>
                </a:tc>
                <a:tc>
                  <a:txBody>
                    <a:bodyPr/>
                    <a:lstStyle/>
                    <a:p>
                      <a:endParaRPr lang="es-CL" dirty="0"/>
                    </a:p>
                  </a:txBody>
                  <a:tcPr/>
                </a:tc>
                <a:tc>
                  <a:txBody>
                    <a:bodyPr/>
                    <a:lstStyle/>
                    <a:p>
                      <a:endParaRPr lang="es-CL" dirty="0"/>
                    </a:p>
                  </a:txBody>
                  <a:tcPr/>
                </a:tc>
                <a:tc>
                  <a:txBody>
                    <a:bodyPr/>
                    <a:lstStyle/>
                    <a:p>
                      <a:r>
                        <a:rPr lang="es-CL" dirty="0"/>
                        <a:t>31</a:t>
                      </a:r>
                    </a:p>
                  </a:txBody>
                  <a:tcPr/>
                </a:tc>
                <a:tc>
                  <a:txBody>
                    <a:bodyPr/>
                    <a:lstStyle/>
                    <a:p>
                      <a:endParaRPr lang="es-CL" dirty="0"/>
                    </a:p>
                  </a:txBody>
                  <a:tcPr/>
                </a:tc>
                <a:extLst>
                  <a:ext uri="{0D108BD9-81ED-4DB2-BD59-A6C34878D82A}">
                    <a16:rowId xmlns:a16="http://schemas.microsoft.com/office/drawing/2014/main" val="2106151652"/>
                  </a:ext>
                </a:extLst>
              </a:tr>
            </a:tbl>
          </a:graphicData>
        </a:graphic>
      </p:graphicFrame>
      <p:pic>
        <p:nvPicPr>
          <p:cNvPr id="5" name="Gráfico 4" descr="Cara con gafas de sol con relleno sólido">
            <a:extLst>
              <a:ext uri="{FF2B5EF4-FFF2-40B4-BE49-F238E27FC236}">
                <a16:creationId xmlns:a16="http://schemas.microsoft.com/office/drawing/2014/main" id="{54EA1814-04BC-BB48-911C-E67962A589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96702" y="559676"/>
            <a:ext cx="373117" cy="373117"/>
          </a:xfrm>
          <a:prstGeom prst="rect">
            <a:avLst/>
          </a:prstGeom>
        </p:spPr>
      </p:pic>
      <p:pic>
        <p:nvPicPr>
          <p:cNvPr id="7" name="Gráfico 6" descr="Cara triste con relleno sólido">
            <a:extLst>
              <a:ext uri="{FF2B5EF4-FFF2-40B4-BE49-F238E27FC236}">
                <a16:creationId xmlns:a16="http://schemas.microsoft.com/office/drawing/2014/main" id="{C2C25EFE-A8BE-4242-AF95-E8BF6E7BCC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293" y="559676"/>
            <a:ext cx="373117" cy="373117"/>
          </a:xfrm>
          <a:prstGeom prst="rect">
            <a:avLst/>
          </a:prstGeom>
        </p:spPr>
      </p:pic>
    </p:spTree>
    <p:extLst>
      <p:ext uri="{BB962C8B-B14F-4D97-AF65-F5344CB8AC3E}">
        <p14:creationId xmlns:p14="http://schemas.microsoft.com/office/powerpoint/2010/main" val="175280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38B2BBB-0A45-4244-AA7E-F193F305FF90}"/>
              </a:ext>
            </a:extLst>
          </p:cNvPr>
          <p:cNvSpPr>
            <a:spLocks noGrp="1"/>
          </p:cNvSpPr>
          <p:nvPr>
            <p:ph idx="1"/>
          </p:nvPr>
        </p:nvSpPr>
        <p:spPr>
          <a:xfrm>
            <a:off x="438150" y="832068"/>
            <a:ext cx="11315700" cy="5683031"/>
          </a:xfrm>
        </p:spPr>
        <p:style>
          <a:lnRef idx="2">
            <a:schemeClr val="dk1"/>
          </a:lnRef>
          <a:fillRef idx="1">
            <a:schemeClr val="lt1"/>
          </a:fillRef>
          <a:effectRef idx="0">
            <a:schemeClr val="dk1"/>
          </a:effectRef>
          <a:fontRef idx="minor">
            <a:schemeClr val="dk1"/>
          </a:fontRef>
        </p:style>
        <p:txBody>
          <a:bodyPr/>
          <a:lstStyle/>
          <a:p>
            <a:pPr marL="0" indent="0">
              <a:buNone/>
            </a:pPr>
            <a:endParaRPr lang="es-CL" dirty="0"/>
          </a:p>
        </p:txBody>
      </p:sp>
      <p:sp>
        <p:nvSpPr>
          <p:cNvPr id="4" name="CuadroTexto 3">
            <a:extLst>
              <a:ext uri="{FF2B5EF4-FFF2-40B4-BE49-F238E27FC236}">
                <a16:creationId xmlns:a16="http://schemas.microsoft.com/office/drawing/2014/main" id="{F3C81526-6FE6-8247-8852-C3096FFBF4DE}"/>
              </a:ext>
            </a:extLst>
          </p:cNvPr>
          <p:cNvSpPr txBox="1"/>
          <p:nvPr/>
        </p:nvSpPr>
        <p:spPr>
          <a:xfrm>
            <a:off x="1514475" y="185738"/>
            <a:ext cx="8443913" cy="646331"/>
          </a:xfrm>
          <a:prstGeom prst="rect">
            <a:avLst/>
          </a:prstGeom>
          <a:noFill/>
        </p:spPr>
        <p:txBody>
          <a:bodyPr wrap="square" rtlCol="0">
            <a:spAutoFit/>
          </a:bodyPr>
          <a:lstStyle/>
          <a:p>
            <a:pPr algn="ctr"/>
            <a:r>
              <a:rPr lang="es-CL" sz="3600" dirty="0"/>
              <a:t>CRÍTICA DE CINE</a:t>
            </a:r>
          </a:p>
        </p:txBody>
      </p:sp>
    </p:spTree>
    <p:extLst>
      <p:ext uri="{BB962C8B-B14F-4D97-AF65-F5344CB8AC3E}">
        <p14:creationId xmlns:p14="http://schemas.microsoft.com/office/powerpoint/2010/main" val="6271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A072ED26-BD7B-284D-A405-CC8D19909126}"/>
              </a:ext>
            </a:extLst>
          </p:cNvPr>
          <p:cNvSpPr>
            <a:spLocks noGrp="1"/>
          </p:cNvSpPr>
          <p:nvPr>
            <p:ph idx="1"/>
          </p:nvPr>
        </p:nvSpPr>
        <p:spPr>
          <a:xfrm>
            <a:off x="438150" y="464950"/>
            <a:ext cx="11315700" cy="6050150"/>
          </a:xfrm>
        </p:spPr>
        <p:style>
          <a:lnRef idx="2">
            <a:schemeClr val="dk1"/>
          </a:lnRef>
          <a:fillRef idx="1">
            <a:schemeClr val="lt1"/>
          </a:fillRef>
          <a:effectRef idx="0">
            <a:schemeClr val="dk1"/>
          </a:effectRef>
          <a:fontRef idx="minor">
            <a:schemeClr val="dk1"/>
          </a:fontRef>
        </p:style>
        <p:txBody>
          <a:bodyPr/>
          <a:lstStyle/>
          <a:p>
            <a:pPr marL="0" indent="0">
              <a:buNone/>
            </a:pPr>
            <a:endParaRPr lang="es-CL" dirty="0"/>
          </a:p>
        </p:txBody>
      </p:sp>
    </p:spTree>
    <p:extLst>
      <p:ext uri="{BB962C8B-B14F-4D97-AF65-F5344CB8AC3E}">
        <p14:creationId xmlns:p14="http://schemas.microsoft.com/office/powerpoint/2010/main" val="74368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54E0B-0CEE-C640-ABDE-617EA58EEDE3}"/>
              </a:ext>
            </a:extLst>
          </p:cNvPr>
          <p:cNvSpPr>
            <a:spLocks noGrp="1"/>
          </p:cNvSpPr>
          <p:nvPr>
            <p:ph type="title"/>
          </p:nvPr>
        </p:nvSpPr>
        <p:spPr>
          <a:xfrm>
            <a:off x="838200" y="157861"/>
            <a:ext cx="10515600" cy="841883"/>
          </a:xfrm>
        </p:spPr>
        <p:txBody>
          <a:bodyPr>
            <a:normAutofit/>
          </a:bodyPr>
          <a:lstStyle/>
          <a:p>
            <a:pPr algn="ctr"/>
            <a:r>
              <a:rPr lang="es-CL" b="1" dirty="0"/>
              <a:t>INSTRUCCIONES</a:t>
            </a:r>
          </a:p>
        </p:txBody>
      </p:sp>
      <p:sp>
        <p:nvSpPr>
          <p:cNvPr id="3" name="Marcador de contenido 2">
            <a:extLst>
              <a:ext uri="{FF2B5EF4-FFF2-40B4-BE49-F238E27FC236}">
                <a16:creationId xmlns:a16="http://schemas.microsoft.com/office/drawing/2014/main" id="{E5D4AC8A-D128-9546-A724-97296D3BD747}"/>
              </a:ext>
            </a:extLst>
          </p:cNvPr>
          <p:cNvSpPr>
            <a:spLocks noGrp="1"/>
          </p:cNvSpPr>
          <p:nvPr>
            <p:ph idx="1"/>
          </p:nvPr>
        </p:nvSpPr>
        <p:spPr>
          <a:xfrm>
            <a:off x="213360" y="944022"/>
            <a:ext cx="11765280" cy="5756117"/>
          </a:xfrm>
        </p:spPr>
        <p:txBody>
          <a:bodyPr>
            <a:normAutofit fontScale="92500" lnSpcReduction="10000"/>
          </a:bodyPr>
          <a:lstStyle/>
          <a:p>
            <a:pPr marL="0" indent="0" algn="just">
              <a:buNone/>
            </a:pPr>
            <a:r>
              <a:rPr lang="es-CL" dirty="0"/>
              <a:t>El siguiente PPT está enmarcado en la Unidad de Inicio: Textos No Literarios. </a:t>
            </a:r>
            <a:r>
              <a:rPr lang="es-CL" b="1" dirty="0"/>
              <a:t>El objetivo principal de este módulo es que apliques tus conocimientos sobre argumentación mediante la producción de una crítica de cine.</a:t>
            </a:r>
            <a:r>
              <a:rPr lang="es-CL" dirty="0"/>
              <a:t> Para su confección considera los siguientes ítems:</a:t>
            </a:r>
          </a:p>
          <a:p>
            <a:pPr marL="0" indent="0" algn="just">
              <a:buNone/>
            </a:pPr>
            <a:r>
              <a:rPr lang="es-CL" dirty="0"/>
              <a:t>- Esta actividad es INDIVIDUAL y debe ser retroalimentada a la profesora a cargo. Cualquier plagio o copia en su desarrollo será evaluado con nota mínima conforme al reglamento de evaluación.</a:t>
            </a:r>
          </a:p>
          <a:p>
            <a:pPr algn="just">
              <a:buFontTx/>
              <a:buChar char="-"/>
            </a:pPr>
            <a:r>
              <a:rPr lang="es-CL" dirty="0"/>
              <a:t>El desarrollo de este módulo corresponde a la segunda nota formativa equivalente al 50% de una nota sumativa. </a:t>
            </a:r>
          </a:p>
          <a:p>
            <a:pPr algn="just">
              <a:buFontTx/>
              <a:buChar char="-"/>
            </a:pPr>
            <a:r>
              <a:rPr lang="es-CL" dirty="0"/>
              <a:t>La fecha de entrega de este Módulo II es el día martes 31/03 al correo institucional de la profesora a cargo.</a:t>
            </a:r>
          </a:p>
          <a:p>
            <a:pPr algn="just">
              <a:buFontTx/>
              <a:buChar char="-"/>
            </a:pPr>
            <a:r>
              <a:rPr lang="es-CL" dirty="0"/>
              <a:t>Alumnos de 3ºA enviar PPT resuelto al correo </a:t>
            </a:r>
            <a:r>
              <a:rPr lang="es-CL" dirty="0">
                <a:hlinkClick r:id="rId2"/>
              </a:rPr>
              <a:t>mgaete@cldv.cl</a:t>
            </a:r>
            <a:endParaRPr lang="es-CL" dirty="0"/>
          </a:p>
          <a:p>
            <a:pPr algn="just">
              <a:buFontTx/>
              <a:buChar char="-"/>
            </a:pPr>
            <a:r>
              <a:rPr lang="es-CL" dirty="0"/>
              <a:t>Alumnos de 3ºB enviar PPT resuelto al correo </a:t>
            </a:r>
            <a:r>
              <a:rPr lang="es-CL" dirty="0">
                <a:hlinkClick r:id="rId3"/>
              </a:rPr>
              <a:t>cnavarrete@cldv.cl</a:t>
            </a:r>
            <a:endParaRPr lang="es-CL" dirty="0"/>
          </a:p>
          <a:p>
            <a:pPr algn="just">
              <a:buFontTx/>
              <a:buChar char="-"/>
            </a:pPr>
            <a:r>
              <a:rPr lang="es-CL" dirty="0"/>
              <a:t>Cualquier consulta referente a este módulo debe ser enviada al correo de la profesora a cargo. </a:t>
            </a:r>
          </a:p>
          <a:p>
            <a:pPr algn="just">
              <a:buFontTx/>
              <a:buChar char="-"/>
            </a:pPr>
            <a:endParaRPr lang="es-CL" dirty="0"/>
          </a:p>
          <a:p>
            <a:pPr marL="0" indent="0">
              <a:buNone/>
            </a:pPr>
            <a:endParaRPr lang="es-CL" dirty="0"/>
          </a:p>
          <a:p>
            <a:pPr marL="0" indent="0">
              <a:buNone/>
            </a:pPr>
            <a:endParaRPr lang="es-CL" dirty="0"/>
          </a:p>
        </p:txBody>
      </p:sp>
    </p:spTree>
    <p:extLst>
      <p:ext uri="{BB962C8B-B14F-4D97-AF65-F5344CB8AC3E}">
        <p14:creationId xmlns:p14="http://schemas.microsoft.com/office/powerpoint/2010/main" val="196328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F4CD55-E8C1-9944-8CE7-6E31F36D9139}"/>
              </a:ext>
            </a:extLst>
          </p:cNvPr>
          <p:cNvSpPr>
            <a:spLocks noGrp="1"/>
          </p:cNvSpPr>
          <p:nvPr>
            <p:ph type="title"/>
          </p:nvPr>
        </p:nvSpPr>
        <p:spPr>
          <a:xfrm>
            <a:off x="838200" y="152400"/>
            <a:ext cx="10515600" cy="659003"/>
          </a:xfrm>
        </p:spPr>
        <p:txBody>
          <a:bodyPr>
            <a:normAutofit fontScale="90000"/>
          </a:bodyPr>
          <a:lstStyle/>
          <a:p>
            <a:pPr algn="ctr"/>
            <a:r>
              <a:rPr lang="es-CL" b="1" dirty="0"/>
              <a:t>INDICADORES DE PUNTAJE</a:t>
            </a:r>
          </a:p>
        </p:txBody>
      </p:sp>
      <p:graphicFrame>
        <p:nvGraphicFramePr>
          <p:cNvPr id="4" name="Tabla 3">
            <a:extLst>
              <a:ext uri="{FF2B5EF4-FFF2-40B4-BE49-F238E27FC236}">
                <a16:creationId xmlns:a16="http://schemas.microsoft.com/office/drawing/2014/main" id="{E454DCEF-E32E-1D40-B713-611D16C8F318}"/>
              </a:ext>
            </a:extLst>
          </p:cNvPr>
          <p:cNvGraphicFramePr>
            <a:graphicFrameLocks noGrp="1"/>
          </p:cNvGraphicFramePr>
          <p:nvPr>
            <p:extLst>
              <p:ext uri="{D42A27DB-BD31-4B8C-83A1-F6EECF244321}">
                <p14:modId xmlns:p14="http://schemas.microsoft.com/office/powerpoint/2010/main" val="3781513784"/>
              </p:ext>
            </p:extLst>
          </p:nvPr>
        </p:nvGraphicFramePr>
        <p:xfrm>
          <a:off x="85344" y="811403"/>
          <a:ext cx="12021312" cy="5240955"/>
        </p:xfrm>
        <a:graphic>
          <a:graphicData uri="http://schemas.openxmlformats.org/drawingml/2006/table">
            <a:tbl>
              <a:tblPr firstRow="1" bandRow="1">
                <a:tableStyleId>{5C22544A-7EE6-4342-B048-85BDC9FD1C3A}</a:tableStyleId>
              </a:tblPr>
              <a:tblGrid>
                <a:gridCol w="9675238">
                  <a:extLst>
                    <a:ext uri="{9D8B030D-6E8A-4147-A177-3AD203B41FA5}">
                      <a16:colId xmlns:a16="http://schemas.microsoft.com/office/drawing/2014/main" val="3908074787"/>
                    </a:ext>
                  </a:extLst>
                </a:gridCol>
                <a:gridCol w="1151372">
                  <a:extLst>
                    <a:ext uri="{9D8B030D-6E8A-4147-A177-3AD203B41FA5}">
                      <a16:colId xmlns:a16="http://schemas.microsoft.com/office/drawing/2014/main" val="4183076112"/>
                    </a:ext>
                  </a:extLst>
                </a:gridCol>
                <a:gridCol w="1194702">
                  <a:extLst>
                    <a:ext uri="{9D8B030D-6E8A-4147-A177-3AD203B41FA5}">
                      <a16:colId xmlns:a16="http://schemas.microsoft.com/office/drawing/2014/main" val="1831906581"/>
                    </a:ext>
                  </a:extLst>
                </a:gridCol>
              </a:tblGrid>
              <a:tr h="745513">
                <a:tc>
                  <a:txBody>
                    <a:bodyPr/>
                    <a:lstStyle/>
                    <a:p>
                      <a:endParaRPr lang="es-CL" dirty="0"/>
                    </a:p>
                    <a:p>
                      <a:r>
                        <a:rPr lang="es-CL" dirty="0"/>
                        <a:t>INDICADOR</a:t>
                      </a:r>
                    </a:p>
                  </a:txBody>
                  <a:tcPr/>
                </a:tc>
                <a:tc>
                  <a:txBody>
                    <a:bodyPr/>
                    <a:lstStyle/>
                    <a:p>
                      <a:r>
                        <a:rPr lang="es-CL" dirty="0"/>
                        <a:t>Puntaje Obtenido</a:t>
                      </a:r>
                    </a:p>
                  </a:txBody>
                  <a:tcPr/>
                </a:tc>
                <a:tc>
                  <a:txBody>
                    <a:bodyPr/>
                    <a:lstStyle/>
                    <a:p>
                      <a:r>
                        <a:rPr lang="es-CL" dirty="0"/>
                        <a:t>Puntaje Total</a:t>
                      </a:r>
                    </a:p>
                  </a:txBody>
                  <a:tcPr/>
                </a:tc>
                <a:extLst>
                  <a:ext uri="{0D108BD9-81ED-4DB2-BD59-A6C34878D82A}">
                    <a16:rowId xmlns:a16="http://schemas.microsoft.com/office/drawing/2014/main" val="535606480"/>
                  </a:ext>
                </a:extLst>
              </a:tr>
              <a:tr h="492571">
                <a:tc>
                  <a:txBody>
                    <a:bodyPr/>
                    <a:lstStyle/>
                    <a:p>
                      <a:r>
                        <a:rPr lang="es-CL" dirty="0"/>
                        <a:t>Estudiante entrega su trabajo al correo indicado en la fecha establecida 31/03.</a:t>
                      </a:r>
                    </a:p>
                  </a:txBody>
                  <a:tcPr/>
                </a:tc>
                <a:tc>
                  <a:txBody>
                    <a:bodyPr/>
                    <a:lstStyle/>
                    <a:p>
                      <a:endParaRPr lang="es-CL" dirty="0"/>
                    </a:p>
                  </a:txBody>
                  <a:tcPr/>
                </a:tc>
                <a:tc>
                  <a:txBody>
                    <a:bodyPr/>
                    <a:lstStyle/>
                    <a:p>
                      <a:r>
                        <a:rPr lang="es-CL" dirty="0"/>
                        <a:t>3 pt.</a:t>
                      </a:r>
                    </a:p>
                  </a:txBody>
                  <a:tcPr/>
                </a:tc>
                <a:extLst>
                  <a:ext uri="{0D108BD9-81ED-4DB2-BD59-A6C34878D82A}">
                    <a16:rowId xmlns:a16="http://schemas.microsoft.com/office/drawing/2014/main" val="867081405"/>
                  </a:ext>
                </a:extLst>
              </a:tr>
              <a:tr h="983946">
                <a:tc>
                  <a:txBody>
                    <a:bodyPr/>
                    <a:lstStyle/>
                    <a:p>
                      <a:pPr algn="just"/>
                      <a:r>
                        <a:rPr lang="es-CL" dirty="0"/>
                        <a:t>El trabajo entregado denota compromiso, responsabilidad y autonomía, demostrando el estudiante haber invertido tiempo y dedicación en su desarrollo y no haber copiado/plagiado en ningún caso.</a:t>
                      </a:r>
                    </a:p>
                  </a:txBody>
                  <a:tcPr/>
                </a:tc>
                <a:tc>
                  <a:txBody>
                    <a:bodyPr/>
                    <a:lstStyle/>
                    <a:p>
                      <a:endParaRPr lang="es-CL"/>
                    </a:p>
                  </a:txBody>
                  <a:tcPr/>
                </a:tc>
                <a:tc>
                  <a:txBody>
                    <a:bodyPr/>
                    <a:lstStyle/>
                    <a:p>
                      <a:endParaRPr lang="es-CL" dirty="0"/>
                    </a:p>
                    <a:p>
                      <a:r>
                        <a:rPr lang="es-CL" dirty="0"/>
                        <a:t>4 pts.</a:t>
                      </a:r>
                    </a:p>
                  </a:txBody>
                  <a:tcPr/>
                </a:tc>
                <a:extLst>
                  <a:ext uri="{0D108BD9-81ED-4DB2-BD59-A6C34878D82A}">
                    <a16:rowId xmlns:a16="http://schemas.microsoft.com/office/drawing/2014/main" val="1643815643"/>
                  </a:ext>
                </a:extLst>
              </a:tr>
              <a:tr h="998455">
                <a:tc>
                  <a:txBody>
                    <a:bodyPr/>
                    <a:lstStyle/>
                    <a:p>
                      <a:pPr algn="just"/>
                      <a:r>
                        <a:rPr lang="es-CL" dirty="0"/>
                        <a:t>El estudiante demuestra proactividad en el desarrollo de la actividad leyendo los textos sugeridos, presentando un análisis reflexivo, crítico y profundo de la película escogida a través de una crítica que aborde de forma integral el film.</a:t>
                      </a:r>
                    </a:p>
                  </a:txBody>
                  <a:tcPr/>
                </a:tc>
                <a:tc>
                  <a:txBody>
                    <a:bodyPr/>
                    <a:lstStyle/>
                    <a:p>
                      <a:endParaRPr lang="es-CL"/>
                    </a:p>
                  </a:txBody>
                  <a:tcPr/>
                </a:tc>
                <a:tc>
                  <a:txBody>
                    <a:bodyPr/>
                    <a:lstStyle/>
                    <a:p>
                      <a:endParaRPr lang="es-CL" dirty="0"/>
                    </a:p>
                    <a:p>
                      <a:r>
                        <a:rPr lang="es-CL" dirty="0"/>
                        <a:t>4 pts.</a:t>
                      </a:r>
                    </a:p>
                  </a:txBody>
                  <a:tcPr/>
                </a:tc>
                <a:extLst>
                  <a:ext uri="{0D108BD9-81ED-4DB2-BD59-A6C34878D82A}">
                    <a16:rowId xmlns:a16="http://schemas.microsoft.com/office/drawing/2014/main" val="513704013"/>
                  </a:ext>
                </a:extLst>
              </a:tr>
              <a:tr h="440517">
                <a:tc>
                  <a:txBody>
                    <a:bodyPr/>
                    <a:lstStyle/>
                    <a:p>
                      <a:r>
                        <a:rPr lang="es-CL" dirty="0"/>
                        <a:t>El estudiante elabora su crítica demostrando una excelente ortografía acentual, puntual y literal.</a:t>
                      </a:r>
                    </a:p>
                  </a:txBody>
                  <a:tcPr/>
                </a:tc>
                <a:tc>
                  <a:txBody>
                    <a:bodyPr/>
                    <a:lstStyle/>
                    <a:p>
                      <a:endParaRPr lang="es-CL"/>
                    </a:p>
                  </a:txBody>
                  <a:tcPr/>
                </a:tc>
                <a:tc>
                  <a:txBody>
                    <a:bodyPr/>
                    <a:lstStyle/>
                    <a:p>
                      <a:r>
                        <a:rPr lang="es-CL" dirty="0"/>
                        <a:t>4 pts.</a:t>
                      </a:r>
                    </a:p>
                  </a:txBody>
                  <a:tcPr/>
                </a:tc>
                <a:extLst>
                  <a:ext uri="{0D108BD9-81ED-4DB2-BD59-A6C34878D82A}">
                    <a16:rowId xmlns:a16="http://schemas.microsoft.com/office/drawing/2014/main" val="201411095"/>
                  </a:ext>
                </a:extLst>
              </a:tr>
              <a:tr h="698919">
                <a:tc>
                  <a:txBody>
                    <a:bodyPr/>
                    <a:lstStyle/>
                    <a:p>
                      <a:r>
                        <a:rPr lang="es-CL" dirty="0"/>
                        <a:t>El estudiante produce su crítica de cine  demostrando una excelente redacción y manejo de un amplio espectro de palabras, que enriquecen la lectura. </a:t>
                      </a:r>
                    </a:p>
                  </a:txBody>
                  <a:tcPr/>
                </a:tc>
                <a:tc>
                  <a:txBody>
                    <a:bodyPr/>
                    <a:lstStyle/>
                    <a:p>
                      <a:endParaRPr lang="es-CL"/>
                    </a:p>
                  </a:txBody>
                  <a:tcPr/>
                </a:tc>
                <a:tc>
                  <a:txBody>
                    <a:bodyPr/>
                    <a:lstStyle/>
                    <a:p>
                      <a:r>
                        <a:rPr lang="es-CL" dirty="0"/>
                        <a:t>4 pts.</a:t>
                      </a:r>
                    </a:p>
                  </a:txBody>
                  <a:tcPr/>
                </a:tc>
                <a:extLst>
                  <a:ext uri="{0D108BD9-81ED-4DB2-BD59-A6C34878D82A}">
                    <a16:rowId xmlns:a16="http://schemas.microsoft.com/office/drawing/2014/main" val="685560330"/>
                  </a:ext>
                </a:extLst>
              </a:tr>
              <a:tr h="440517">
                <a:tc>
                  <a:txBody>
                    <a:bodyPr/>
                    <a:lstStyle/>
                    <a:p>
                      <a:r>
                        <a:rPr lang="es-CL" dirty="0"/>
                        <a:t>Ítem de producción escrita: Crítica de cine</a:t>
                      </a:r>
                    </a:p>
                  </a:txBody>
                  <a:tcPr/>
                </a:tc>
                <a:tc>
                  <a:txBody>
                    <a:bodyPr/>
                    <a:lstStyle/>
                    <a:p>
                      <a:endParaRPr lang="es-CL"/>
                    </a:p>
                  </a:txBody>
                  <a:tcPr/>
                </a:tc>
                <a:tc>
                  <a:txBody>
                    <a:bodyPr/>
                    <a:lstStyle/>
                    <a:p>
                      <a:r>
                        <a:rPr lang="es-CL" dirty="0"/>
                        <a:t>31 pts.</a:t>
                      </a:r>
                    </a:p>
                  </a:txBody>
                  <a:tcPr/>
                </a:tc>
                <a:extLst>
                  <a:ext uri="{0D108BD9-81ED-4DB2-BD59-A6C34878D82A}">
                    <a16:rowId xmlns:a16="http://schemas.microsoft.com/office/drawing/2014/main" val="2631698938"/>
                  </a:ext>
                </a:extLst>
              </a:tr>
              <a:tr h="440517">
                <a:tc>
                  <a:txBody>
                    <a:bodyPr/>
                    <a:lstStyle/>
                    <a:p>
                      <a:r>
                        <a:rPr lang="es-CL" b="1" dirty="0"/>
                        <a:t>TOTAL</a:t>
                      </a:r>
                    </a:p>
                  </a:txBody>
                  <a:tcPr/>
                </a:tc>
                <a:tc>
                  <a:txBody>
                    <a:bodyPr/>
                    <a:lstStyle/>
                    <a:p>
                      <a:endParaRPr lang="es-CL" b="1"/>
                    </a:p>
                  </a:txBody>
                  <a:tcPr/>
                </a:tc>
                <a:tc>
                  <a:txBody>
                    <a:bodyPr/>
                    <a:lstStyle/>
                    <a:p>
                      <a:r>
                        <a:rPr lang="es-CL" b="1" dirty="0"/>
                        <a:t>50 puntos.</a:t>
                      </a:r>
                    </a:p>
                  </a:txBody>
                  <a:tcPr/>
                </a:tc>
                <a:extLst>
                  <a:ext uri="{0D108BD9-81ED-4DB2-BD59-A6C34878D82A}">
                    <a16:rowId xmlns:a16="http://schemas.microsoft.com/office/drawing/2014/main" val="2844900854"/>
                  </a:ext>
                </a:extLst>
              </a:tr>
            </a:tbl>
          </a:graphicData>
        </a:graphic>
      </p:graphicFrame>
    </p:spTree>
    <p:extLst>
      <p:ext uri="{BB962C8B-B14F-4D97-AF65-F5344CB8AC3E}">
        <p14:creationId xmlns:p14="http://schemas.microsoft.com/office/powerpoint/2010/main" val="160754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DBF00-F260-2147-AE67-6D2FE52D2E91}"/>
              </a:ext>
            </a:extLst>
          </p:cNvPr>
          <p:cNvSpPr>
            <a:spLocks noGrp="1"/>
          </p:cNvSpPr>
          <p:nvPr>
            <p:ph type="title"/>
          </p:nvPr>
        </p:nvSpPr>
        <p:spPr>
          <a:xfrm>
            <a:off x="2897124" y="419859"/>
            <a:ext cx="6397752" cy="740665"/>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es-CL" sz="4400" dirty="0">
                <a:latin typeface="Calibri" panose="020F0502020204030204" pitchFamily="34" charset="0"/>
                <a:cs typeface="Calibri" panose="020F0502020204030204" pitchFamily="34" charset="0"/>
              </a:rPr>
              <a:t>Géneros Periodísticos</a:t>
            </a:r>
          </a:p>
        </p:txBody>
      </p:sp>
      <p:sp>
        <p:nvSpPr>
          <p:cNvPr id="3" name="Marcador de contenido 2">
            <a:extLst>
              <a:ext uri="{FF2B5EF4-FFF2-40B4-BE49-F238E27FC236}">
                <a16:creationId xmlns:a16="http://schemas.microsoft.com/office/drawing/2014/main" id="{2C13FBB6-676D-BB4D-8F20-0816CA069AD1}"/>
              </a:ext>
            </a:extLst>
          </p:cNvPr>
          <p:cNvSpPr>
            <a:spLocks noGrp="1"/>
          </p:cNvSpPr>
          <p:nvPr>
            <p:ph idx="1"/>
          </p:nvPr>
        </p:nvSpPr>
        <p:spPr>
          <a:xfrm>
            <a:off x="685800" y="1389889"/>
            <a:ext cx="10820400" cy="902208"/>
          </a:xfrm>
        </p:spPr>
        <p:txBody>
          <a:bodyPr>
            <a:normAutofit/>
          </a:bodyPr>
          <a:lstStyle/>
          <a:p>
            <a:pPr marL="0" indent="0" algn="just">
              <a:buNone/>
            </a:pPr>
            <a:r>
              <a:rPr lang="es-CL" sz="2800" dirty="0">
                <a:latin typeface="Calibri" panose="020F0502020204030204" pitchFamily="34" charset="0"/>
                <a:cs typeface="Calibri" panose="020F0502020204030204" pitchFamily="34" charset="0"/>
              </a:rPr>
              <a:t>En los medios de prensa se pueden clasificar los textos de acuerdo a su intencionalidad informativa:</a:t>
            </a:r>
          </a:p>
          <a:p>
            <a:pPr marL="0" indent="0" algn="just">
              <a:buNone/>
            </a:pPr>
            <a:endParaRPr lang="es-CL" sz="2800" dirty="0">
              <a:latin typeface="Calibri" panose="020F0502020204030204" pitchFamily="34" charset="0"/>
              <a:cs typeface="Calibri" panose="020F0502020204030204" pitchFamily="34" charset="0"/>
            </a:endParaRPr>
          </a:p>
          <a:p>
            <a:pPr marL="0" indent="0" algn="just">
              <a:buNone/>
            </a:pPr>
            <a:endParaRPr lang="es-CL" sz="2800" dirty="0">
              <a:latin typeface="Calibri" panose="020F0502020204030204" pitchFamily="34" charset="0"/>
              <a:cs typeface="Calibri" panose="020F0502020204030204" pitchFamily="34" charset="0"/>
            </a:endParaRPr>
          </a:p>
          <a:p>
            <a:pPr marL="0" indent="0" algn="just">
              <a:buNone/>
            </a:pPr>
            <a:endParaRPr lang="es-CL" sz="2800" dirty="0">
              <a:latin typeface="Calibri" panose="020F0502020204030204" pitchFamily="34" charset="0"/>
              <a:cs typeface="Calibri" panose="020F0502020204030204" pitchFamily="34" charset="0"/>
            </a:endParaRPr>
          </a:p>
        </p:txBody>
      </p:sp>
      <p:cxnSp>
        <p:nvCxnSpPr>
          <p:cNvPr id="5" name="Conector recto de flecha 4">
            <a:extLst>
              <a:ext uri="{FF2B5EF4-FFF2-40B4-BE49-F238E27FC236}">
                <a16:creationId xmlns:a16="http://schemas.microsoft.com/office/drawing/2014/main" id="{8349F0AD-0AC1-C54B-B4C0-66220883F89B}"/>
              </a:ext>
            </a:extLst>
          </p:cNvPr>
          <p:cNvCxnSpPr>
            <a:stCxn id="3" idx="2"/>
          </p:cNvCxnSpPr>
          <p:nvPr/>
        </p:nvCxnSpPr>
        <p:spPr>
          <a:xfrm flipH="1">
            <a:off x="4791456" y="2292097"/>
            <a:ext cx="1304544" cy="475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5F05C86A-7D68-6047-9369-BE793EAAA2E9}"/>
              </a:ext>
            </a:extLst>
          </p:cNvPr>
          <p:cNvCxnSpPr>
            <a:stCxn id="3" idx="2"/>
          </p:cNvCxnSpPr>
          <p:nvPr/>
        </p:nvCxnSpPr>
        <p:spPr>
          <a:xfrm>
            <a:off x="6096000" y="2292097"/>
            <a:ext cx="1170432" cy="4632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1679D254-1EED-254F-A2E3-F8739A893C9B}"/>
              </a:ext>
            </a:extLst>
          </p:cNvPr>
          <p:cNvSpPr txBox="1"/>
          <p:nvPr/>
        </p:nvSpPr>
        <p:spPr>
          <a:xfrm>
            <a:off x="2897125" y="2859024"/>
            <a:ext cx="1894331"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L" sz="2400" b="1" dirty="0"/>
              <a:t>Informativo</a:t>
            </a:r>
          </a:p>
        </p:txBody>
      </p:sp>
      <p:sp>
        <p:nvSpPr>
          <p:cNvPr id="10" name="CuadroTexto 9">
            <a:extLst>
              <a:ext uri="{FF2B5EF4-FFF2-40B4-BE49-F238E27FC236}">
                <a16:creationId xmlns:a16="http://schemas.microsoft.com/office/drawing/2014/main" id="{5B2F0113-90BC-BF49-BC5C-49FBE684D964}"/>
              </a:ext>
            </a:extLst>
          </p:cNvPr>
          <p:cNvSpPr txBox="1"/>
          <p:nvPr/>
        </p:nvSpPr>
        <p:spPr>
          <a:xfrm>
            <a:off x="7266432" y="2859025"/>
            <a:ext cx="179222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L" sz="2400" b="1" dirty="0"/>
              <a:t>De opinión</a:t>
            </a:r>
          </a:p>
        </p:txBody>
      </p:sp>
      <p:graphicFrame>
        <p:nvGraphicFramePr>
          <p:cNvPr id="11" name="Tabla 10">
            <a:extLst>
              <a:ext uri="{FF2B5EF4-FFF2-40B4-BE49-F238E27FC236}">
                <a16:creationId xmlns:a16="http://schemas.microsoft.com/office/drawing/2014/main" id="{9B17E252-12BA-3C4E-B6D7-832BA34E7B6B}"/>
              </a:ext>
            </a:extLst>
          </p:cNvPr>
          <p:cNvGraphicFramePr>
            <a:graphicFrameLocks noGrp="1"/>
          </p:cNvGraphicFramePr>
          <p:nvPr/>
        </p:nvGraphicFramePr>
        <p:xfrm>
          <a:off x="260604" y="3537311"/>
          <a:ext cx="11626596" cy="2900830"/>
        </p:xfrm>
        <a:graphic>
          <a:graphicData uri="http://schemas.openxmlformats.org/drawingml/2006/table">
            <a:tbl>
              <a:tblPr firstRow="1" bandRow="1">
                <a:tableStyleId>{C4B1156A-380E-4F78-BDF5-A606A8083BF9}</a:tableStyleId>
              </a:tblPr>
              <a:tblGrid>
                <a:gridCol w="629412">
                  <a:extLst>
                    <a:ext uri="{9D8B030D-6E8A-4147-A177-3AD203B41FA5}">
                      <a16:colId xmlns:a16="http://schemas.microsoft.com/office/drawing/2014/main" val="4077727877"/>
                    </a:ext>
                  </a:extLst>
                </a:gridCol>
                <a:gridCol w="5149007">
                  <a:extLst>
                    <a:ext uri="{9D8B030D-6E8A-4147-A177-3AD203B41FA5}">
                      <a16:colId xmlns:a16="http://schemas.microsoft.com/office/drawing/2014/main" val="4113056208"/>
                    </a:ext>
                  </a:extLst>
                </a:gridCol>
                <a:gridCol w="5848177">
                  <a:extLst>
                    <a:ext uri="{9D8B030D-6E8A-4147-A177-3AD203B41FA5}">
                      <a16:colId xmlns:a16="http://schemas.microsoft.com/office/drawing/2014/main" val="683222109"/>
                    </a:ext>
                  </a:extLst>
                </a:gridCol>
              </a:tblGrid>
              <a:tr h="2900830">
                <a:tc>
                  <a:txBody>
                    <a:bodyPr/>
                    <a:lstStyle/>
                    <a:p>
                      <a:pPr algn="ctr"/>
                      <a:r>
                        <a:rPr lang="es-CL" sz="2800" dirty="0"/>
                        <a:t>Características</a:t>
                      </a:r>
                    </a:p>
                  </a:txBody>
                  <a:tcPr vert="vert270"/>
                </a:tc>
                <a:tc>
                  <a:txBody>
                    <a:bodyPr/>
                    <a:lstStyle/>
                    <a:p>
                      <a:pPr marL="285750" indent="-285750" algn="just">
                        <a:buFontTx/>
                        <a:buChar char="-"/>
                      </a:pPr>
                      <a:r>
                        <a:rPr lang="es-CL" sz="2000" b="0" dirty="0">
                          <a:latin typeface="Calibri" panose="020F0502020204030204" pitchFamily="34" charset="0"/>
                          <a:cs typeface="Calibri" panose="020F0502020204030204" pitchFamily="34" charset="0"/>
                        </a:rPr>
                        <a:t>Entrega información objetiva sobre los acontecimientos de actualidad.</a:t>
                      </a:r>
                    </a:p>
                    <a:p>
                      <a:pPr marL="285750" indent="-285750" algn="just">
                        <a:buFontTx/>
                        <a:buChar char="-"/>
                      </a:pPr>
                      <a:r>
                        <a:rPr lang="es-CL" sz="2000" b="0" dirty="0">
                          <a:latin typeface="Calibri" panose="020F0502020204030204" pitchFamily="34" charset="0"/>
                          <a:cs typeface="Calibri" panose="020F0502020204030204" pitchFamily="34" charset="0"/>
                        </a:rPr>
                        <a:t>Predomina en sus escritos la narración y la descripción.</a:t>
                      </a:r>
                    </a:p>
                    <a:p>
                      <a:pPr marL="285750" indent="-285750" algn="just">
                        <a:buFontTx/>
                        <a:buChar char="-"/>
                      </a:pPr>
                      <a:r>
                        <a:rPr lang="es-CL" sz="2000" b="0" dirty="0">
                          <a:latin typeface="Calibri" panose="020F0502020204030204" pitchFamily="34" charset="0"/>
                          <a:cs typeface="Calibri" panose="020F0502020204030204" pitchFamily="34" charset="0"/>
                        </a:rPr>
                        <a:t>Organiza la información según la pirámide invertida, es decir, primeramente presentar los datos de mayor relieve y posteriormente desarrollar los aspectos secundarios. </a:t>
                      </a:r>
                    </a:p>
                    <a:p>
                      <a:pPr marL="285750" indent="-285750">
                        <a:buFontTx/>
                        <a:buChar char="-"/>
                      </a:pPr>
                      <a:endParaRPr lang="es-CL" dirty="0"/>
                    </a:p>
                  </a:txBody>
                  <a:tcPr/>
                </a:tc>
                <a:tc>
                  <a:txBody>
                    <a:bodyPr/>
                    <a:lstStyle/>
                    <a:p>
                      <a:pPr marL="285750" indent="-285750">
                        <a:buFontTx/>
                        <a:buChar char="-"/>
                      </a:pPr>
                      <a:r>
                        <a:rPr lang="es-CL" sz="2000" b="0" dirty="0">
                          <a:latin typeface="Calibri" panose="020F0502020204030204" pitchFamily="34" charset="0"/>
                          <a:cs typeface="Calibri" panose="020F0502020204030204" pitchFamily="34" charset="0"/>
                        </a:rPr>
                        <a:t>Interpreta y opina sobre hechos noticiosos.</a:t>
                      </a:r>
                    </a:p>
                    <a:p>
                      <a:pPr marL="285750" indent="-285750">
                        <a:buFontTx/>
                        <a:buChar char="-"/>
                      </a:pPr>
                      <a:r>
                        <a:rPr lang="es-CL" sz="2000" b="0" dirty="0">
                          <a:latin typeface="Calibri" panose="020F0502020204030204" pitchFamily="34" charset="0"/>
                          <a:cs typeface="Calibri" panose="020F0502020204030204" pitchFamily="34" charset="0"/>
                        </a:rPr>
                        <a:t>Utiliza principalmente la explicación y la argumentación.</a:t>
                      </a:r>
                    </a:p>
                    <a:p>
                      <a:pPr marL="285750" indent="-285750">
                        <a:buFontTx/>
                        <a:buChar char="-"/>
                      </a:pPr>
                      <a:r>
                        <a:rPr lang="es-CL" sz="2000" b="0" dirty="0">
                          <a:latin typeface="Calibri" panose="020F0502020204030204" pitchFamily="34" charset="0"/>
                          <a:cs typeface="Calibri" panose="020F0502020204030204" pitchFamily="34" charset="0"/>
                        </a:rPr>
                        <a:t>Organiza las opiniones, juicios y comentarios en forma libre. </a:t>
                      </a:r>
                    </a:p>
                  </a:txBody>
                  <a:tcPr/>
                </a:tc>
                <a:extLst>
                  <a:ext uri="{0D108BD9-81ED-4DB2-BD59-A6C34878D82A}">
                    <a16:rowId xmlns:a16="http://schemas.microsoft.com/office/drawing/2014/main" val="1939176900"/>
                  </a:ext>
                </a:extLst>
              </a:tr>
            </a:tbl>
          </a:graphicData>
        </a:graphic>
      </p:graphicFrame>
    </p:spTree>
    <p:extLst>
      <p:ext uri="{BB962C8B-B14F-4D97-AF65-F5344CB8AC3E}">
        <p14:creationId xmlns:p14="http://schemas.microsoft.com/office/powerpoint/2010/main" val="300502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D12223D-177F-D249-850B-F57290338668}"/>
              </a:ext>
            </a:extLst>
          </p:cNvPr>
          <p:cNvGraphicFramePr>
            <a:graphicFrameLocks noGrp="1"/>
          </p:cNvGraphicFramePr>
          <p:nvPr>
            <p:extLst>
              <p:ext uri="{D42A27DB-BD31-4B8C-83A1-F6EECF244321}">
                <p14:modId xmlns:p14="http://schemas.microsoft.com/office/powerpoint/2010/main" val="3948047644"/>
              </p:ext>
            </p:extLst>
          </p:nvPr>
        </p:nvGraphicFramePr>
        <p:xfrm>
          <a:off x="268224" y="622130"/>
          <a:ext cx="11651633" cy="5790148"/>
        </p:xfrm>
        <a:graphic>
          <a:graphicData uri="http://schemas.openxmlformats.org/drawingml/2006/table">
            <a:tbl>
              <a:tblPr firstRow="1" bandRow="1">
                <a:tableStyleId>{00A15C55-8517-42AA-B614-E9B94910E393}</a:tableStyleId>
              </a:tblPr>
              <a:tblGrid>
                <a:gridCol w="2505973">
                  <a:extLst>
                    <a:ext uri="{9D8B030D-6E8A-4147-A177-3AD203B41FA5}">
                      <a16:colId xmlns:a16="http://schemas.microsoft.com/office/drawing/2014/main" val="992728431"/>
                    </a:ext>
                  </a:extLst>
                </a:gridCol>
                <a:gridCol w="9145660">
                  <a:extLst>
                    <a:ext uri="{9D8B030D-6E8A-4147-A177-3AD203B41FA5}">
                      <a16:colId xmlns:a16="http://schemas.microsoft.com/office/drawing/2014/main" val="1427850755"/>
                    </a:ext>
                  </a:extLst>
                </a:gridCol>
              </a:tblGrid>
              <a:tr h="1052669">
                <a:tc>
                  <a:txBody>
                    <a:bodyPr/>
                    <a:lstStyle/>
                    <a:p>
                      <a:pPr algn="l"/>
                      <a:r>
                        <a:rPr lang="es-CL" sz="2800" b="1" dirty="0">
                          <a:latin typeface="Calibri" panose="020F0502020204030204" pitchFamily="34" charset="0"/>
                          <a:cs typeface="Calibri" panose="020F0502020204030204" pitchFamily="34" charset="0"/>
                        </a:rPr>
                        <a:t>Género de Opinión</a:t>
                      </a:r>
                    </a:p>
                  </a:txBody>
                  <a:tcPr/>
                </a:tc>
                <a:tc>
                  <a:txBody>
                    <a:bodyPr/>
                    <a:lstStyle/>
                    <a:p>
                      <a:pPr algn="ctr"/>
                      <a:r>
                        <a:rPr lang="es-CL" sz="3200" b="1" dirty="0">
                          <a:latin typeface="Calibri" panose="020F0502020204030204" pitchFamily="34" charset="0"/>
                          <a:cs typeface="Calibri" panose="020F0502020204030204" pitchFamily="34" charset="0"/>
                        </a:rPr>
                        <a:t>Definición</a:t>
                      </a:r>
                    </a:p>
                  </a:txBody>
                  <a:tcPr/>
                </a:tc>
                <a:extLst>
                  <a:ext uri="{0D108BD9-81ED-4DB2-BD59-A6C34878D82A}">
                    <a16:rowId xmlns:a16="http://schemas.microsoft.com/office/drawing/2014/main" val="882933044"/>
                  </a:ext>
                </a:extLst>
              </a:tr>
              <a:tr h="1030285">
                <a:tc>
                  <a:txBody>
                    <a:bodyPr/>
                    <a:lstStyle/>
                    <a:p>
                      <a:r>
                        <a:rPr lang="es-CL" sz="2400" b="1" dirty="0">
                          <a:latin typeface="Calibri" panose="020F0502020204030204" pitchFamily="34" charset="0"/>
                          <a:cs typeface="Calibri" panose="020F0502020204030204" pitchFamily="34" charset="0"/>
                        </a:rPr>
                        <a:t>Editorial</a:t>
                      </a:r>
                    </a:p>
                  </a:txBody>
                  <a:tcPr/>
                </a:tc>
                <a:tc>
                  <a:txBody>
                    <a:bodyPr/>
                    <a:lstStyle/>
                    <a:p>
                      <a:r>
                        <a:rPr lang="es-CL" sz="2400" dirty="0">
                          <a:latin typeface="Calibri" panose="020F0502020204030204" pitchFamily="34" charset="0"/>
                          <a:cs typeface="Calibri" panose="020F0502020204030204" pitchFamily="34" charset="0"/>
                        </a:rPr>
                        <a:t>Es el texto por medio del cual un diario o revista expresa su opinión o pensamiento oficial frente a diversas materias. </a:t>
                      </a:r>
                    </a:p>
                  </a:txBody>
                  <a:tcPr/>
                </a:tc>
                <a:extLst>
                  <a:ext uri="{0D108BD9-81ED-4DB2-BD59-A6C34878D82A}">
                    <a16:rowId xmlns:a16="http://schemas.microsoft.com/office/drawing/2014/main" val="522047822"/>
                  </a:ext>
                </a:extLst>
              </a:tr>
              <a:tr h="1030285">
                <a:tc>
                  <a:txBody>
                    <a:bodyPr/>
                    <a:lstStyle/>
                    <a:p>
                      <a:r>
                        <a:rPr lang="es-CL" sz="2400" b="1" dirty="0">
                          <a:latin typeface="Calibri" panose="020F0502020204030204" pitchFamily="34" charset="0"/>
                          <a:cs typeface="Calibri" panose="020F0502020204030204" pitchFamily="34" charset="0"/>
                        </a:rPr>
                        <a:t>Cartas al director</a:t>
                      </a:r>
                    </a:p>
                  </a:txBody>
                  <a:tcPr/>
                </a:tc>
                <a:tc>
                  <a:txBody>
                    <a:bodyPr/>
                    <a:lstStyle/>
                    <a:p>
                      <a:r>
                        <a:rPr lang="es-CL" sz="2400" dirty="0">
                          <a:latin typeface="Calibri" panose="020F0502020204030204" pitchFamily="34" charset="0"/>
                          <a:cs typeface="Calibri" panose="020F0502020204030204" pitchFamily="34" charset="0"/>
                        </a:rPr>
                        <a:t>Formato en que los lectores exponen sus puntos de vista sobre las opiniones o informaciones que aparecen en el medio.</a:t>
                      </a:r>
                    </a:p>
                  </a:txBody>
                  <a:tcPr/>
                </a:tc>
                <a:extLst>
                  <a:ext uri="{0D108BD9-81ED-4DB2-BD59-A6C34878D82A}">
                    <a16:rowId xmlns:a16="http://schemas.microsoft.com/office/drawing/2014/main" val="1727717261"/>
                  </a:ext>
                </a:extLst>
              </a:tr>
              <a:tr h="1488189">
                <a:tc>
                  <a:txBody>
                    <a:bodyPr/>
                    <a:lstStyle/>
                    <a:p>
                      <a:r>
                        <a:rPr lang="es-CL" sz="2400" b="1" dirty="0">
                          <a:latin typeface="Calibri" panose="020F0502020204030204" pitchFamily="34" charset="0"/>
                          <a:cs typeface="Calibri" panose="020F0502020204030204" pitchFamily="34" charset="0"/>
                        </a:rPr>
                        <a:t>Columna de opinión o comentario</a:t>
                      </a:r>
                    </a:p>
                  </a:txBody>
                  <a:tcPr/>
                </a:tc>
                <a:tc>
                  <a:txBody>
                    <a:bodyPr/>
                    <a:lstStyle/>
                    <a:p>
                      <a:r>
                        <a:rPr lang="es-CL" sz="2400" dirty="0">
                          <a:latin typeface="Calibri" panose="020F0502020204030204" pitchFamily="34" charset="0"/>
                          <a:cs typeface="Calibri" panose="020F0502020204030204" pitchFamily="34" charset="0"/>
                        </a:rPr>
                        <a:t>Se trata de un texto escrito por una persona destacada o experta, que expresa su opinión sobre un tema no comprometiendo al medio y lleva la firma del autor. </a:t>
                      </a:r>
                    </a:p>
                  </a:txBody>
                  <a:tcPr/>
                </a:tc>
                <a:extLst>
                  <a:ext uri="{0D108BD9-81ED-4DB2-BD59-A6C34878D82A}">
                    <a16:rowId xmlns:a16="http://schemas.microsoft.com/office/drawing/2014/main" val="2094369370"/>
                  </a:ext>
                </a:extLst>
              </a:tr>
              <a:tr h="1030285">
                <a:tc>
                  <a:txBody>
                    <a:bodyPr/>
                    <a:lstStyle/>
                    <a:p>
                      <a:r>
                        <a:rPr lang="es-CL" sz="2400" b="1" dirty="0">
                          <a:latin typeface="Calibri" panose="020F0502020204030204" pitchFamily="34" charset="0"/>
                          <a:cs typeface="Calibri" panose="020F0502020204030204" pitchFamily="34" charset="0"/>
                        </a:rPr>
                        <a:t>Crítica cinematográfica o de espectáculo</a:t>
                      </a:r>
                    </a:p>
                  </a:txBody>
                  <a:tcPr>
                    <a:solidFill>
                      <a:srgbClr val="FF0000"/>
                    </a:solidFill>
                  </a:tcPr>
                </a:tc>
                <a:tc>
                  <a:txBody>
                    <a:bodyPr/>
                    <a:lstStyle/>
                    <a:p>
                      <a:r>
                        <a:rPr lang="es-CL" sz="2400" dirty="0">
                          <a:latin typeface="Calibri" panose="020F0502020204030204" pitchFamily="34" charset="0"/>
                          <a:cs typeface="Calibri" panose="020F0502020204030204" pitchFamily="34" charset="0"/>
                        </a:rPr>
                        <a:t>La crítica general o especializada informa, orienta y educa al público sobre lo que sucede en el ámbito artístico o del espectáculo. </a:t>
                      </a:r>
                    </a:p>
                  </a:txBody>
                  <a:tcPr>
                    <a:solidFill>
                      <a:srgbClr val="FF0000"/>
                    </a:solidFill>
                  </a:tcPr>
                </a:tc>
                <a:extLst>
                  <a:ext uri="{0D108BD9-81ED-4DB2-BD59-A6C34878D82A}">
                    <a16:rowId xmlns:a16="http://schemas.microsoft.com/office/drawing/2014/main" val="2929201666"/>
                  </a:ext>
                </a:extLst>
              </a:tr>
            </a:tbl>
          </a:graphicData>
        </a:graphic>
      </p:graphicFrame>
    </p:spTree>
    <p:extLst>
      <p:ext uri="{BB962C8B-B14F-4D97-AF65-F5344CB8AC3E}">
        <p14:creationId xmlns:p14="http://schemas.microsoft.com/office/powerpoint/2010/main" val="421536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92D9D9C-930D-644F-A3E2-3E7D9744FF20}"/>
              </a:ext>
            </a:extLst>
          </p:cNvPr>
          <p:cNvSpPr>
            <a:spLocks noGrp="1"/>
          </p:cNvSpPr>
          <p:nvPr>
            <p:ph type="title"/>
          </p:nvPr>
        </p:nvSpPr>
        <p:spPr>
          <a:xfrm>
            <a:off x="827704" y="645616"/>
            <a:ext cx="4832802" cy="1243584"/>
          </a:xfrm>
        </p:spPr>
        <p:txBody>
          <a:bodyPr>
            <a:normAutofit fontScale="90000"/>
          </a:bodyPr>
          <a:lstStyle/>
          <a:p>
            <a:pPr algn="ctr"/>
            <a:r>
              <a:rPr lang="es-CL" sz="4000" dirty="0"/>
              <a:t>Crítica cinematográfica o del espectáculo</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3C180ACF-8DA5-354A-B840-49189DD87B39}"/>
              </a:ext>
            </a:extLst>
          </p:cNvPr>
          <p:cNvSpPr>
            <a:spLocks noGrp="1"/>
          </p:cNvSpPr>
          <p:nvPr>
            <p:ph idx="1"/>
          </p:nvPr>
        </p:nvSpPr>
        <p:spPr>
          <a:xfrm>
            <a:off x="294158" y="2214380"/>
            <a:ext cx="5899895" cy="4068589"/>
          </a:xfrm>
        </p:spPr>
        <p:txBody>
          <a:bodyPr>
            <a:normAutofit lnSpcReduction="10000"/>
          </a:bodyPr>
          <a:lstStyle/>
          <a:p>
            <a:pPr marL="0" indent="0" algn="just">
              <a:buNone/>
            </a:pPr>
            <a:r>
              <a:rPr lang="es-CL" sz="2000" dirty="0"/>
              <a:t>La función primordial de la crítica de espectáculos es informar, orientar y educar al público sobre los acontecimientos culturales. </a:t>
            </a:r>
          </a:p>
          <a:p>
            <a:pPr marL="0" indent="0" algn="just">
              <a:buNone/>
            </a:pPr>
            <a:r>
              <a:rPr lang="es-CL" sz="2000" dirty="0"/>
              <a:t>Es importante destacar la importancia del AUTOR para dar credibilidad a los juicios emitidos. El crítico expresa su opinión personal con plena libertad, ya sea incitando o disuadiendo al lector de asistir al evento cultural que se critica. Generalmente el crítico se especializa en este tipo de manifestaciones artísticas, culturales y gastronómicas. </a:t>
            </a:r>
          </a:p>
          <a:p>
            <a:pPr marL="0" indent="0" algn="just">
              <a:buNone/>
            </a:pPr>
            <a:r>
              <a:rPr lang="es-CL" sz="2000" dirty="0"/>
              <a:t>Por lo general la crítica es ágil y breve, analizando la expresión cultural críticada, argumentando los pros y contras que esta presenta según la valoración del crítico que la realiza.</a:t>
            </a:r>
          </a:p>
        </p:txBody>
      </p:sp>
      <p:pic>
        <p:nvPicPr>
          <p:cNvPr id="7" name="Imagen 6" descr="Imagen que contiene persona, exterior, hombre, sostener&#10;&#10;Descripción generada automáticamente">
            <a:extLst>
              <a:ext uri="{FF2B5EF4-FFF2-40B4-BE49-F238E27FC236}">
                <a16:creationId xmlns:a16="http://schemas.microsoft.com/office/drawing/2014/main" id="{6D81B87C-B514-764B-B96F-E629D6F1060D}"/>
              </a:ext>
            </a:extLst>
          </p:cNvPr>
          <p:cNvPicPr>
            <a:picLocks noChangeAspect="1"/>
          </p:cNvPicPr>
          <p:nvPr/>
        </p:nvPicPr>
        <p:blipFill>
          <a:blip r:embed="rId2"/>
          <a:stretch>
            <a:fillRect/>
          </a:stretch>
        </p:blipFill>
        <p:spPr>
          <a:xfrm>
            <a:off x="7130396" y="517600"/>
            <a:ext cx="4109662" cy="2743200"/>
          </a:xfrm>
          <a:prstGeom prst="rect">
            <a:avLst/>
          </a:prstGeom>
        </p:spPr>
      </p:pic>
      <p:pic>
        <p:nvPicPr>
          <p:cNvPr id="5" name="Imagen 4" descr="Imagen que contiene interior, persona, hombre, frente&#10;&#10;Descripción generada automáticamente">
            <a:extLst>
              <a:ext uri="{FF2B5EF4-FFF2-40B4-BE49-F238E27FC236}">
                <a16:creationId xmlns:a16="http://schemas.microsoft.com/office/drawing/2014/main" id="{D1FB571F-9CFD-BA4E-8E9E-8E5876633301}"/>
              </a:ext>
            </a:extLst>
          </p:cNvPr>
          <p:cNvPicPr>
            <a:picLocks noChangeAspect="1"/>
          </p:cNvPicPr>
          <p:nvPr/>
        </p:nvPicPr>
        <p:blipFill>
          <a:blip r:embed="rId3"/>
          <a:stretch>
            <a:fillRect/>
          </a:stretch>
        </p:blipFill>
        <p:spPr>
          <a:xfrm>
            <a:off x="6617368" y="3742642"/>
            <a:ext cx="5135719" cy="2115916"/>
          </a:xfrm>
          <a:prstGeom prst="rect">
            <a:avLst/>
          </a:prstGeom>
        </p:spPr>
      </p:pic>
    </p:spTree>
    <p:extLst>
      <p:ext uri="{BB962C8B-B14F-4D97-AF65-F5344CB8AC3E}">
        <p14:creationId xmlns:p14="http://schemas.microsoft.com/office/powerpoint/2010/main" val="233687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556401-A28E-9548-AC99-420BC3E68E3A}"/>
              </a:ext>
            </a:extLst>
          </p:cNvPr>
          <p:cNvSpPr>
            <a:spLocks noGrp="1"/>
          </p:cNvSpPr>
          <p:nvPr>
            <p:ph type="title"/>
          </p:nvPr>
        </p:nvSpPr>
        <p:spPr>
          <a:xfrm>
            <a:off x="5472193" y="861070"/>
            <a:ext cx="6058546" cy="695595"/>
          </a:xfrm>
        </p:spPr>
        <p:txBody>
          <a:bodyPr>
            <a:normAutofit/>
          </a:bodyPr>
          <a:lstStyle/>
          <a:p>
            <a:r>
              <a:rPr lang="es-CL" sz="4000" dirty="0"/>
              <a:t>Características a considerar:</a:t>
            </a:r>
          </a:p>
        </p:txBody>
      </p:sp>
      <p:sp>
        <p:nvSpPr>
          <p:cNvPr id="3" name="Marcador de contenido 2">
            <a:extLst>
              <a:ext uri="{FF2B5EF4-FFF2-40B4-BE49-F238E27FC236}">
                <a16:creationId xmlns:a16="http://schemas.microsoft.com/office/drawing/2014/main" id="{3E880EED-3303-A945-9F04-943015F37CA3}"/>
              </a:ext>
            </a:extLst>
          </p:cNvPr>
          <p:cNvSpPr>
            <a:spLocks noGrp="1"/>
          </p:cNvSpPr>
          <p:nvPr>
            <p:ph idx="1"/>
          </p:nvPr>
        </p:nvSpPr>
        <p:spPr>
          <a:xfrm>
            <a:off x="264763" y="1716655"/>
            <a:ext cx="11662474" cy="4837299"/>
          </a:xfrm>
          <a:noFill/>
        </p:spPr>
        <p:txBody>
          <a:bodyPr>
            <a:normAutofit/>
          </a:bodyPr>
          <a:lstStyle/>
          <a:p>
            <a:pPr marL="0" indent="0" algn="just">
              <a:buNone/>
            </a:pPr>
            <a:r>
              <a:rPr lang="es-CL" sz="2200" dirty="0"/>
              <a:t>- La crítica defiende la valoración que hace una persona hacia un evento cinematográfico, literario, gastronómico, etc. Es por esto que el texto debe integrar ejemplos de aquello que critica (reseña breve de la película, temática general de la obra literaria, ingredientes de un plato de comida, etc.)</a:t>
            </a:r>
          </a:p>
          <a:p>
            <a:pPr marL="0" indent="0" algn="just">
              <a:buNone/>
            </a:pPr>
            <a:r>
              <a:rPr lang="es-CL" sz="2200" dirty="0"/>
              <a:t>- La crítica debe llevar el nombre y la firma del autor, ya que es él quien otorga la importancia al texto.</a:t>
            </a:r>
          </a:p>
          <a:p>
            <a:pPr algn="just">
              <a:buFontTx/>
              <a:buChar char="-"/>
            </a:pPr>
            <a:r>
              <a:rPr lang="es-CL" sz="2200" dirty="0"/>
              <a:t>La crítica debe ser dinámica: integre imágenes, opiniones personales, ejemplos, comparaciones con otras obras, etc. Todo recurso para defender su valoración de la obra analizada. </a:t>
            </a:r>
          </a:p>
          <a:p>
            <a:pPr marL="0" indent="0" algn="just">
              <a:buNone/>
            </a:pPr>
            <a:r>
              <a:rPr lang="es-CL" sz="2200" dirty="0"/>
              <a:t>Ejemplos:</a:t>
            </a:r>
          </a:p>
          <a:p>
            <a:pPr marL="0" indent="0" algn="just">
              <a:buNone/>
            </a:pPr>
            <a:r>
              <a:rPr lang="es-CL" sz="2200" dirty="0"/>
              <a:t>Parasite: Una lección de cine “Made In Corea”: </a:t>
            </a:r>
            <a:r>
              <a:rPr lang="es-CL" sz="2200" dirty="0">
                <a:solidFill>
                  <a:srgbClr val="2629B4"/>
                </a:solidFill>
                <a:hlinkClick r:id="rId3">
                  <a:extLst>
                    <a:ext uri="{A12FA001-AC4F-418D-AE19-62706E023703}">
                      <ahyp:hlinkClr xmlns:ahyp="http://schemas.microsoft.com/office/drawing/2018/hyperlinkcolor" val="tx"/>
                    </a:ext>
                  </a:extLst>
                </a:hlinkClick>
              </a:rPr>
              <a:t>https://culturizarte.cl/critica-de-cine-parasite-una-leccion-de-cine-made-in-corea/</a:t>
            </a:r>
            <a:endParaRPr lang="es-CL" sz="2200" dirty="0">
              <a:solidFill>
                <a:srgbClr val="2629B4"/>
              </a:solidFill>
            </a:endParaRPr>
          </a:p>
          <a:p>
            <a:pPr marL="0" indent="0" algn="just">
              <a:buNone/>
            </a:pPr>
            <a:r>
              <a:rPr lang="es-CL" sz="2200" dirty="0"/>
              <a:t>“El lago de los Cisnes” de Tchaicovsky: </a:t>
            </a:r>
            <a:r>
              <a:rPr lang="es-CL" sz="2200" dirty="0">
                <a:solidFill>
                  <a:srgbClr val="2629B4"/>
                </a:solidFill>
                <a:hlinkClick r:id="rId4">
                  <a:extLst>
                    <a:ext uri="{A12FA001-AC4F-418D-AE19-62706E023703}">
                      <ahyp:hlinkClr xmlns:ahyp="http://schemas.microsoft.com/office/drawing/2018/hyperlinkcolor" val="tx"/>
                    </a:ext>
                  </a:extLst>
                </a:hlinkClick>
              </a:rPr>
              <a:t>https://www.codalario.com/el-lago-de-los-cisnes/rss/critica-el-lago-de-los-cisnes-de-tchaikovsky-en-el-teatro-comunale-de-bolonia_7984_39_24643_0_1_in.html</a:t>
            </a:r>
            <a:endParaRPr lang="es-CL" sz="2200" dirty="0">
              <a:solidFill>
                <a:srgbClr val="2629B4"/>
              </a:solidFill>
            </a:endParaRPr>
          </a:p>
          <a:p>
            <a:pPr marL="0" indent="0" algn="just">
              <a:buNone/>
            </a:pPr>
            <a:endParaRPr lang="es-CL" cap="all" dirty="0">
              <a:solidFill>
                <a:schemeClr val="bg1"/>
              </a:solidFill>
            </a:endParaRPr>
          </a:p>
          <a:p>
            <a:pPr marL="0" indent="0" algn="just">
              <a:buNone/>
            </a:pPr>
            <a:endParaRPr lang="es-CL" sz="2400" dirty="0"/>
          </a:p>
          <a:p>
            <a:pPr marL="0" indent="0" algn="just">
              <a:buNone/>
            </a:pPr>
            <a:endParaRPr lang="es-CL" sz="2400" dirty="0"/>
          </a:p>
        </p:txBody>
      </p:sp>
    </p:spTree>
    <p:extLst>
      <p:ext uri="{BB962C8B-B14F-4D97-AF65-F5344CB8AC3E}">
        <p14:creationId xmlns:p14="http://schemas.microsoft.com/office/powerpoint/2010/main" val="257443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7D2D3B-F20C-4346-A1F6-3FA731EED979}"/>
              </a:ext>
            </a:extLst>
          </p:cNvPr>
          <p:cNvSpPr>
            <a:spLocks noGrp="1"/>
          </p:cNvSpPr>
          <p:nvPr>
            <p:ph type="title"/>
          </p:nvPr>
        </p:nvSpPr>
        <p:spPr>
          <a:xfrm>
            <a:off x="584423" y="265173"/>
            <a:ext cx="5239512" cy="784985"/>
          </a:xfrm>
        </p:spPr>
        <p:txBody>
          <a:bodyPr>
            <a:normAutofit/>
          </a:bodyPr>
          <a:lstStyle/>
          <a:p>
            <a:pPr algn="ctr"/>
            <a:r>
              <a:rPr lang="es-CL" sz="4000" dirty="0"/>
              <a:t>Actividad</a:t>
            </a:r>
          </a:p>
        </p:txBody>
      </p:sp>
      <p:sp>
        <p:nvSpPr>
          <p:cNvPr id="3" name="Marcador de contenido 2">
            <a:extLst>
              <a:ext uri="{FF2B5EF4-FFF2-40B4-BE49-F238E27FC236}">
                <a16:creationId xmlns:a16="http://schemas.microsoft.com/office/drawing/2014/main" id="{5E3B910F-8FA9-D042-A13D-3481A225A046}"/>
              </a:ext>
            </a:extLst>
          </p:cNvPr>
          <p:cNvSpPr>
            <a:spLocks noGrp="1"/>
          </p:cNvSpPr>
          <p:nvPr>
            <p:ph idx="1"/>
          </p:nvPr>
        </p:nvSpPr>
        <p:spPr>
          <a:xfrm>
            <a:off x="584423" y="940295"/>
            <a:ext cx="5478364" cy="5610387"/>
          </a:xfrm>
        </p:spPr>
        <p:txBody>
          <a:bodyPr>
            <a:normAutofit lnSpcReduction="10000"/>
          </a:bodyPr>
          <a:lstStyle/>
          <a:p>
            <a:pPr marL="0" indent="0" algn="just">
              <a:buNone/>
            </a:pPr>
            <a:r>
              <a:rPr lang="es-CL" sz="2000" dirty="0"/>
              <a:t>La finalidad de este segundo módulo es que analices un recurso cinematográfico y escribas una valoración hacia el mismo, en formato crítica de cine. Para lograrlo deberás seleccionar entre tres opciones disponibles en Netflix, ver tu elección de forma reflexiva, tomando apuntes para luego escribir una crítica siguiendo una rúbrica de evaluación.</a:t>
            </a:r>
          </a:p>
          <a:p>
            <a:pPr marL="0" indent="0" algn="just">
              <a:buNone/>
            </a:pPr>
            <a:endParaRPr lang="es-CL" sz="2000" dirty="0"/>
          </a:p>
          <a:p>
            <a:pPr marL="0" indent="0" algn="just">
              <a:buNone/>
            </a:pPr>
            <a:r>
              <a:rPr lang="es-CL" sz="2000" dirty="0"/>
              <a:t>Es importante recalcar que esta actividad tiene por finalidad evaluar tu habilidad de producción escrita y tus conocimientos sobre argumentación, por lo que debes planificar tu escritura, seleccionar bien tus argumentos, integrar ejemplos de la película, imágenes, etc. Esperamos excelencia en tu trabajo.</a:t>
            </a:r>
          </a:p>
          <a:p>
            <a:pPr marL="0" indent="0" algn="just">
              <a:buNone/>
            </a:pPr>
            <a:endParaRPr lang="es-CL" sz="2000" dirty="0"/>
          </a:p>
          <a:p>
            <a:pPr marL="0" indent="0" algn="just">
              <a:buNone/>
            </a:pPr>
            <a:r>
              <a:rPr lang="es-CL" sz="2000" dirty="0"/>
              <a:t>A continuación se enlistarán las tres películas que puedes seleccionar junto a una breve reseña de cada una:</a:t>
            </a:r>
          </a:p>
        </p:txBody>
      </p:sp>
      <p:pic>
        <p:nvPicPr>
          <p:cNvPr id="6" name="Imagen 5">
            <a:extLst>
              <a:ext uri="{FF2B5EF4-FFF2-40B4-BE49-F238E27FC236}">
                <a16:creationId xmlns:a16="http://schemas.microsoft.com/office/drawing/2014/main" id="{2C678218-CAB3-6A45-B771-BBC35EF9E1A6}"/>
              </a:ext>
            </a:extLst>
          </p:cNvPr>
          <p:cNvPicPr>
            <a:picLocks noChangeAspect="1"/>
          </p:cNvPicPr>
          <p:nvPr/>
        </p:nvPicPr>
        <p:blipFill>
          <a:blip r:embed="rId2"/>
          <a:stretch>
            <a:fillRect/>
          </a:stretch>
        </p:blipFill>
        <p:spPr>
          <a:xfrm>
            <a:off x="6580632" y="1425248"/>
            <a:ext cx="5126736" cy="3852055"/>
          </a:xfrm>
          <a:prstGeom prst="rect">
            <a:avLst/>
          </a:prstGeom>
        </p:spPr>
      </p:pic>
    </p:spTree>
    <p:extLst>
      <p:ext uri="{BB962C8B-B14F-4D97-AF65-F5344CB8AC3E}">
        <p14:creationId xmlns:p14="http://schemas.microsoft.com/office/powerpoint/2010/main" val="112203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446F8E-470C-1541-AD5F-50A285264D19}"/>
              </a:ext>
            </a:extLst>
          </p:cNvPr>
          <p:cNvSpPr>
            <a:spLocks noGrp="1"/>
          </p:cNvSpPr>
          <p:nvPr>
            <p:ph type="title"/>
          </p:nvPr>
        </p:nvSpPr>
        <p:spPr>
          <a:xfrm>
            <a:off x="2780008" y="905788"/>
            <a:ext cx="6631983" cy="983228"/>
          </a:xfrm>
        </p:spPr>
        <p:txBody>
          <a:bodyPr>
            <a:normAutofit fontScale="90000"/>
          </a:bodyPr>
          <a:lstStyle/>
          <a:p>
            <a:pPr algn="ctr"/>
            <a:r>
              <a:rPr lang="es-CL" b="1" dirty="0"/>
              <a:t>“LA PRINCESA MONONOKE” </a:t>
            </a:r>
            <a:br>
              <a:rPr lang="es-CL" b="1" dirty="0"/>
            </a:br>
            <a:r>
              <a:rPr lang="es-CL" b="1" dirty="0"/>
              <a:t>Hayao Miyazaki</a:t>
            </a:r>
          </a:p>
        </p:txBody>
      </p:sp>
      <p:sp>
        <p:nvSpPr>
          <p:cNvPr id="3" name="Marcador de contenido 2">
            <a:extLst>
              <a:ext uri="{FF2B5EF4-FFF2-40B4-BE49-F238E27FC236}">
                <a16:creationId xmlns:a16="http://schemas.microsoft.com/office/drawing/2014/main" id="{E25D91F2-7F1F-C442-B925-8A84EF6211E3}"/>
              </a:ext>
            </a:extLst>
          </p:cNvPr>
          <p:cNvSpPr>
            <a:spLocks noGrp="1"/>
          </p:cNvSpPr>
          <p:nvPr>
            <p:ph idx="1"/>
          </p:nvPr>
        </p:nvSpPr>
        <p:spPr>
          <a:xfrm>
            <a:off x="139484" y="2139895"/>
            <a:ext cx="11933695" cy="4718105"/>
          </a:xfrm>
        </p:spPr>
        <p:txBody>
          <a:bodyPr>
            <a:normAutofit/>
          </a:bodyPr>
          <a:lstStyle/>
          <a:p>
            <a:pPr marL="0" indent="0" algn="just">
              <a:buNone/>
            </a:pPr>
            <a:r>
              <a:rPr lang="es-CL" b="1" dirty="0"/>
              <a:t>Ambientada en un Japón del período Muromachi, se centra en la lucha entre los guardianes sobrenaturales de un bosque y los humanos que profanan sus recursos, visto por el forastero Ashitaka. En realidad, </a:t>
            </a:r>
            <a:r>
              <a:rPr lang="es-CL" b="1" i="1" dirty="0"/>
              <a:t>Mononoke</a:t>
            </a:r>
            <a:r>
              <a:rPr lang="es-CL" b="1" dirty="0"/>
              <a:t> (</a:t>
            </a:r>
            <a:r>
              <a:rPr lang="ja-JP" altLang="es-CL" b="1"/>
              <a:t>物の怪（もののけ）</a:t>
            </a:r>
            <a:r>
              <a:rPr lang="es-CL" altLang="ja-JP" b="1" baseline="30000" dirty="0">
                <a:hlinkClick r:id="rId3" tooltip="Ayuda:Idioma japonés">
                  <a:extLst>
                    <a:ext uri="{A12FA001-AC4F-418D-AE19-62706E023703}">
                      <ahyp:hlinkClr xmlns:ahyp="http://schemas.microsoft.com/office/drawing/2018/hyperlinkcolor" val="tx"/>
                    </a:ext>
                  </a:extLst>
                </a:hlinkClick>
              </a:rPr>
              <a:t>?</a:t>
            </a:r>
            <a:r>
              <a:rPr lang="es-CL" altLang="ja-JP" b="1" dirty="0"/>
              <a:t>) </a:t>
            </a:r>
            <a:r>
              <a:rPr lang="es-CL" b="1" dirty="0"/>
              <a:t>no es un nombre, sino una descripción que puede ser traducida en este contexto como «</a:t>
            </a:r>
            <a:r>
              <a:rPr lang="es-CL" b="1" dirty="0">
                <a:hlinkClick r:id="rId4" tooltip="Yōkai">
                  <a:extLst>
                    <a:ext uri="{A12FA001-AC4F-418D-AE19-62706E023703}">
                      <ahyp:hlinkClr xmlns:ahyp="http://schemas.microsoft.com/office/drawing/2018/hyperlinkcolor" val="tx"/>
                    </a:ext>
                  </a:extLst>
                </a:hlinkClick>
              </a:rPr>
              <a:t>espíritu vengador</a:t>
            </a:r>
            <a:r>
              <a:rPr lang="es-CL" b="1" dirty="0"/>
              <a:t>»; por lo que el título de la película literalmente podría traducirse como </a:t>
            </a:r>
            <a:r>
              <a:rPr lang="es-CL" b="1" i="1" dirty="0"/>
              <a:t>La princesa de los espíritus vengadores</a:t>
            </a:r>
            <a:r>
              <a:rPr lang="es-CL" b="1" dirty="0"/>
              <a:t>.</a:t>
            </a:r>
          </a:p>
          <a:p>
            <a:pPr marL="0" indent="0" algn="just">
              <a:buNone/>
            </a:pPr>
            <a:r>
              <a:rPr lang="es-CL" b="1" dirty="0"/>
              <a:t>Temáticas posibles de analizar en la película:</a:t>
            </a:r>
          </a:p>
          <a:p>
            <a:pPr marL="0" indent="0" algn="just">
              <a:buNone/>
            </a:pPr>
            <a:r>
              <a:rPr lang="es-CL" b="1" dirty="0"/>
              <a:t>- Feminismo, ecología, cuidado del medio ambiente, relación hombre – naturaleza, destrucción de los ecosistemas, industralización, calentamiento global, contaminación, explotación, avaricia. </a:t>
            </a:r>
          </a:p>
        </p:txBody>
      </p:sp>
    </p:spTree>
    <p:extLst>
      <p:ext uri="{BB962C8B-B14F-4D97-AF65-F5344CB8AC3E}">
        <p14:creationId xmlns:p14="http://schemas.microsoft.com/office/powerpoint/2010/main" val="41794406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1690</Words>
  <Application>Microsoft Macintosh PowerPoint</Application>
  <PresentationFormat>Panorámica</PresentationFormat>
  <Paragraphs>115</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Office</vt:lpstr>
      <vt:lpstr>LENGUAJE Nº2 Módulo Interactivo II:  Crítica de Cine</vt:lpstr>
      <vt:lpstr>INSTRUCCIONES</vt:lpstr>
      <vt:lpstr>INDICADORES DE PUNTAJE</vt:lpstr>
      <vt:lpstr>Géneros Periodísticos</vt:lpstr>
      <vt:lpstr>Presentación de PowerPoint</vt:lpstr>
      <vt:lpstr>Crítica cinematográfica o del espectáculo</vt:lpstr>
      <vt:lpstr>Características a considerar:</vt:lpstr>
      <vt:lpstr>Actividad</vt:lpstr>
      <vt:lpstr>“LA PRINCESA MONONOKE”  Hayao Miyazaki</vt:lpstr>
      <vt:lpstr>“BLACK MIRROR: ODIO NACIONAL”  James Hawes</vt:lpstr>
      <vt:lpstr>“SEVEN” David Fincher</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Interactivo II:  Crítica de Cine</dc:title>
  <dc:creator>Maite Andrea</dc:creator>
  <cp:lastModifiedBy>felipe caglieri</cp:lastModifiedBy>
  <cp:revision>4</cp:revision>
  <dcterms:created xsi:type="dcterms:W3CDTF">2020-03-22T23:48:51Z</dcterms:created>
  <dcterms:modified xsi:type="dcterms:W3CDTF">2020-03-25T01:01:27Z</dcterms:modified>
</cp:coreProperties>
</file>