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457" r:id="rId4"/>
    <p:sldId id="424" r:id="rId5"/>
    <p:sldId id="269" r:id="rId6"/>
    <p:sldId id="446" r:id="rId7"/>
    <p:sldId id="447" r:id="rId8"/>
    <p:sldId id="448" r:id="rId9"/>
    <p:sldId id="425" r:id="rId10"/>
    <p:sldId id="449" r:id="rId11"/>
    <p:sldId id="454" r:id="rId12"/>
    <p:sldId id="453" r:id="rId13"/>
    <p:sldId id="455" r:id="rId14"/>
    <p:sldId id="456" r:id="rId15"/>
    <p:sldId id="419" r:id="rId16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4" autoAdjust="0"/>
    <p:restoredTop sz="94660"/>
  </p:normalViewPr>
  <p:slideViewPr>
    <p:cSldViewPr snapToGrid="0">
      <p:cViewPr varScale="1">
        <p:scale>
          <a:sx n="128" d="100"/>
          <a:sy n="128" d="100"/>
        </p:scale>
        <p:origin x="52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6">
            <a:extLst>
              <a:ext uri="{FF2B5EF4-FFF2-40B4-BE49-F238E27FC236}">
                <a16:creationId xmlns:a16="http://schemas.microsoft.com/office/drawing/2014/main" id="{584892E5-D0DE-41BE-8DF3-0BE57D1696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121856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5" name="Marcador de fecha 3">
            <a:extLst>
              <a:ext uri="{FF2B5EF4-FFF2-40B4-BE49-F238E27FC236}">
                <a16:creationId xmlns:a16="http://schemas.microsoft.com/office/drawing/2014/main" id="{B0D5AA35-F1A8-455B-B93C-7FF4A79EC5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E7F2FAD-11D2-42D9-8473-545A01D91102}" type="datetimeFigureOut">
              <a:rPr lang="es-ES" smtClean="0"/>
              <a:t>23/3/20</a:t>
            </a:fld>
            <a:endParaRPr lang="es-ES"/>
          </a:p>
        </p:txBody>
      </p:sp>
      <p:sp>
        <p:nvSpPr>
          <p:cNvPr id="6" name="Marcador de pie de página 4">
            <a:extLst>
              <a:ext uri="{FF2B5EF4-FFF2-40B4-BE49-F238E27FC236}">
                <a16:creationId xmlns:a16="http://schemas.microsoft.com/office/drawing/2014/main" id="{A64AFC01-725B-4474-B068-5061BE80AA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Marcador de número de diapositiva 5">
            <a:extLst>
              <a:ext uri="{FF2B5EF4-FFF2-40B4-BE49-F238E27FC236}">
                <a16:creationId xmlns:a16="http://schemas.microsoft.com/office/drawing/2014/main" id="{DBECF0D0-8EE4-4C78-BB0C-DD85EF6F03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C3DD67-18C6-499F-AF27-509E9E11226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847121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400296A-C56D-435E-9087-7288BA2D9D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E7F2FAD-11D2-42D9-8473-545A01D91102}" type="datetimeFigureOut">
              <a:rPr lang="es-ES" smtClean="0"/>
              <a:t>23/3/20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4460363-8861-4F23-AFD4-FAA77B3ABC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AC111F2-5A73-4356-99B1-63FBDF3293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C3DD67-18C6-499F-AF27-509E9E11226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368885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19603C3-BAB7-40F4-A963-479DC81F11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E7F2FAD-11D2-42D9-8473-545A01D91102}" type="datetimeFigureOut">
              <a:rPr lang="es-ES" smtClean="0"/>
              <a:t>23/3/20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42DF480-FF4A-4C45-B754-F47E339B1B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4149215-F6D7-4095-A8B9-4CC6A31E79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C3DD67-18C6-499F-AF27-509E9E11226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963135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LD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219601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2">
            <a:extLst>
              <a:ext uri="{FF2B5EF4-FFF2-40B4-BE49-F238E27FC236}">
                <a16:creationId xmlns:a16="http://schemas.microsoft.com/office/drawing/2014/main" id="{789BFA14-3253-4967-A4A4-9AF6E011EC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4797425"/>
            <a:ext cx="12188825" cy="206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3">
            <a:extLst>
              <a:ext uri="{FF2B5EF4-FFF2-40B4-BE49-F238E27FC236}">
                <a16:creationId xmlns:a16="http://schemas.microsoft.com/office/drawing/2014/main" id="{6C22C41A-D4F8-4BE5-B4D7-5FFAC6ED52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E7F2FAD-11D2-42D9-8473-545A01D91102}" type="datetimeFigureOut">
              <a:rPr lang="es-ES" smtClean="0"/>
              <a:t>23/3/20</a:t>
            </a:fld>
            <a:endParaRPr lang="es-ES"/>
          </a:p>
        </p:txBody>
      </p:sp>
      <p:sp>
        <p:nvSpPr>
          <p:cNvPr id="6" name="Marcador de pie de página 4">
            <a:extLst>
              <a:ext uri="{FF2B5EF4-FFF2-40B4-BE49-F238E27FC236}">
                <a16:creationId xmlns:a16="http://schemas.microsoft.com/office/drawing/2014/main" id="{A003299C-A4C8-4926-8751-B16985EBB7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Marcador de número de diapositiva 5">
            <a:extLst>
              <a:ext uri="{FF2B5EF4-FFF2-40B4-BE49-F238E27FC236}">
                <a16:creationId xmlns:a16="http://schemas.microsoft.com/office/drawing/2014/main" id="{9D9A7B0C-D7A0-4C7A-A602-E94E08DAF3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C3DD67-18C6-499F-AF27-509E9E11226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712703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9C298D4-772F-4EE5-963A-299192EF8A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E7F2FAD-11D2-42D9-8473-545A01D91102}" type="datetimeFigureOut">
              <a:rPr lang="es-ES" smtClean="0"/>
              <a:t>23/3/20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E33DB48-9EE2-46D6-94EC-ADD11956ED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F66C9F0-1992-4C93-A47E-96A992EC16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C3DD67-18C6-499F-AF27-509E9E11226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999119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3">
            <a:extLst>
              <a:ext uri="{FF2B5EF4-FFF2-40B4-BE49-F238E27FC236}">
                <a16:creationId xmlns:a16="http://schemas.microsoft.com/office/drawing/2014/main" id="{69AA70E4-A461-4120-8EBF-6EBA8E301B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E7F2FAD-11D2-42D9-8473-545A01D91102}" type="datetimeFigureOut">
              <a:rPr lang="es-ES" smtClean="0"/>
              <a:t>23/3/20</a:t>
            </a:fld>
            <a:endParaRPr lang="es-ES"/>
          </a:p>
        </p:txBody>
      </p:sp>
      <p:sp>
        <p:nvSpPr>
          <p:cNvPr id="6" name="Marcador de pie de página 4">
            <a:extLst>
              <a:ext uri="{FF2B5EF4-FFF2-40B4-BE49-F238E27FC236}">
                <a16:creationId xmlns:a16="http://schemas.microsoft.com/office/drawing/2014/main" id="{FC5400A0-AB53-49C3-BD0D-4A320FBF3E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Marcador de número de diapositiva 5">
            <a:extLst>
              <a:ext uri="{FF2B5EF4-FFF2-40B4-BE49-F238E27FC236}">
                <a16:creationId xmlns:a16="http://schemas.microsoft.com/office/drawing/2014/main" id="{893A88A9-7227-4A2B-8138-3B4AB7C7BE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C3DD67-18C6-499F-AF27-509E9E11226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702579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3">
            <a:extLst>
              <a:ext uri="{FF2B5EF4-FFF2-40B4-BE49-F238E27FC236}">
                <a16:creationId xmlns:a16="http://schemas.microsoft.com/office/drawing/2014/main" id="{1428866A-A72A-4FD5-A333-6E4ED40778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E7F2FAD-11D2-42D9-8473-545A01D91102}" type="datetimeFigureOut">
              <a:rPr lang="es-ES" smtClean="0"/>
              <a:t>23/3/20</a:t>
            </a:fld>
            <a:endParaRPr lang="es-ES"/>
          </a:p>
        </p:txBody>
      </p:sp>
      <p:sp>
        <p:nvSpPr>
          <p:cNvPr id="8" name="Marcador de pie de página 4">
            <a:extLst>
              <a:ext uri="{FF2B5EF4-FFF2-40B4-BE49-F238E27FC236}">
                <a16:creationId xmlns:a16="http://schemas.microsoft.com/office/drawing/2014/main" id="{6CC75A1E-3CDD-4787-AA66-112CCCE020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9" name="Marcador de número de diapositiva 5">
            <a:extLst>
              <a:ext uri="{FF2B5EF4-FFF2-40B4-BE49-F238E27FC236}">
                <a16:creationId xmlns:a16="http://schemas.microsoft.com/office/drawing/2014/main" id="{516595D6-5E05-4A71-84A8-24C4251A3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C3DD67-18C6-499F-AF27-509E9E11226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250034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3">
            <a:extLst>
              <a:ext uri="{FF2B5EF4-FFF2-40B4-BE49-F238E27FC236}">
                <a16:creationId xmlns:a16="http://schemas.microsoft.com/office/drawing/2014/main" id="{DAF1106D-D363-4A63-B94D-A031CBA5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E7F2FAD-11D2-42D9-8473-545A01D91102}" type="datetimeFigureOut">
              <a:rPr lang="es-ES" smtClean="0"/>
              <a:t>23/3/20</a:t>
            </a:fld>
            <a:endParaRPr lang="es-ES"/>
          </a:p>
        </p:txBody>
      </p:sp>
      <p:sp>
        <p:nvSpPr>
          <p:cNvPr id="4" name="Marcador de pie de página 4">
            <a:extLst>
              <a:ext uri="{FF2B5EF4-FFF2-40B4-BE49-F238E27FC236}">
                <a16:creationId xmlns:a16="http://schemas.microsoft.com/office/drawing/2014/main" id="{3A9FBB67-3530-4343-A474-CBAF9ADF82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Marcador de número de diapositiva 5">
            <a:extLst>
              <a:ext uri="{FF2B5EF4-FFF2-40B4-BE49-F238E27FC236}">
                <a16:creationId xmlns:a16="http://schemas.microsoft.com/office/drawing/2014/main" id="{D562BD6C-F3AD-4F67-8888-20BEB388E0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C3DD67-18C6-499F-AF27-509E9E11226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322689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3">
            <a:extLst>
              <a:ext uri="{FF2B5EF4-FFF2-40B4-BE49-F238E27FC236}">
                <a16:creationId xmlns:a16="http://schemas.microsoft.com/office/drawing/2014/main" id="{10FD361F-F107-4085-B0D8-1A7550E003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E7F2FAD-11D2-42D9-8473-545A01D91102}" type="datetimeFigureOut">
              <a:rPr lang="es-ES" smtClean="0"/>
              <a:t>23/3/20</a:t>
            </a:fld>
            <a:endParaRPr lang="es-ES"/>
          </a:p>
        </p:txBody>
      </p:sp>
      <p:sp>
        <p:nvSpPr>
          <p:cNvPr id="3" name="Marcador de pie de página 4">
            <a:extLst>
              <a:ext uri="{FF2B5EF4-FFF2-40B4-BE49-F238E27FC236}">
                <a16:creationId xmlns:a16="http://schemas.microsoft.com/office/drawing/2014/main" id="{31D7329A-CA14-4387-B59C-1F91514F0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Marcador de número de diapositiva 5">
            <a:extLst>
              <a:ext uri="{FF2B5EF4-FFF2-40B4-BE49-F238E27FC236}">
                <a16:creationId xmlns:a16="http://schemas.microsoft.com/office/drawing/2014/main" id="{23F9A6C2-9AB0-4CE8-B470-1622016E7B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C3DD67-18C6-499F-AF27-509E9E11226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274639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3">
            <a:extLst>
              <a:ext uri="{FF2B5EF4-FFF2-40B4-BE49-F238E27FC236}">
                <a16:creationId xmlns:a16="http://schemas.microsoft.com/office/drawing/2014/main" id="{6DAD3814-E1E7-4752-A3D2-5631BEA21E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E7F2FAD-11D2-42D9-8473-545A01D91102}" type="datetimeFigureOut">
              <a:rPr lang="es-ES" smtClean="0"/>
              <a:t>23/3/20</a:t>
            </a:fld>
            <a:endParaRPr lang="es-ES"/>
          </a:p>
        </p:txBody>
      </p:sp>
      <p:sp>
        <p:nvSpPr>
          <p:cNvPr id="6" name="Marcador de pie de página 4">
            <a:extLst>
              <a:ext uri="{FF2B5EF4-FFF2-40B4-BE49-F238E27FC236}">
                <a16:creationId xmlns:a16="http://schemas.microsoft.com/office/drawing/2014/main" id="{0453DA12-DD5B-4DF7-AA3C-3E5D2D8DB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Marcador de número de diapositiva 5">
            <a:extLst>
              <a:ext uri="{FF2B5EF4-FFF2-40B4-BE49-F238E27FC236}">
                <a16:creationId xmlns:a16="http://schemas.microsoft.com/office/drawing/2014/main" id="{EAD34D03-16D9-4C79-A868-B4C3C66FE3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C3DD67-18C6-499F-AF27-509E9E11226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154777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" noProof="0"/>
              <a:t>Haga clic en el icono para agregar una imagen</a:t>
            </a:r>
            <a:endParaRPr lang="es-CL" noProof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3">
            <a:extLst>
              <a:ext uri="{FF2B5EF4-FFF2-40B4-BE49-F238E27FC236}">
                <a16:creationId xmlns:a16="http://schemas.microsoft.com/office/drawing/2014/main" id="{E8DA977F-CAB6-4EB7-BA4C-6F6197646A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E7F2FAD-11D2-42D9-8473-545A01D91102}" type="datetimeFigureOut">
              <a:rPr lang="es-ES" smtClean="0"/>
              <a:t>23/3/20</a:t>
            </a:fld>
            <a:endParaRPr lang="es-ES"/>
          </a:p>
        </p:txBody>
      </p:sp>
      <p:sp>
        <p:nvSpPr>
          <p:cNvPr id="6" name="Marcador de pie de página 4">
            <a:extLst>
              <a:ext uri="{FF2B5EF4-FFF2-40B4-BE49-F238E27FC236}">
                <a16:creationId xmlns:a16="http://schemas.microsoft.com/office/drawing/2014/main" id="{743B17D1-13BF-4B28-8A9D-F2EF78DEAC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Marcador de número de diapositiva 5">
            <a:extLst>
              <a:ext uri="{FF2B5EF4-FFF2-40B4-BE49-F238E27FC236}">
                <a16:creationId xmlns:a16="http://schemas.microsoft.com/office/drawing/2014/main" id="{F25D23E3-AC2B-41B9-9806-B18D4D6802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C3DD67-18C6-499F-AF27-509E9E11226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762904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Marcador de título 1">
            <a:extLst>
              <a:ext uri="{FF2B5EF4-FFF2-40B4-BE49-F238E27FC236}">
                <a16:creationId xmlns:a16="http://schemas.microsoft.com/office/drawing/2014/main" id="{1F5364A7-11B8-4F85-BFEC-BF50C9AF6A5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CL"/>
              <a:t>Haga clic para modificar el estilo de título del patrón</a:t>
            </a:r>
            <a:endParaRPr lang="es-CL" altLang="es-CL"/>
          </a:p>
        </p:txBody>
      </p:sp>
      <p:sp>
        <p:nvSpPr>
          <p:cNvPr id="1027" name="Marcador de texto 2">
            <a:extLst>
              <a:ext uri="{FF2B5EF4-FFF2-40B4-BE49-F238E27FC236}">
                <a16:creationId xmlns:a16="http://schemas.microsoft.com/office/drawing/2014/main" id="{DC8C7D31-7BC6-4FCE-8685-43FB802657E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CL"/>
              <a:t>Haga clic para modificar los estilos de texto del patrón</a:t>
            </a:r>
          </a:p>
          <a:p>
            <a:pPr lvl="1"/>
            <a:r>
              <a:rPr lang="es-ES" altLang="es-CL"/>
              <a:t>Segundo nivel</a:t>
            </a:r>
          </a:p>
          <a:p>
            <a:pPr lvl="2"/>
            <a:r>
              <a:rPr lang="es-ES" altLang="es-CL"/>
              <a:t>Tercer nivel</a:t>
            </a:r>
          </a:p>
          <a:p>
            <a:pPr lvl="3"/>
            <a:r>
              <a:rPr lang="es-ES" altLang="es-CL"/>
              <a:t>Cuarto nivel</a:t>
            </a:r>
          </a:p>
          <a:p>
            <a:pPr lvl="4"/>
            <a:r>
              <a:rPr lang="es-ES" altLang="es-CL"/>
              <a:t>Quinto nivel</a:t>
            </a:r>
            <a:endParaRPr lang="es-CL" alt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E38C24B-6BF6-4A4D-85B7-3C23F86CA87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1E7F2FAD-11D2-42D9-8473-545A01D91102}" type="datetimeFigureOut">
              <a:rPr lang="es-ES" smtClean="0"/>
              <a:t>23/3/20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57A267F-F900-44C0-A2FF-559EC30E5D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C3FB266-90D5-4E42-83B1-6B01327095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97C3DD67-18C6-499F-AF27-509E9E11226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84561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mailto:pandia@cldv.cl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w8i0S5673Fc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noticias.universia.net.co/en-portada/noticia/2013/08/26/1044908/como-hacer-un-ensayo-consejos-a-tener-en-cuenta.html" TargetMode="External"/><Relationship Id="rId2" Type="http://schemas.openxmlformats.org/officeDocument/2006/relationships/hyperlink" Target="https://es.slideshare.net/avillagra/cmo-redactar-un-ensayo-6687118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ítulo 1">
            <a:extLst>
              <a:ext uri="{FF2B5EF4-FFF2-40B4-BE49-F238E27FC236}">
                <a16:creationId xmlns:a16="http://schemas.microsoft.com/office/drawing/2014/main" id="{81624B2D-955B-432E-993F-C9610C79D36C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473075" y="1122363"/>
            <a:ext cx="9144000" cy="2387600"/>
          </a:xfrm>
        </p:spPr>
        <p:txBody>
          <a:bodyPr>
            <a:normAutofit fontScale="90000"/>
          </a:bodyPr>
          <a:lstStyle/>
          <a:p>
            <a:pPr algn="l"/>
            <a:r>
              <a:rPr lang="es-ES" altLang="es-ES" sz="4800" b="1" dirty="0"/>
              <a:t>Unidad 1: </a:t>
            </a:r>
            <a:br>
              <a:rPr lang="es-ES" altLang="es-ES" sz="4800" dirty="0"/>
            </a:br>
            <a:r>
              <a:rPr lang="es-ES" altLang="es-ES" sz="4800" b="1" dirty="0"/>
              <a:t>Salud humana y medicina: </a:t>
            </a:r>
            <a:r>
              <a:rPr lang="es-ES" altLang="es-ES" sz="4800" dirty="0"/>
              <a:t>¿Cómo contribuir a nuestra salud y a la de los demás? </a:t>
            </a:r>
          </a:p>
        </p:txBody>
      </p:sp>
      <p:sp>
        <p:nvSpPr>
          <p:cNvPr id="5123" name="Subtítulo 2">
            <a:extLst>
              <a:ext uri="{FF2B5EF4-FFF2-40B4-BE49-F238E27FC236}">
                <a16:creationId xmlns:a16="http://schemas.microsoft.com/office/drawing/2014/main" id="{0A2A5064-0B2D-4F58-9866-5E12417BC5D0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s-ES" altLang="es-ES"/>
          </a:p>
          <a:p>
            <a:r>
              <a:rPr lang="es-ES" altLang="es-ES"/>
              <a:t>Paola Andía Órdenes</a:t>
            </a:r>
          </a:p>
          <a:p>
            <a:r>
              <a:rPr lang="es-ES" altLang="es-ES"/>
              <a:t>Profesora de Biología y Ciencias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7E5C8653-780D-447F-B3C5-E635A92B8C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Instrucciones del Ensayo</a:t>
            </a:r>
          </a:p>
        </p:txBody>
      </p:sp>
      <p:sp>
        <p:nvSpPr>
          <p:cNvPr id="2" name="Marcador de contenido 1">
            <a:extLst>
              <a:ext uri="{FF2B5EF4-FFF2-40B4-BE49-F238E27FC236}">
                <a16:creationId xmlns:a16="http://schemas.microsoft.com/office/drawing/2014/main" id="{6D2272A6-8E82-49A1-A592-7CFE27A885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4805363"/>
          </a:xfrm>
        </p:spPr>
        <p:txBody>
          <a:bodyPr/>
          <a:lstStyle/>
          <a:p>
            <a:pPr lvl="0" algn="just">
              <a:lnSpc>
                <a:spcPct val="100000"/>
              </a:lnSpc>
              <a:spcBef>
                <a:spcPts val="0"/>
              </a:spcBef>
              <a:buFont typeface="+mj-lt"/>
              <a:buAutoNum type="arabicParenR"/>
            </a:pPr>
            <a:r>
              <a:rPr lang="es-CL" sz="1800" b="1" dirty="0"/>
              <a:t>Lean con atención las instrucciones y rúbricas de evaluación.</a:t>
            </a:r>
          </a:p>
          <a:p>
            <a:pPr lvl="0" algn="just">
              <a:lnSpc>
                <a:spcPct val="100000"/>
              </a:lnSpc>
              <a:spcBef>
                <a:spcPts val="0"/>
              </a:spcBef>
              <a:buFont typeface="+mj-lt"/>
              <a:buAutoNum type="arabicParenR"/>
            </a:pPr>
            <a:r>
              <a:rPr lang="es-CL" sz="1800" b="1" dirty="0">
                <a:highlight>
                  <a:srgbClr val="FFFF00"/>
                </a:highlight>
              </a:rPr>
              <a:t>El ensayo lo pueden realizar de 1 a 3 integrantes (informar en la 1ra entrega el 27/03)</a:t>
            </a:r>
            <a:endParaRPr lang="es-ES" sz="1800" b="1" dirty="0">
              <a:highlight>
                <a:srgbClr val="FFFF00"/>
              </a:highlight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buFont typeface="+mj-lt"/>
              <a:buAutoNum type="arabicParenR"/>
            </a:pPr>
            <a:r>
              <a:rPr lang="es-CL" sz="1800" b="1" dirty="0"/>
              <a:t>El ensayo debe tener máximo 12 páginas; </a:t>
            </a:r>
          </a:p>
          <a:p>
            <a:pPr marL="800100" lvl="1" indent="-342900" algn="just">
              <a:lnSpc>
                <a:spcPct val="100000"/>
              </a:lnSpc>
              <a:spcBef>
                <a:spcPts val="0"/>
              </a:spcBef>
              <a:buFont typeface="+mj-lt"/>
              <a:buAutoNum type="alphaLcParenR"/>
            </a:pPr>
            <a:r>
              <a:rPr lang="es-CL" sz="1400" dirty="0"/>
              <a:t>1 de </a:t>
            </a:r>
            <a:r>
              <a:rPr lang="es-CL" sz="1400" u="sng" dirty="0"/>
              <a:t>portada</a:t>
            </a:r>
            <a:r>
              <a:rPr lang="es-CL" sz="1400" dirty="0"/>
              <a:t>, 1 de </a:t>
            </a:r>
            <a:r>
              <a:rPr lang="es-CL" sz="1400" u="sng" dirty="0"/>
              <a:t>introducción</a:t>
            </a:r>
            <a:r>
              <a:rPr lang="es-CL" sz="1400" dirty="0"/>
              <a:t>, de dos a ocho de marco teórico (</a:t>
            </a:r>
            <a:r>
              <a:rPr lang="es-CL" sz="1400" u="sng" dirty="0"/>
              <a:t>desarrollo</a:t>
            </a:r>
            <a:r>
              <a:rPr lang="es-CL" sz="1400" dirty="0"/>
              <a:t>) y 1 de </a:t>
            </a:r>
            <a:r>
              <a:rPr lang="es-CL" sz="1400" u="sng" dirty="0"/>
              <a:t>conclusión</a:t>
            </a:r>
            <a:r>
              <a:rPr lang="es-CL" sz="1400" dirty="0"/>
              <a:t>(es) y 1 de </a:t>
            </a:r>
            <a:r>
              <a:rPr lang="es-CL" sz="1400" u="sng" dirty="0"/>
              <a:t>bibliografías</a:t>
            </a:r>
            <a:r>
              <a:rPr lang="es-CL" sz="1400" dirty="0"/>
              <a:t>.</a:t>
            </a:r>
            <a:endParaRPr lang="es-ES" sz="1400" dirty="0"/>
          </a:p>
          <a:p>
            <a:pPr marL="800100" lvl="1" indent="-342900" algn="just">
              <a:lnSpc>
                <a:spcPct val="100000"/>
              </a:lnSpc>
              <a:spcBef>
                <a:spcPts val="0"/>
              </a:spcBef>
              <a:buFont typeface="+mj-lt"/>
              <a:buAutoNum type="alphaLcParenR"/>
            </a:pPr>
            <a:r>
              <a:rPr lang="es-CL" sz="1400" dirty="0"/>
              <a:t>Responda las siguientes preguntas a modo de guía en la investigación: ¿Qué es? ¿Cómo se fabrican? ¿Cuál país es el mayor exportador? ¿Hay variedades? ¿Cuál es su función? ¿Mitos y verdades? ¿Ventajas y desventajas en los alimentos y alimentos transgénicos?</a:t>
            </a:r>
            <a:endParaRPr lang="es-ES" sz="1400" dirty="0"/>
          </a:p>
          <a:p>
            <a:pPr algn="just">
              <a:lnSpc>
                <a:spcPct val="100000"/>
              </a:lnSpc>
              <a:spcBef>
                <a:spcPts val="0"/>
              </a:spcBef>
              <a:buFont typeface="+mj-lt"/>
              <a:buAutoNum type="arabicParenR"/>
            </a:pPr>
            <a:endParaRPr lang="es-ES" sz="1800" dirty="0"/>
          </a:p>
          <a:p>
            <a:pPr lvl="0" algn="just">
              <a:lnSpc>
                <a:spcPct val="100000"/>
              </a:lnSpc>
              <a:spcBef>
                <a:spcPts val="0"/>
              </a:spcBef>
              <a:buFont typeface="+mj-lt"/>
              <a:buAutoNum type="arabicParenR"/>
            </a:pPr>
            <a:r>
              <a:rPr lang="es-CL" sz="1800" b="1" dirty="0"/>
              <a:t>El formato debe ser el siguiente:</a:t>
            </a:r>
            <a:endParaRPr lang="es-ES" sz="1800" b="1" dirty="0"/>
          </a:p>
          <a:p>
            <a:pPr marL="800100" lvl="1" indent="-342900" algn="just">
              <a:lnSpc>
                <a:spcPct val="100000"/>
              </a:lnSpc>
              <a:spcBef>
                <a:spcPts val="0"/>
              </a:spcBef>
              <a:buFont typeface="+mj-lt"/>
              <a:buAutoNum type="alphaLcParenR"/>
            </a:pPr>
            <a:r>
              <a:rPr lang="es-CL" sz="1400" dirty="0"/>
              <a:t>Papel: carta </a:t>
            </a:r>
            <a:endParaRPr lang="es-ES" sz="1400" dirty="0"/>
          </a:p>
          <a:p>
            <a:pPr marL="800100" lvl="1" indent="-342900" algn="just">
              <a:lnSpc>
                <a:spcPct val="100000"/>
              </a:lnSpc>
              <a:spcBef>
                <a:spcPts val="0"/>
              </a:spcBef>
              <a:buFont typeface="+mj-lt"/>
              <a:buAutoNum type="alphaLcParenR"/>
            </a:pPr>
            <a:r>
              <a:rPr lang="es-CL" sz="1400" dirty="0"/>
              <a:t>Márgenes: superior e inferior de 2,5 cm e izquierdo y derecho de 3 cm.</a:t>
            </a:r>
            <a:endParaRPr lang="es-ES" sz="1400" dirty="0"/>
          </a:p>
          <a:p>
            <a:pPr marL="800100" lvl="1" indent="-342900" algn="just">
              <a:lnSpc>
                <a:spcPct val="100000"/>
              </a:lnSpc>
              <a:spcBef>
                <a:spcPts val="0"/>
              </a:spcBef>
              <a:buFont typeface="+mj-lt"/>
              <a:buAutoNum type="alphaLcParenR"/>
            </a:pPr>
            <a:r>
              <a:rPr lang="es-CL" sz="1400" dirty="0"/>
              <a:t>Alineación: justificado</a:t>
            </a:r>
            <a:endParaRPr lang="es-ES" sz="1400" dirty="0"/>
          </a:p>
          <a:p>
            <a:pPr marL="800100" lvl="1" indent="-342900" algn="just">
              <a:lnSpc>
                <a:spcPct val="100000"/>
              </a:lnSpc>
              <a:spcBef>
                <a:spcPts val="0"/>
              </a:spcBef>
              <a:buFont typeface="+mj-lt"/>
              <a:buAutoNum type="alphaLcParenR"/>
            </a:pPr>
            <a:r>
              <a:rPr lang="es-CL" sz="1400" dirty="0"/>
              <a:t>Letra: verdana</a:t>
            </a:r>
            <a:endParaRPr lang="es-ES" sz="1400" dirty="0"/>
          </a:p>
          <a:p>
            <a:pPr marL="800100" lvl="1" indent="-342900" algn="just">
              <a:lnSpc>
                <a:spcPct val="100000"/>
              </a:lnSpc>
              <a:spcBef>
                <a:spcPts val="0"/>
              </a:spcBef>
              <a:buFont typeface="+mj-lt"/>
              <a:buAutoNum type="alphaLcParenR"/>
            </a:pPr>
            <a:r>
              <a:rPr lang="es-CL" sz="1400" dirty="0"/>
              <a:t>Número: 11</a:t>
            </a:r>
            <a:endParaRPr lang="es-ES" sz="1400" dirty="0"/>
          </a:p>
          <a:p>
            <a:pPr marL="800100" lvl="1" indent="-342900" algn="just">
              <a:lnSpc>
                <a:spcPct val="100000"/>
              </a:lnSpc>
              <a:spcBef>
                <a:spcPts val="0"/>
              </a:spcBef>
              <a:buFont typeface="+mj-lt"/>
              <a:buAutoNum type="alphaLcParenR"/>
            </a:pPr>
            <a:r>
              <a:rPr lang="es-CL" sz="1400" dirty="0"/>
              <a:t>Interlineado: sencillo</a:t>
            </a:r>
            <a:endParaRPr lang="es-ES" sz="1400" dirty="0"/>
          </a:p>
          <a:p>
            <a:pPr marL="800100" lvl="1" indent="-342900" algn="just">
              <a:lnSpc>
                <a:spcPct val="100000"/>
              </a:lnSpc>
              <a:spcBef>
                <a:spcPts val="0"/>
              </a:spcBef>
              <a:buFont typeface="+mj-lt"/>
              <a:buAutoNum type="alphaLcParenR"/>
            </a:pPr>
            <a:r>
              <a:rPr lang="es-CL" sz="1400" dirty="0"/>
              <a:t>Título(s) y subtitulo(s): verdana 12, negrita.</a:t>
            </a:r>
            <a:endParaRPr lang="es-ES" sz="1400" dirty="0"/>
          </a:p>
          <a:p>
            <a:pPr marL="800100" lvl="1" indent="-342900" algn="just">
              <a:lnSpc>
                <a:spcPct val="100000"/>
              </a:lnSpc>
              <a:spcBef>
                <a:spcPts val="0"/>
              </a:spcBef>
              <a:buFont typeface="+mj-lt"/>
              <a:buAutoNum type="alphaLcParenR"/>
            </a:pPr>
            <a:r>
              <a:rPr lang="es-CL" sz="1400" dirty="0"/>
              <a:t>Portada: </a:t>
            </a:r>
            <a:r>
              <a:rPr lang="es-CL" sz="1400" dirty="0">
                <a:highlight>
                  <a:srgbClr val="FFFF00"/>
                </a:highlight>
              </a:rPr>
              <a:t>libre elección</a:t>
            </a:r>
            <a:r>
              <a:rPr lang="es-CL" sz="1400" dirty="0"/>
              <a:t>.</a:t>
            </a:r>
            <a:endParaRPr lang="es-ES" sz="1400" dirty="0"/>
          </a:p>
          <a:p>
            <a:pPr algn="just">
              <a:lnSpc>
                <a:spcPct val="100000"/>
              </a:lnSpc>
              <a:spcBef>
                <a:spcPts val="0"/>
              </a:spcBef>
              <a:buFont typeface="+mj-lt"/>
              <a:buAutoNum type="arabicParenR"/>
            </a:pPr>
            <a:endParaRPr lang="es-ES" sz="1800" dirty="0"/>
          </a:p>
          <a:p>
            <a:pPr algn="just">
              <a:lnSpc>
                <a:spcPct val="100000"/>
              </a:lnSpc>
              <a:spcBef>
                <a:spcPts val="0"/>
              </a:spcBef>
              <a:buFont typeface="+mj-lt"/>
              <a:buAutoNum type="arabicParenR"/>
            </a:pPr>
            <a:endParaRPr lang="es-ES" sz="1800" dirty="0"/>
          </a:p>
        </p:txBody>
      </p:sp>
    </p:spTree>
    <p:extLst>
      <p:ext uri="{BB962C8B-B14F-4D97-AF65-F5344CB8AC3E}">
        <p14:creationId xmlns:p14="http://schemas.microsoft.com/office/powerpoint/2010/main" val="16213237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0837C00-1497-4B7F-B587-4A6FD92F6F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2628543-3934-41C0-AF56-22FD4AD517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>
              <a:lnSpc>
                <a:spcPct val="100000"/>
              </a:lnSpc>
              <a:spcBef>
                <a:spcPts val="0"/>
              </a:spcBef>
              <a:buFont typeface="+mj-lt"/>
              <a:buAutoNum type="arabicParenR" startAt="4"/>
            </a:pPr>
            <a:r>
              <a:rPr lang="es-CL" sz="1800" b="1" dirty="0"/>
              <a:t>Procure una redacción con profundidad y síntesis.</a:t>
            </a:r>
            <a:endParaRPr lang="es-ES" sz="1800" b="1" dirty="0"/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+mj-lt"/>
              <a:buAutoNum type="arabicParenR" startAt="4"/>
            </a:pPr>
            <a:r>
              <a:rPr lang="es-CL" sz="1800" b="1" dirty="0"/>
              <a:t>Declare las referencias bibliográficas utilizadas en la última página, debe tener como mínimo 3 referencias bibliográficas.</a:t>
            </a:r>
            <a:endParaRPr lang="es-ES" sz="1800" b="1" dirty="0"/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+mj-lt"/>
              <a:buAutoNum type="arabicParenR" startAt="4"/>
            </a:pPr>
            <a:r>
              <a:rPr lang="es-CL" sz="1800" b="1" dirty="0"/>
              <a:t>Envíe el trabajo a </a:t>
            </a:r>
            <a:r>
              <a:rPr lang="es-CL" sz="1800" b="1" u="sng" dirty="0">
                <a:hlinkClick r:id="rId2"/>
              </a:rPr>
              <a:t>pandia@cldv.cl</a:t>
            </a:r>
            <a:r>
              <a:rPr lang="es-CL" sz="1800" b="1" dirty="0"/>
              <a:t>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CL" sz="1800" b="1" dirty="0"/>
              <a:t>	</a:t>
            </a:r>
            <a:r>
              <a:rPr lang="es-CL" sz="1800" b="1" dirty="0">
                <a:highlight>
                  <a:srgbClr val="FFFF00"/>
                </a:highlight>
              </a:rPr>
              <a:t>DESDE HOY 24/03, UTILIZAR MI CORREO INSTITUCIONAL.</a:t>
            </a:r>
            <a:endParaRPr lang="es-ES" sz="1800" b="1" dirty="0">
              <a:highlight>
                <a:srgbClr val="FFFF00"/>
              </a:highlight>
            </a:endParaRPr>
          </a:p>
          <a:p>
            <a:pPr marL="342900" indent="-342900">
              <a:buFont typeface="+mj-lt"/>
              <a:buAutoNum type="arabicParenR" startAt="4"/>
            </a:pPr>
            <a:endParaRPr lang="es-ES" sz="1800" dirty="0"/>
          </a:p>
        </p:txBody>
      </p:sp>
    </p:spTree>
    <p:extLst>
      <p:ext uri="{BB962C8B-B14F-4D97-AF65-F5344CB8AC3E}">
        <p14:creationId xmlns:p14="http://schemas.microsoft.com/office/powerpoint/2010/main" val="5200754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E5D6F31-D5B8-4B2B-95BD-CC32564C89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Fecha de entrega: viernes 27/03 </a:t>
            </a:r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4F36AF6A-1066-4D36-A420-F1CC88BAEB4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2186" t="23057" r="23171" b="8318"/>
          <a:stretch/>
        </p:blipFill>
        <p:spPr>
          <a:xfrm>
            <a:off x="1050878" y="245661"/>
            <a:ext cx="10779172" cy="6383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071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E5D6F31-D5B8-4B2B-95BD-CC32564C89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Fecha de entrega: martes 31/03</a:t>
            </a:r>
          </a:p>
        </p:txBody>
      </p:sp>
      <p:pic>
        <p:nvPicPr>
          <p:cNvPr id="6" name="Marcador de contenido 5">
            <a:extLst>
              <a:ext uri="{FF2B5EF4-FFF2-40B4-BE49-F238E27FC236}">
                <a16:creationId xmlns:a16="http://schemas.microsoft.com/office/drawing/2014/main" id="{E0CA5786-9BF4-4ACD-8F22-AD3772BB1C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1263" t="22729" r="21693" b="11602"/>
          <a:stretch/>
        </p:blipFill>
        <p:spPr>
          <a:xfrm>
            <a:off x="2577872" y="365125"/>
            <a:ext cx="9166453" cy="5932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950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8EA9E1-71EE-41E2-AC96-1ACCAC67E0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40EECA64-6D72-4CE0-B2FB-5222398319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0709" t="36848" r="22063" b="13900"/>
          <a:stretch/>
        </p:blipFill>
        <p:spPr>
          <a:xfrm>
            <a:off x="1314454" y="757238"/>
            <a:ext cx="10482257" cy="5072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3765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Resultado de imagen para MUCHISIMAS GRACIAS POR SU ASISTENCIA, JPG">
            <a:extLst>
              <a:ext uri="{FF2B5EF4-FFF2-40B4-BE49-F238E27FC236}">
                <a16:creationId xmlns:a16="http://schemas.microsoft.com/office/drawing/2014/main" id="{A2126C78-F0CB-43AE-A60A-8186C3A2F6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1625" y="642938"/>
            <a:ext cx="3095625" cy="424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ítulo 1">
            <a:extLst>
              <a:ext uri="{FF2B5EF4-FFF2-40B4-BE49-F238E27FC236}">
                <a16:creationId xmlns:a16="http://schemas.microsoft.com/office/drawing/2014/main" id="{E77CA50E-27B3-437F-9803-677595C570C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s-ES" altLang="es-ES" b="1" dirty="0"/>
              <a:t>Clase anterior </a:t>
            </a:r>
            <a:endParaRPr lang="es-ES" altLang="es-ES" dirty="0"/>
          </a:p>
        </p:txBody>
      </p:sp>
      <p:sp>
        <p:nvSpPr>
          <p:cNvPr id="2" name="Marcador de contenido 1">
            <a:extLst>
              <a:ext uri="{FF2B5EF4-FFF2-40B4-BE49-F238E27FC236}">
                <a16:creationId xmlns:a16="http://schemas.microsoft.com/office/drawing/2014/main" id="{C342EB4E-3595-462F-953C-D69D84B763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 algn="just">
              <a:buFont typeface="+mj-lt"/>
              <a:buAutoNum type="arabicParenR"/>
              <a:defRPr/>
            </a:pPr>
            <a:r>
              <a:rPr lang="es-ES" sz="2000" dirty="0"/>
              <a:t>¿Qué son los transgénicos? R = Son alimentos modificados genéticamente para mejorar su calidad y/o producción.</a:t>
            </a:r>
          </a:p>
          <a:p>
            <a:pPr marL="457200" indent="-457200" algn="just">
              <a:buFont typeface="+mj-lt"/>
              <a:buAutoNum type="arabicParenR"/>
              <a:defRPr/>
            </a:pPr>
            <a:endParaRPr lang="es-ES" sz="2000" dirty="0"/>
          </a:p>
          <a:p>
            <a:pPr marL="514350" indent="-514350" algn="just">
              <a:buFont typeface="+mj-lt"/>
              <a:buAutoNum type="arabicParenR"/>
              <a:defRPr/>
            </a:pPr>
            <a:r>
              <a:rPr lang="es-ES" sz="2000" dirty="0"/>
              <a:t>¿Cómo se hacen? </a:t>
            </a:r>
          </a:p>
          <a:p>
            <a:pPr marL="0" indent="0" algn="just">
              <a:buNone/>
              <a:defRPr/>
            </a:pPr>
            <a:r>
              <a:rPr lang="es-ES" sz="2000" dirty="0"/>
              <a:t>R = Mediante la modificación genética. </a:t>
            </a:r>
            <a:r>
              <a:rPr lang="es-ES" sz="2000" dirty="0">
                <a:hlinkClick r:id="rId2"/>
              </a:rPr>
              <a:t>https://www.youtube.com/watch?v=w8i0S5673Fc</a:t>
            </a:r>
            <a:endParaRPr lang="es-ES" sz="2000" dirty="0"/>
          </a:p>
          <a:p>
            <a:pPr marL="457200" indent="-457200" algn="just">
              <a:buFont typeface="+mj-lt"/>
              <a:buAutoNum type="arabicParenR"/>
              <a:defRPr/>
            </a:pPr>
            <a:endParaRPr lang="es-ES" sz="2000" dirty="0"/>
          </a:p>
          <a:p>
            <a:pPr marL="514350" indent="-514350" algn="just">
              <a:buFont typeface="+mj-lt"/>
              <a:buAutoNum type="arabicParenR"/>
              <a:defRPr/>
            </a:pPr>
            <a:r>
              <a:rPr lang="es-ES" sz="2000" dirty="0"/>
              <a:t>¿Son seguros? R = Debido a que no hay estudios científicos validos ni suficientes, no se ha comprobado en su totalidad si son seguros a largo plazo su consumo.</a:t>
            </a:r>
          </a:p>
          <a:p>
            <a:pPr marL="457200" indent="-457200">
              <a:buFont typeface="+mj-lt"/>
              <a:buAutoNum type="arabicParenR"/>
            </a:pPr>
            <a:endParaRPr lang="es-ES" sz="2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A21E33C-CBE7-4FF2-9336-D0FAB68129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s-ES" sz="2000" i="1" dirty="0"/>
              <a:t>Estimado/a estudiante, junto con saludar, en las siguientes diapositivas se presentan las bases e instrucciones para realizar la actividad propuesta.</a:t>
            </a:r>
          </a:p>
        </p:txBody>
      </p:sp>
    </p:spTree>
    <p:extLst>
      <p:ext uri="{BB962C8B-B14F-4D97-AF65-F5344CB8AC3E}">
        <p14:creationId xmlns:p14="http://schemas.microsoft.com/office/powerpoint/2010/main" val="28551242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278A24B-B971-46A9-BCA3-24E9944D26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Objetivo de la clase de hoy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0B3200B-B013-4002-A77C-A26BB962A8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s-ES" sz="2000" dirty="0"/>
              <a:t>Realizar ensayo considerando el </a:t>
            </a:r>
            <a:r>
              <a:rPr lang="es-ES" sz="2000" i="1" u="sng" dirty="0"/>
              <a:t>uso de plaguicidas </a:t>
            </a:r>
            <a:r>
              <a:rPr lang="es-ES" sz="2000" dirty="0"/>
              <a:t>en la producción de alimentos transgénicos y su influencia en la salud humana.</a:t>
            </a:r>
          </a:p>
        </p:txBody>
      </p:sp>
    </p:spTree>
    <p:extLst>
      <p:ext uri="{BB962C8B-B14F-4D97-AF65-F5344CB8AC3E}">
        <p14:creationId xmlns:p14="http://schemas.microsoft.com/office/powerpoint/2010/main" val="27935647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ítulo 1">
            <a:extLst>
              <a:ext uri="{FF2B5EF4-FFF2-40B4-BE49-F238E27FC236}">
                <a16:creationId xmlns:a16="http://schemas.microsoft.com/office/drawing/2014/main" id="{843C3AF9-CE04-44C2-A0AD-51E97E5E76B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 altLang="es-ES"/>
              <a:t>Elaboración de ensayo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89C243B-CD6E-4C60-AD28-720AE60E63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  <a:defRPr/>
            </a:pPr>
            <a:r>
              <a:rPr lang="es-ES" dirty="0"/>
              <a:t>A partir de la lectura de la noticia científica anterior, realiza un ensayo relacionado con el </a:t>
            </a:r>
            <a:r>
              <a:rPr lang="es-ES" i="1" u="sng" dirty="0"/>
              <a:t>uso de plaguicidas </a:t>
            </a:r>
            <a:r>
              <a:rPr lang="es-ES" dirty="0"/>
              <a:t>en la producción de alimentos transgénicos y su influencia en la salud humana. </a:t>
            </a:r>
          </a:p>
          <a:p>
            <a:pPr algn="just">
              <a:defRPr/>
            </a:pPr>
            <a:endParaRPr lang="es-E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26F222D-9647-46E0-8734-4DC1A78840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/>
              <a:t>Estructura de un ensayo</a:t>
            </a:r>
            <a:endParaRPr lang="es-E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3A6891C-2F67-4978-8682-EB1FCD13C3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s-ES" sz="1800" dirty="0"/>
              <a:t>Podemos definir un ensayo en tres partes según su estructura: introducción, desarrollo y conclusión pero, ¿qué debe contener cada una de ellas? </a:t>
            </a:r>
          </a:p>
          <a:p>
            <a:pPr marL="0" indent="0" algn="just">
              <a:buNone/>
            </a:pPr>
            <a:r>
              <a:rPr lang="es-ES" sz="1800" b="1" dirty="0"/>
              <a:t>Introducción</a:t>
            </a:r>
            <a:r>
              <a:rPr lang="es-ES" sz="1800" dirty="0"/>
              <a:t>: Esta parte debe suponer aproximadamente el 10% de la extensión del ensayo y debe </a:t>
            </a:r>
            <a:r>
              <a:rPr lang="es-ES" sz="1800" dirty="0">
                <a:highlight>
                  <a:srgbClr val="FFFF00"/>
                </a:highlight>
              </a:rPr>
              <a:t>resumir a la perfección el tema que va a tratar el autor a lo largo del ensayo</a:t>
            </a:r>
            <a:r>
              <a:rPr lang="es-ES" sz="1800" dirty="0"/>
              <a:t>. En la introducción se plasmará la línea argumentativa que se va a llevar a cabo en el resto de partes del ensayo. </a:t>
            </a:r>
          </a:p>
          <a:p>
            <a:pPr marL="0" indent="0" algn="just">
              <a:buNone/>
            </a:pPr>
            <a:r>
              <a:rPr lang="es-ES" sz="1800" b="1" dirty="0"/>
              <a:t>Desarrollo</a:t>
            </a:r>
            <a:r>
              <a:rPr lang="es-ES" sz="1800" dirty="0"/>
              <a:t>: Es la parte central del ensayo y, por ende, la que más extensión debe ocupar, concretamente alrededor del 70%. En esta parte al autor </a:t>
            </a:r>
            <a:r>
              <a:rPr lang="es-ES" sz="1800" dirty="0">
                <a:highlight>
                  <a:srgbClr val="FFFF00"/>
                </a:highlight>
              </a:rPr>
              <a:t>presentará</a:t>
            </a:r>
            <a:r>
              <a:rPr lang="es-ES" sz="1800" dirty="0"/>
              <a:t> sus </a:t>
            </a:r>
            <a:r>
              <a:rPr lang="es-ES" sz="1800" dirty="0">
                <a:highlight>
                  <a:srgbClr val="FFFF00"/>
                </a:highlight>
              </a:rPr>
              <a:t>ideas y argumentaciones </a:t>
            </a:r>
            <a:r>
              <a:rPr lang="es-ES" sz="1800" dirty="0"/>
              <a:t>citando para ello otros autores, revistas o libros de referencia en la temática escogida. Se presentarán las ideas principales y las argumentaciones que posicionan al autor en ese tema. Es importante que todas las explicaciones tengan relación entre sí y queden bien cohesionadas. </a:t>
            </a:r>
          </a:p>
          <a:p>
            <a:pPr marL="0" indent="0" algn="just">
              <a:buNone/>
            </a:pPr>
            <a:r>
              <a:rPr lang="es-ES" sz="1800" b="1" dirty="0"/>
              <a:t>Conclusión</a:t>
            </a:r>
            <a:r>
              <a:rPr lang="es-ES" sz="1800" dirty="0"/>
              <a:t>: El 10% restante de la extensión del ensayo corresponde a la conclusión. En esta parte, el autor debe </a:t>
            </a:r>
            <a:r>
              <a:rPr lang="es-ES" sz="1800" dirty="0">
                <a:highlight>
                  <a:srgbClr val="FFFF00"/>
                </a:highlight>
              </a:rPr>
              <a:t>resumir</a:t>
            </a:r>
            <a:r>
              <a:rPr lang="es-ES" sz="1800" dirty="0"/>
              <a:t> </a:t>
            </a:r>
            <a:r>
              <a:rPr lang="es-ES" sz="1800" dirty="0">
                <a:highlight>
                  <a:srgbClr val="FFFF00"/>
                </a:highlight>
              </a:rPr>
              <a:t>las ideas más importantes de todo el texto que ha escrito </a:t>
            </a:r>
            <a:r>
              <a:rPr lang="es-ES" sz="1800" dirty="0"/>
              <a:t>con anterioridad. Es más, deberá destacar las ideas que le ayudan a posicionarse para, así, saber fácilmente la postura del autor. </a:t>
            </a:r>
          </a:p>
          <a:p>
            <a:pPr marL="0" indent="0" algn="just">
              <a:buNone/>
            </a:pPr>
            <a:endParaRPr lang="es-ES" sz="1800" dirty="0"/>
          </a:p>
        </p:txBody>
      </p:sp>
    </p:spTree>
    <p:extLst>
      <p:ext uri="{BB962C8B-B14F-4D97-AF65-F5344CB8AC3E}">
        <p14:creationId xmlns:p14="http://schemas.microsoft.com/office/powerpoint/2010/main" val="6132661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E188AAD-C5C3-4D8E-B3D1-99FEB4A359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/>
              <a:t>Pasos para hacer un ensayo</a:t>
            </a:r>
            <a:endParaRPr lang="es-E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7C785C6-123B-43F6-91BD-5B82656E77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s-ES" sz="1800" dirty="0"/>
              <a:t>Una vez clara la estructura, hay una serie de consejos que te ayudarán mejorar a plasmar tus ideas y, en definitiva, a poder realizar mejor un ensayo. Toma nota de los seis consejos que te damos a continuación: </a:t>
            </a:r>
          </a:p>
          <a:p>
            <a:pPr marL="0" indent="0" algn="just">
              <a:buNone/>
            </a:pPr>
            <a:r>
              <a:rPr lang="es-ES" sz="1800" b="1" dirty="0"/>
              <a:t>1. Piensa la temática de tu ensayo</a:t>
            </a:r>
            <a:endParaRPr lang="es-ES" sz="1800" dirty="0"/>
          </a:p>
          <a:p>
            <a:pPr marL="0" indent="0" algn="just">
              <a:buNone/>
            </a:pPr>
            <a:r>
              <a:rPr lang="es-ES" sz="1800" dirty="0"/>
              <a:t>Por más ordenada que sea la estructura del ensayo, es necesario que el tema en cuestión sea de gran relevancia. Aborda temas actuales y escribe teniendo en cuenta el público al que va dirigido (</a:t>
            </a:r>
            <a:r>
              <a:rPr lang="es-ES" sz="1800" dirty="0">
                <a:highlight>
                  <a:srgbClr val="FFFF00"/>
                </a:highlight>
              </a:rPr>
              <a:t>compañeros</a:t>
            </a:r>
            <a:r>
              <a:rPr lang="es-ES" sz="1800" dirty="0"/>
              <a:t>). Revisa los medios locales e interiorízate con los temas que estén sobre el tapete.</a:t>
            </a:r>
          </a:p>
          <a:p>
            <a:pPr marL="0" indent="0" algn="just">
              <a:buNone/>
            </a:pPr>
            <a:r>
              <a:rPr lang="es-ES" sz="1800" b="1" dirty="0"/>
              <a:t>2. Investiga todo lo que puedas acerca del tema que tratarás</a:t>
            </a:r>
            <a:endParaRPr lang="es-ES" sz="1800" dirty="0"/>
          </a:p>
          <a:p>
            <a:pPr marL="0" indent="0" algn="just">
              <a:buNone/>
            </a:pPr>
            <a:r>
              <a:rPr lang="es-ES" sz="1800" dirty="0"/>
              <a:t>Busca fuentes fiables de las que sacar la información para tu ensayo (puedes usar la Wikipedia como fuente).</a:t>
            </a:r>
          </a:p>
          <a:p>
            <a:pPr marL="0" indent="0" algn="just">
              <a:buNone/>
            </a:pPr>
            <a:r>
              <a:rPr lang="es-ES" sz="1800" b="1" dirty="0"/>
              <a:t>3. Estudia otros ensayos ya escritos sobre la temática que has elegido</a:t>
            </a:r>
            <a:endParaRPr lang="es-ES" sz="1800" dirty="0"/>
          </a:p>
          <a:p>
            <a:pPr marL="0" indent="0" algn="just">
              <a:buNone/>
            </a:pPr>
            <a:r>
              <a:rPr lang="es-ES" sz="1800" dirty="0"/>
              <a:t>Encuentra ensayos escritos por profesionales que traten el tema que tienes pensado desarrollar y aprende de estilos, de tipologías, de contenido…</a:t>
            </a:r>
          </a:p>
          <a:p>
            <a:pPr marL="0" indent="0" algn="just">
              <a:buNone/>
            </a:pPr>
            <a:endParaRPr lang="es-ES" sz="1800" dirty="0"/>
          </a:p>
        </p:txBody>
      </p:sp>
    </p:spTree>
    <p:extLst>
      <p:ext uri="{BB962C8B-B14F-4D97-AF65-F5344CB8AC3E}">
        <p14:creationId xmlns:p14="http://schemas.microsoft.com/office/powerpoint/2010/main" val="39155507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A5C872E-CA87-4A28-B690-A06F3DD92A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2555FAF-DB2B-45B9-8951-62F112D798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s-ES" sz="1800" b="1" dirty="0"/>
              <a:t>4. No abarques demasiados puntos</a:t>
            </a:r>
            <a:endParaRPr lang="es-ES" sz="1800" dirty="0"/>
          </a:p>
          <a:p>
            <a:pPr marL="0" indent="0" algn="just">
              <a:buNone/>
            </a:pPr>
            <a:r>
              <a:rPr lang="es-ES" sz="1800" dirty="0"/>
              <a:t>El ensayo no pretende agotar todas las posibilidades de un tema, sino que se enfoca solo a una parte del mismo. Evita escribir párrafos y párrafos de otros aspectos del tema en cuestión.</a:t>
            </a:r>
          </a:p>
          <a:p>
            <a:pPr marL="0" indent="0" algn="just">
              <a:buNone/>
            </a:pPr>
            <a:r>
              <a:rPr lang="es-ES" sz="1800" b="1" dirty="0">
                <a:highlight>
                  <a:srgbClr val="FFFF00"/>
                </a:highlight>
              </a:rPr>
              <a:t>Desarrolla las preguntas y agrega entre 1 a 3 más si crees que es necesario.</a:t>
            </a:r>
            <a:endParaRPr lang="es-ES" sz="1800" dirty="0">
              <a:highlight>
                <a:srgbClr val="FFFF00"/>
              </a:highlight>
            </a:endParaRPr>
          </a:p>
          <a:p>
            <a:pPr marL="0" indent="0" algn="just">
              <a:buNone/>
            </a:pPr>
            <a:r>
              <a:rPr lang="es-ES" sz="1800" b="1" dirty="0"/>
              <a:t>5. Utiliza frases cortas</a:t>
            </a:r>
            <a:endParaRPr lang="es-ES" sz="1800" dirty="0"/>
          </a:p>
          <a:p>
            <a:pPr marL="0" indent="0" algn="just">
              <a:buNone/>
            </a:pPr>
            <a:r>
              <a:rPr lang="es-ES" sz="1800" dirty="0"/>
              <a:t>Esto dará dinamismo al texto y mantendrá la atención del lector. Es una forma de evitar aburrir a tu público y que las ideas sean concretas.</a:t>
            </a:r>
          </a:p>
          <a:p>
            <a:pPr marL="0" indent="0" algn="just">
              <a:buNone/>
            </a:pPr>
            <a:r>
              <a:rPr lang="es-ES" sz="1800" b="1" dirty="0"/>
              <a:t>6. Incluye reflexiones</a:t>
            </a:r>
            <a:endParaRPr lang="es-ES" sz="1800" dirty="0"/>
          </a:p>
          <a:p>
            <a:pPr marL="0" indent="0" algn="just">
              <a:buNone/>
            </a:pPr>
            <a:r>
              <a:rPr lang="es-ES" sz="1800" dirty="0"/>
              <a:t>Por más objetivo que deba ser tu ensayo, es recomendable que después de la conclusión incluyas un párrafo que estimule la reflexión e intente cambiar la perspectiva del lector respecto al tema.</a:t>
            </a:r>
          </a:p>
          <a:p>
            <a:pPr marL="0" indent="0" algn="just">
              <a:buNone/>
            </a:pPr>
            <a:endParaRPr lang="es-ES" sz="1800" dirty="0"/>
          </a:p>
        </p:txBody>
      </p:sp>
    </p:spTree>
    <p:extLst>
      <p:ext uri="{BB962C8B-B14F-4D97-AF65-F5344CB8AC3E}">
        <p14:creationId xmlns:p14="http://schemas.microsoft.com/office/powerpoint/2010/main" val="2498311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CAC50BE-477B-43A3-A058-AADBCB851B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Pasos para elaborar ensayos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D565423-5D8C-40E6-A9FA-21E25F9955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s-ES" sz="2000" dirty="0">
                <a:hlinkClick r:id="rId2"/>
              </a:rPr>
              <a:t>https://es.slideshare.net/avillagra/cmo-redactar-un-ensayo-6687118</a:t>
            </a:r>
            <a:endParaRPr lang="es-ES" sz="2000" dirty="0"/>
          </a:p>
          <a:p>
            <a:pPr>
              <a:buFont typeface="Wingdings" panose="05000000000000000000" pitchFamily="2" charset="2"/>
              <a:buChar char="v"/>
            </a:pPr>
            <a:r>
              <a:rPr lang="es-ES" sz="2000" dirty="0">
                <a:hlinkClick r:id="rId3"/>
              </a:rPr>
              <a:t>https://noticias.universia.net.co/en-portada/noticia/2013/08/26/1044908/como-hacer-un-ensayo-consejos-a-tener-en-cuenta.html</a:t>
            </a:r>
            <a:r>
              <a:rPr lang="es-ES" sz="2000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4175069339"/>
      </p:ext>
    </p:extLst>
  </p:cSld>
  <p:clrMapOvr>
    <a:masterClrMapping/>
  </p:clrMapOvr>
</p:sld>
</file>

<file path=ppt/theme/theme1.xml><?xml version="1.0" encoding="utf-8"?>
<a:theme xmlns:a="http://schemas.openxmlformats.org/drawingml/2006/main" name="Tema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a2" id="{5627B54F-246B-47D1-8A86-1484470DFD82}" vid="{C4E55977-A528-44AE-8785-481A2E87C1A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</TotalTime>
  <Words>1013</Words>
  <Application>Microsoft Macintosh PowerPoint</Application>
  <PresentationFormat>Panorámica</PresentationFormat>
  <Paragraphs>61</Paragraphs>
  <Slides>15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19" baseType="lpstr">
      <vt:lpstr>Arial</vt:lpstr>
      <vt:lpstr>Calibri Light</vt:lpstr>
      <vt:lpstr>Wingdings</vt:lpstr>
      <vt:lpstr>Tema2</vt:lpstr>
      <vt:lpstr>Unidad 1:  Salud humana y medicina: ¿Cómo contribuir a nuestra salud y a la de los demás? </vt:lpstr>
      <vt:lpstr>Clase anterior </vt:lpstr>
      <vt:lpstr>Presentación de PowerPoint</vt:lpstr>
      <vt:lpstr>Objetivo de la clase de hoy </vt:lpstr>
      <vt:lpstr>Elaboración de ensayo</vt:lpstr>
      <vt:lpstr>Estructura de un ensayo</vt:lpstr>
      <vt:lpstr>Pasos para hacer un ensayo</vt:lpstr>
      <vt:lpstr>Presentación de PowerPoint</vt:lpstr>
      <vt:lpstr>Pasos para elaborar ensayos</vt:lpstr>
      <vt:lpstr>Instrucciones del Ensayo</vt:lpstr>
      <vt:lpstr>Presentación de PowerPoint</vt:lpstr>
      <vt:lpstr>Fecha de entrega: viernes 27/03 </vt:lpstr>
      <vt:lpstr>Fecha de entrega: martes 31/03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Unidad 1:  Salud humana y medicina: ¿Cómo contribuir a nuestra salud y a la de los demás?</dc:title>
  <dc:creator>ANDIA  ORDENES PAOLA G</dc:creator>
  <cp:lastModifiedBy>felipe caglieri</cp:lastModifiedBy>
  <cp:revision>18</cp:revision>
  <dcterms:created xsi:type="dcterms:W3CDTF">2020-03-19T19:15:36Z</dcterms:created>
  <dcterms:modified xsi:type="dcterms:W3CDTF">2020-03-23T19:29:13Z</dcterms:modified>
</cp:coreProperties>
</file>