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347" r:id="rId2"/>
    <p:sldId id="354" r:id="rId3"/>
    <p:sldId id="360" r:id="rId4"/>
    <p:sldId id="257" r:id="rId5"/>
    <p:sldId id="259" r:id="rId6"/>
    <p:sldId id="260" r:id="rId7"/>
    <p:sldId id="361" r:id="rId8"/>
    <p:sldId id="362" r:id="rId9"/>
    <p:sldId id="363" r:id="rId10"/>
    <p:sldId id="365" r:id="rId11"/>
    <p:sldId id="367" r:id="rId12"/>
    <p:sldId id="366" r:id="rId13"/>
    <p:sldId id="368" r:id="rId14"/>
    <p:sldId id="369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4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0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7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8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3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zadigital.com/blogs/los-medios-de-comunicacion-una-breve-reflexion-sobre-algunos-3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cmnoticias.mx/2020/03/18/naturaleza-reclama-lo-suyo-delfines-aparecen-en-canales-de-veneci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suarez@cldv.cl" TargetMode="External"/><Relationship Id="rId2" Type="http://schemas.openxmlformats.org/officeDocument/2006/relationships/hyperlink" Target="mailto:mgaete@cldv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>
            <a:extLst>
              <a:ext uri="{FF2B5EF4-FFF2-40B4-BE49-F238E27FC236}">
                <a16:creationId xmlns:a16="http://schemas.microsoft.com/office/drawing/2014/main" id="{98CC5502-312F-6143-B138-A4F04E00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181C1A2-195A-4C4B-ACDC-EB14243DB1DF}"/>
              </a:ext>
            </a:extLst>
          </p:cNvPr>
          <p:cNvSpPr txBox="1"/>
          <p:nvPr/>
        </p:nvSpPr>
        <p:spPr>
          <a:xfrm>
            <a:off x="122301" y="87557"/>
            <a:ext cx="403555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b="1" u="sng" dirty="0">
                <a:solidFill>
                  <a:schemeClr val="tx1"/>
                </a:solidFill>
              </a:rPr>
              <a:t>ÁREA HUMANIDADES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2º Medio 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Lengua y Literatura</a:t>
            </a:r>
          </a:p>
          <a:p>
            <a:r>
              <a:rPr lang="es-CL" sz="1400" b="1" dirty="0">
                <a:solidFill>
                  <a:schemeClr val="tx1"/>
                </a:solidFill>
              </a:rPr>
              <a:t>P. Maite Gaete/ Nelson Suárez.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196611F-CAEE-0D40-924B-46D5459FF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852" y="2771774"/>
            <a:ext cx="11224295" cy="1687759"/>
          </a:xfrm>
        </p:spPr>
        <p:txBody>
          <a:bodyPr anchor="b">
            <a:normAutofit/>
          </a:bodyPr>
          <a:lstStyle/>
          <a:p>
            <a:pPr algn="ctr"/>
            <a:r>
              <a:rPr lang="es-CL" sz="4800" dirty="0"/>
              <a:t>LENGUAJE</a:t>
            </a:r>
            <a:br>
              <a:rPr lang="es-CL" sz="4800" dirty="0"/>
            </a:br>
            <a:r>
              <a:rPr lang="es-CL" sz="4800" dirty="0"/>
              <a:t>Nº2</a:t>
            </a:r>
            <a:br>
              <a:rPr lang="es-CL" sz="4800" dirty="0"/>
            </a:br>
            <a:r>
              <a:rPr lang="es-CL" sz="4800" dirty="0"/>
              <a:t>Módulo interactivo II:</a:t>
            </a:r>
            <a:br>
              <a:rPr lang="es-CL" sz="4800" dirty="0"/>
            </a:br>
            <a:r>
              <a:rPr lang="es-CL" sz="4800" dirty="0"/>
              <a:t>Medios Masivos de comunicación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A9F381E-DA96-9E43-8F83-4E8E64CEE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580" y="4459533"/>
            <a:ext cx="10252743" cy="1524405"/>
          </a:xfrm>
        </p:spPr>
        <p:txBody>
          <a:bodyPr>
            <a:normAutofit/>
          </a:bodyPr>
          <a:lstStyle/>
          <a:p>
            <a:pPr algn="ctr"/>
            <a:r>
              <a:rPr lang="es-CL" sz="2000" b="1" dirty="0"/>
              <a:t>Objetivo: Comprender las características e impacto de los medios de comunicación en la cotidianidad de las personas.</a:t>
            </a:r>
          </a:p>
        </p:txBody>
      </p:sp>
    </p:spTree>
    <p:extLst>
      <p:ext uri="{BB962C8B-B14F-4D97-AF65-F5344CB8AC3E}">
        <p14:creationId xmlns:p14="http://schemas.microsoft.com/office/powerpoint/2010/main" val="687679426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viendo, azul, vuelo, grande&#10;&#10;Descripción generada automáticamente">
            <a:extLst>
              <a:ext uri="{FF2B5EF4-FFF2-40B4-BE49-F238E27FC236}">
                <a16:creationId xmlns:a16="http://schemas.microsoft.com/office/drawing/2014/main" id="{E7BD1AE5-8765-3749-ABF5-30F354429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" t="9091" r="37948" b="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D101B4-030E-E54E-BC26-7CEF89FA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997242"/>
            <a:ext cx="3912148" cy="4860748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L" b="1" dirty="0"/>
              <a:t>INTERNET</a:t>
            </a:r>
            <a:endParaRPr lang="es-CL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Constituye una gigantesca red de redes de ordenadores conectados entre sí, aunque autónomos.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Esta megaestructura está sujeta a constantes innovaciones tecnológicas para responder al gran aumento de computadores de uso cotidiano y laboral.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Este medio moderno permite compartir imágenes, texto y sonido al mismo tiempo (texto multimodal), es compatible con diversos hardware permitiendo el acceso a fuentes de información desde cualquier lugar y circunstancia.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Es en la actualidad el soporte y medio de comunicación más utilizado por las personas. </a:t>
            </a:r>
          </a:p>
          <a:p>
            <a:pPr marL="0" indent="0">
              <a:lnSpc>
                <a:spcPct val="100000"/>
              </a:lnSpc>
              <a:buNone/>
            </a:pP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68800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2594F92-7659-8C44-AE13-3FA6572C2F8C}"/>
              </a:ext>
            </a:extLst>
          </p:cNvPr>
          <p:cNvSpPr txBox="1"/>
          <p:nvPr/>
        </p:nvSpPr>
        <p:spPr>
          <a:xfrm>
            <a:off x="1633726" y="1929878"/>
            <a:ext cx="2974821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IMPORTANCIA DE LOS MEDIOS DE COMUNICACIÓN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E0AB76-1BEF-8D48-9EA1-E0FAD04AE686}"/>
              </a:ext>
            </a:extLst>
          </p:cNvPr>
          <p:cNvSpPr txBox="1"/>
          <p:nvPr/>
        </p:nvSpPr>
        <p:spPr>
          <a:xfrm>
            <a:off x="7077458" y="1929878"/>
            <a:ext cx="2749291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CRÍTICA A LOS MEDIOS DE COMUNICACIÓN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1F7CD5-8D09-BA4C-B00C-68573B892836}"/>
              </a:ext>
            </a:extLst>
          </p:cNvPr>
          <p:cNvSpPr txBox="1"/>
          <p:nvPr/>
        </p:nvSpPr>
        <p:spPr>
          <a:xfrm>
            <a:off x="847328" y="3816096"/>
            <a:ext cx="4547615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/>
              <a:t>Entrega información verídica y de relevancia social.</a:t>
            </a:r>
          </a:p>
          <a:p>
            <a:pPr marL="285750" indent="-285750">
              <a:buFontTx/>
              <a:buChar char="-"/>
            </a:pPr>
            <a:r>
              <a:rPr lang="es-CL" dirty="0"/>
              <a:t>Actualización de los contenidos y tecnologías hacia el público. </a:t>
            </a:r>
          </a:p>
          <a:p>
            <a:pPr marL="285750" indent="-285750">
              <a:buFontTx/>
              <a:buChar char="-"/>
            </a:pPr>
            <a:r>
              <a:rPr lang="es-CL" dirty="0"/>
              <a:t>Entretención y cultura.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60C129-5E0D-4E4D-850C-68BE7056A5CD}"/>
              </a:ext>
            </a:extLst>
          </p:cNvPr>
          <p:cNvSpPr txBox="1"/>
          <p:nvPr/>
        </p:nvSpPr>
        <p:spPr>
          <a:xfrm>
            <a:off x="5943625" y="3816096"/>
            <a:ext cx="5401047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dirty="0"/>
              <a:t>Visión política de los medios que funcionan como fuentes de información.</a:t>
            </a:r>
          </a:p>
          <a:p>
            <a:pPr marL="285750" indent="-285750">
              <a:buFontTx/>
              <a:buChar char="-"/>
            </a:pPr>
            <a:r>
              <a:rPr lang="es-CL" dirty="0"/>
              <a:t>Falta de espíritu crítico.</a:t>
            </a:r>
          </a:p>
          <a:p>
            <a:pPr marL="285750" indent="-285750">
              <a:buFontTx/>
              <a:buChar char="-"/>
            </a:pPr>
            <a:r>
              <a:rPr lang="es-CL" dirty="0"/>
              <a:t>Abundancia de la imagen por sobre otros recursos.</a:t>
            </a:r>
          </a:p>
          <a:p>
            <a:pPr marL="285750" indent="-285750">
              <a:buFontTx/>
              <a:buChar char="-"/>
            </a:pPr>
            <a:r>
              <a:rPr lang="es-CL" dirty="0"/>
              <a:t>Sensacionalismo y uso de estereotipos.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8233FD36-68CB-CC49-928B-8394054736B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121136" y="2945541"/>
            <a:ext cx="1" cy="6895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EF2D88B-9191-0845-9E0A-E091C65A538D}"/>
              </a:ext>
            </a:extLst>
          </p:cNvPr>
          <p:cNvCxnSpPr>
            <a:cxnSpLocks/>
          </p:cNvCxnSpPr>
          <p:nvPr/>
        </p:nvCxnSpPr>
        <p:spPr>
          <a:xfrm>
            <a:off x="8485634" y="2945541"/>
            <a:ext cx="0" cy="68957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ítulo 1">
            <a:extLst>
              <a:ext uri="{FF2B5EF4-FFF2-40B4-BE49-F238E27FC236}">
                <a16:creationId xmlns:a16="http://schemas.microsoft.com/office/drawing/2014/main" id="{0AB18603-0562-2C43-9DA6-07CA1F1FABD5}"/>
              </a:ext>
            </a:extLst>
          </p:cNvPr>
          <p:cNvSpPr txBox="1">
            <a:spLocks/>
          </p:cNvSpPr>
          <p:nvPr/>
        </p:nvSpPr>
        <p:spPr>
          <a:xfrm>
            <a:off x="1011936" y="287756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200" dirty="0"/>
              <a:t>ASPECTOS A CONSIDERAR SOBRE LOS MEDIOS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226480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B97DE-1232-814D-A2ED-5EB8BE0F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872" y="124968"/>
            <a:ext cx="5084064" cy="56083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813A4E-BA87-1345-BCF7-C8F6A8404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685800"/>
            <a:ext cx="11472672" cy="6047232"/>
          </a:xfrm>
        </p:spPr>
        <p:txBody>
          <a:bodyPr>
            <a:normAutofit/>
          </a:bodyPr>
          <a:lstStyle/>
          <a:p>
            <a:pPr marL="400050" indent="-400050">
              <a:buAutoNum type="romanUcPeriod"/>
            </a:pPr>
            <a:r>
              <a:rPr lang="es-CL" sz="1800" b="1" dirty="0"/>
              <a:t>COMPRENSIÓN DE LECTURA. </a:t>
            </a:r>
            <a:r>
              <a:rPr lang="es-CL" sz="1800" dirty="0"/>
              <a:t>Lee el siguiente texto de F.J Soria y luego responde las siguientes preguntas:</a:t>
            </a:r>
          </a:p>
          <a:p>
            <a:pPr marL="0" indent="0">
              <a:buNone/>
            </a:pPr>
            <a:r>
              <a:rPr lang="es-CL" sz="1800" dirty="0"/>
              <a:t>Texto: [</a:t>
            </a:r>
            <a:r>
              <a:rPr lang="es-CL" sz="1800" dirty="0">
                <a:hlinkClick r:id="rId2"/>
              </a:rPr>
              <a:t>https://www.lanzadigital.com/blogs/los-medios-de-comunicacion-una-breve-reflexion-sobre-algunos-3/</a:t>
            </a:r>
            <a:r>
              <a:rPr lang="es-CL" sz="1800" dirty="0"/>
              <a:t>]</a:t>
            </a:r>
          </a:p>
          <a:p>
            <a:pPr marL="342900" indent="-342900">
              <a:buAutoNum type="arabicPeriod"/>
            </a:pPr>
            <a:r>
              <a:rPr lang="es-CL" sz="1400" dirty="0"/>
              <a:t>Según el autor, ¿cuál es el riesgo que los medios de comunicación suponen para la juventud de hoy desde el campo de la psicología? Explica. (5 pt.)</a:t>
            </a:r>
          </a:p>
          <a:p>
            <a:pPr marL="342900" indent="-342900">
              <a:buAutoNum type="arabicPeriod"/>
            </a:pPr>
            <a:endParaRPr lang="es-CL" sz="1800" dirty="0"/>
          </a:p>
          <a:p>
            <a:pPr marL="342900" indent="-342900">
              <a:buAutoNum type="arabicPeriod"/>
            </a:pPr>
            <a:endParaRPr lang="es-CL" sz="1800" dirty="0"/>
          </a:p>
          <a:p>
            <a:pPr marL="342900" indent="-342900">
              <a:buAutoNum type="arabicPeriod"/>
            </a:pPr>
            <a:endParaRPr lang="es-CL" sz="1800" dirty="0"/>
          </a:p>
          <a:p>
            <a:pPr marL="342900" indent="-342900">
              <a:buAutoNum type="arabicPeriod"/>
            </a:pPr>
            <a:endParaRPr lang="es-CL" sz="1800" dirty="0"/>
          </a:p>
          <a:p>
            <a:pPr marL="342900" indent="-342900">
              <a:buAutoNum type="arabicPeriod"/>
            </a:pPr>
            <a:r>
              <a:rPr lang="es-CL" sz="1400" dirty="0"/>
              <a:t>¿Qué opinión te merece la tesis del autor sobre la necesidad de filtrar la información que se entrega a las personas a partir de la edad que tienen? ¿Crees que debería existir más censura en la información a la que acceden los jóvenes? Fundamenta. (5 pt.)</a:t>
            </a:r>
          </a:p>
          <a:p>
            <a:pPr marL="342900" indent="-342900">
              <a:buAutoNum type="arabicPeriod"/>
            </a:pP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endParaRPr lang="es-CL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C1BC0-3F01-854D-8D94-5597A269A838}"/>
              </a:ext>
            </a:extLst>
          </p:cNvPr>
          <p:cNvSpPr txBox="1"/>
          <p:nvPr/>
        </p:nvSpPr>
        <p:spPr>
          <a:xfrm>
            <a:off x="353568" y="2445131"/>
            <a:ext cx="1159459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Rp.</a:t>
            </a:r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151E48B-AE41-1947-A023-3653C5652531}"/>
              </a:ext>
            </a:extLst>
          </p:cNvPr>
          <p:cNvSpPr txBox="1"/>
          <p:nvPr/>
        </p:nvSpPr>
        <p:spPr>
          <a:xfrm>
            <a:off x="353568" y="5077730"/>
            <a:ext cx="1159459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Rp.</a:t>
            </a:r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49565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E99A4-3AC9-3E46-86E7-51660BA3A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485775"/>
            <a:ext cx="11815762" cy="622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600" b="1" dirty="0"/>
              <a:t>II. Análisis de fuentes de información. </a:t>
            </a:r>
            <a:r>
              <a:rPr lang="es-CL" sz="1600" dirty="0"/>
              <a:t>Lee la siguiente noticia con atención y luego responde las preguntas siguientes.</a:t>
            </a:r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r>
              <a:rPr lang="es-CL" sz="1600" dirty="0"/>
              <a:t>Texto: [</a:t>
            </a:r>
            <a:r>
              <a:rPr lang="es-CL" sz="1600" dirty="0">
                <a:hlinkClick r:id="rId2"/>
              </a:rPr>
              <a:t>https://pcmnoticias.mx/2020/03/18/naturaleza-reclama-lo-suyo-delfines-aparecen-en-canales-de-venecia/</a:t>
            </a:r>
            <a:r>
              <a:rPr lang="es-CL" sz="1600" dirty="0"/>
              <a:t>]</a:t>
            </a:r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r>
              <a:rPr lang="es-CL" sz="1600" dirty="0"/>
              <a:t>3. ¿Por qué la noticia que acabas de leer es falsa? Busca en la web fuentes fiables para contrastar la información y expone la noticia real.  (10 pts.)</a:t>
            </a:r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endParaRPr lang="es-CL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93C80A-3CF7-3F48-8397-BB5E96EE6716}"/>
              </a:ext>
            </a:extLst>
          </p:cNvPr>
          <p:cNvSpPr txBox="1"/>
          <p:nvPr/>
        </p:nvSpPr>
        <p:spPr>
          <a:xfrm>
            <a:off x="242888" y="2700338"/>
            <a:ext cx="11601450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Rp.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371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DBA1C3-5ABF-6E42-83A3-18F92827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283464"/>
            <a:ext cx="11515344" cy="598322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1600" dirty="0"/>
              <a:t>4. ¿Qué “fake news” has leído últimamente? ¿Por qué crees que se difunden este tipo de noticias? Ejemplifica. (4 pts.)</a:t>
            </a:r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endParaRPr lang="es-CL" sz="1600" dirty="0"/>
          </a:p>
          <a:p>
            <a:pPr marL="0" indent="0">
              <a:buNone/>
            </a:pPr>
            <a:r>
              <a:rPr lang="es-CL" sz="1600" dirty="0"/>
              <a:t>5. ¿De qué forma filtras la información que circula en los medios de comunicación para garantizar su veracidad o falsedad? Explica. (4 pts.)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1600" dirty="0"/>
              <a:t>6. ¿Cómo evalúas tu desempeño en el desarrollo de esta actividad? Expone las fortalezas y debilidades de tu trabajo en este módulo. (4 pts.)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55CCE8-BF75-3F41-A53E-0FCA8FAD1BF1}"/>
              </a:ext>
            </a:extLst>
          </p:cNvPr>
          <p:cNvSpPr txBox="1"/>
          <p:nvPr/>
        </p:nvSpPr>
        <p:spPr>
          <a:xfrm>
            <a:off x="286512" y="682752"/>
            <a:ext cx="1159459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Rp.</a:t>
            </a:r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2ED320-AC88-7F49-B3EE-824ABBA93FE7}"/>
              </a:ext>
            </a:extLst>
          </p:cNvPr>
          <p:cNvSpPr txBox="1"/>
          <p:nvPr/>
        </p:nvSpPr>
        <p:spPr>
          <a:xfrm>
            <a:off x="310896" y="2974373"/>
            <a:ext cx="1159459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Rp.</a:t>
            </a:r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7E7B81-F64C-AD44-AE63-A4D00EB82261}"/>
              </a:ext>
            </a:extLst>
          </p:cNvPr>
          <p:cNvSpPr txBox="1"/>
          <p:nvPr/>
        </p:nvSpPr>
        <p:spPr>
          <a:xfrm>
            <a:off x="286512" y="5442728"/>
            <a:ext cx="11594592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Rp.</a:t>
            </a:r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  <a:p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12780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54E0B-0CEE-C640-ABDE-617EA58E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861"/>
            <a:ext cx="10515600" cy="841883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D4AC8A-D128-9546-A724-97296D3B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" y="944022"/>
            <a:ext cx="11765280" cy="575611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CL" dirty="0"/>
              <a:t>El siguiente PPT está enmarcado en la Unidad de Inicio: Medios Masivos de Comunicación. En este material encontrarás todo el contenido conceptual correspondiente a la evolución de estos medios y sus características, para posteriormente realizar las actividades especificadas al final del material. Para el desarrollo de la actividad considera los siguientes ítems:</a:t>
            </a:r>
          </a:p>
          <a:p>
            <a:pPr algn="just">
              <a:buFontTx/>
              <a:buChar char="-"/>
            </a:pPr>
            <a:r>
              <a:rPr lang="es-CL" dirty="0"/>
              <a:t>Este trabajo es INDIVIDUAL y debe ser reatroalimentado al profesor a cargo. Cualquier plagio o copia en su desarrollo será evaluado con nota mínima conforme al reglamento de evaluación.</a:t>
            </a:r>
          </a:p>
          <a:p>
            <a:pPr algn="just">
              <a:buFontTx/>
              <a:buChar char="-"/>
            </a:pPr>
            <a:r>
              <a:rPr lang="es-CL" dirty="0"/>
              <a:t>El desarrollo de este módulo corresponde a la segunda nota formativa equivalente al 50% de una nota sumativa. </a:t>
            </a:r>
          </a:p>
          <a:p>
            <a:pPr algn="just">
              <a:buFontTx/>
              <a:buChar char="-"/>
            </a:pPr>
            <a:r>
              <a:rPr lang="es-CL" dirty="0"/>
              <a:t>La fecha de entrega de este Módulo II es el día martes 31/03 al correo institucional del profesor a cargo.</a:t>
            </a:r>
          </a:p>
          <a:p>
            <a:pPr algn="just">
              <a:buFontTx/>
              <a:buChar char="-"/>
            </a:pPr>
            <a:r>
              <a:rPr lang="es-CL" dirty="0"/>
              <a:t>Alumnos de 2ºA enviar PPT resuelto al correo </a:t>
            </a:r>
            <a:r>
              <a:rPr lang="es-CL" dirty="0">
                <a:hlinkClick r:id="rId2"/>
              </a:rPr>
              <a:t>mgaete@cldv.cl</a:t>
            </a:r>
            <a:endParaRPr lang="es-CL" dirty="0"/>
          </a:p>
          <a:p>
            <a:pPr algn="just">
              <a:buFontTx/>
              <a:buChar char="-"/>
            </a:pPr>
            <a:r>
              <a:rPr lang="es-CL" dirty="0"/>
              <a:t>Alumnos de 2ºB enviar PPT resuelto al correo </a:t>
            </a:r>
            <a:r>
              <a:rPr lang="es-CL" dirty="0">
                <a:hlinkClick r:id="rId3"/>
              </a:rPr>
              <a:t>nsuarez@cldv.cl</a:t>
            </a:r>
            <a:endParaRPr lang="es-CL" dirty="0"/>
          </a:p>
          <a:p>
            <a:pPr algn="just">
              <a:buFontTx/>
              <a:buChar char="-"/>
            </a:pPr>
            <a:r>
              <a:rPr lang="es-CL" dirty="0"/>
              <a:t>Cualquier consulta referente a este módulo debe ser enviada al correo del profesor a cargo.</a:t>
            </a:r>
          </a:p>
          <a:p>
            <a:pPr algn="just">
              <a:buFontTx/>
              <a:buChar char="-"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9559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4CD55-E8C1-9944-8CE7-6E31F36D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381"/>
            <a:ext cx="10515600" cy="659003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INDICADORES DE PUNTAJE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454DCEF-E32E-1D40-B713-611D16C8F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76371"/>
              </p:ext>
            </p:extLst>
          </p:nvPr>
        </p:nvGraphicFramePr>
        <p:xfrm>
          <a:off x="176784" y="1243583"/>
          <a:ext cx="11838432" cy="525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8049">
                  <a:extLst>
                    <a:ext uri="{9D8B030D-6E8A-4147-A177-3AD203B41FA5}">
                      <a16:colId xmlns:a16="http://schemas.microsoft.com/office/drawing/2014/main" val="3908074787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4183076112"/>
                    </a:ext>
                  </a:extLst>
                </a:gridCol>
                <a:gridCol w="1176527">
                  <a:extLst>
                    <a:ext uri="{9D8B030D-6E8A-4147-A177-3AD203B41FA5}">
                      <a16:colId xmlns:a16="http://schemas.microsoft.com/office/drawing/2014/main" val="1831906581"/>
                    </a:ext>
                  </a:extLst>
                </a:gridCol>
              </a:tblGrid>
              <a:tr h="597409">
                <a:tc>
                  <a:txBody>
                    <a:bodyPr/>
                    <a:lstStyle/>
                    <a:p>
                      <a:endParaRPr lang="es-CL" sz="1400" dirty="0"/>
                    </a:p>
                    <a:p>
                      <a:r>
                        <a:rPr lang="es-CL" sz="1400" dirty="0"/>
                        <a:t>INDICADOR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Puntaje Obtenido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Puntaje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606480"/>
                  </a:ext>
                </a:extLst>
              </a:tr>
              <a:tr h="531822">
                <a:tc>
                  <a:txBody>
                    <a:bodyPr/>
                    <a:lstStyle/>
                    <a:p>
                      <a:r>
                        <a:rPr lang="es-CL" sz="1400" dirty="0"/>
                        <a:t>Estudiante entrega su trabajo al correo indicado en la fecha establecida 20/03.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2 pt.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081405"/>
                  </a:ext>
                </a:extLst>
              </a:tr>
              <a:tr h="664459"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/>
                        <a:t>El trabajo entregado denota compromiso, responsabilidad y autonomía, demostrando el estudiante haber invertido tiempo y dedicación en su desarrollo y no haber copiado/plagiado en ningún caso.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  <a:p>
                      <a:r>
                        <a:rPr lang="es-CL" sz="1400" dirty="0"/>
                        <a:t>4 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815643"/>
                  </a:ext>
                </a:extLst>
              </a:tr>
              <a:tr h="935122">
                <a:tc>
                  <a:txBody>
                    <a:bodyPr/>
                    <a:lstStyle/>
                    <a:p>
                      <a:pPr algn="just"/>
                      <a:r>
                        <a:rPr lang="es-CL" sz="1400" dirty="0"/>
                        <a:t>El estudiante demuestra proactividad en el desarrollo de este módulo al analizar los textos con profundidad, integrando en la resolución de preguntas ejemplos contingentes de la realidad país/mundo, evidenciando haber complementado su lectura con otros textos.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  <a:p>
                      <a:r>
                        <a:rPr lang="es-CL" sz="1400" dirty="0"/>
                        <a:t>4 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704013"/>
                  </a:ext>
                </a:extLst>
              </a:tr>
              <a:tr h="488496">
                <a:tc>
                  <a:txBody>
                    <a:bodyPr/>
                    <a:lstStyle/>
                    <a:p>
                      <a:r>
                        <a:rPr lang="es-CL" sz="1400" dirty="0"/>
                        <a:t>El estudiante desarrolla el módulo demostrando una excelente ortografía acentual, puntual y literal.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4 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11095"/>
                  </a:ext>
                </a:extLst>
              </a:tr>
              <a:tr h="628067">
                <a:tc>
                  <a:txBody>
                    <a:bodyPr/>
                    <a:lstStyle/>
                    <a:p>
                      <a:r>
                        <a:rPr lang="es-CL" sz="1400" dirty="0"/>
                        <a:t>El estudiante desarrolla el módulo demostrando una excelente redacción y manejo de un amplio espectro de palabras, que enriquecen la lectura.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4 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60330"/>
                  </a:ext>
                </a:extLst>
              </a:tr>
              <a:tr h="475622">
                <a:tc>
                  <a:txBody>
                    <a:bodyPr/>
                    <a:lstStyle/>
                    <a:p>
                      <a:r>
                        <a:rPr lang="es-CL" sz="1400" dirty="0"/>
                        <a:t>Ítem de comprensión de lectura: Texto 1 “Breve reflexión sobre los medios de comunicación”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10 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98938"/>
                  </a:ext>
                </a:extLst>
              </a:tr>
              <a:tr h="475622">
                <a:tc>
                  <a:txBody>
                    <a:bodyPr/>
                    <a:lstStyle/>
                    <a:p>
                      <a:r>
                        <a:rPr lang="es-CL" sz="1400" dirty="0"/>
                        <a:t>Ítem II: Análisis de fuentes de 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22 pts.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519272"/>
                  </a:ext>
                </a:extLst>
              </a:tr>
              <a:tr h="458417">
                <a:tc>
                  <a:txBody>
                    <a:bodyPr/>
                    <a:lstStyle/>
                    <a:p>
                      <a:r>
                        <a:rPr lang="es-CL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b="1" dirty="0"/>
                        <a:t>50 puntos.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00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63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637CC1-379F-0E44-9C46-AD33F102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6593"/>
            <a:ext cx="6268770" cy="1536192"/>
          </a:xfrm>
        </p:spPr>
        <p:txBody>
          <a:bodyPr anchor="b">
            <a:normAutofit/>
          </a:bodyPr>
          <a:lstStyle/>
          <a:p>
            <a:r>
              <a:rPr lang="es-CL" sz="5200" dirty="0"/>
              <a:t>Medios Masivos de Comunicación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00805-B746-7B4C-A08B-0A9CB4D14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8" y="2178813"/>
            <a:ext cx="6268770" cy="2825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sz="2400" dirty="0"/>
              <a:t>Los medios masivos refieren a la comunicación que pretende llegar a una gran cantidad de receptores. </a:t>
            </a:r>
          </a:p>
          <a:p>
            <a:pPr marL="0" indent="0" algn="just">
              <a:buNone/>
            </a:pPr>
            <a:r>
              <a:rPr lang="es-CL" sz="2400" dirty="0"/>
              <a:t>Este concepto se relaciona a las tecnologías que hacen posible la transmisión de estos mensajes, tales como la prensa, la radio, la televisión o la internet. </a:t>
            </a:r>
          </a:p>
        </p:txBody>
      </p:sp>
      <p:pic>
        <p:nvPicPr>
          <p:cNvPr id="7" name="Imagen 6" descr="Imagen que contiene monitor, electrónica, pantalla, televisión&#10;&#10;Descripción generada automáticamente">
            <a:extLst>
              <a:ext uri="{FF2B5EF4-FFF2-40B4-BE49-F238E27FC236}">
                <a16:creationId xmlns:a16="http://schemas.microsoft.com/office/drawing/2014/main" id="{B15B91EB-0503-7B47-ACEE-67F47C52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362" y="1356040"/>
            <a:ext cx="4237686" cy="31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interior, ventana, cuarto, tabla&#10;&#10;Descripción generada automáticamente">
            <a:extLst>
              <a:ext uri="{FF2B5EF4-FFF2-40B4-BE49-F238E27FC236}">
                <a16:creationId xmlns:a16="http://schemas.microsoft.com/office/drawing/2014/main" id="{99F3FF4B-9B03-AF4F-B3E5-FF5127251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" r="14316" b="397"/>
          <a:stretch/>
        </p:blipFill>
        <p:spPr>
          <a:xfrm>
            <a:off x="3522468" y="0"/>
            <a:ext cx="866953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A9ADCB-A676-D945-AE30-543EC9501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CL" sz="2400"/>
              <a:t>Manifestaciones históricas de la comunicación social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EDCCCA-CCA9-EE45-8109-56CA2399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443470"/>
            <a:ext cx="4128717" cy="320725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CL" sz="1600" b="1" dirty="0"/>
              <a:t>IMPRENTA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600" dirty="0"/>
              <a:t>Surge en el S.XV, cuando J. Gutenberg tipificó técnicas utilizadas en China.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600" dirty="0"/>
              <a:t>Actualmente permite imprimir documentos que incluyen textos e imágenes de manera industrial, democratizando el acceso al conocimiento.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600" dirty="0"/>
              <a:t>Ej. Periódico, libros, revistas, panfletos, etc. </a:t>
            </a:r>
          </a:p>
        </p:txBody>
      </p:sp>
    </p:spTree>
    <p:extLst>
      <p:ext uri="{BB962C8B-B14F-4D97-AF65-F5344CB8AC3E}">
        <p14:creationId xmlns:p14="http://schemas.microsoft.com/office/powerpoint/2010/main" val="4238864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D0518B-D51A-4AC9-8054-5C1EF2EB9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exterior, agua, puente, luz&#10;&#10;Descripción generada automáticamente">
            <a:extLst>
              <a:ext uri="{FF2B5EF4-FFF2-40B4-BE49-F238E27FC236}">
                <a16:creationId xmlns:a16="http://schemas.microsoft.com/office/drawing/2014/main" id="{C9012422-BB02-264B-8371-1A69BCEFA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2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267" y="11568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824" y="2113280"/>
            <a:ext cx="35204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345DF-BBC1-6342-8EEB-5040EF495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645" y="1648919"/>
            <a:ext cx="3666744" cy="416661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L" sz="2400" b="1" dirty="0"/>
              <a:t>FOTOGRAFÍA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CL" sz="1800" b="1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Surge en el S. XIX, de una combinación de química y óptica para lograr imágenes cada vez más nítidas.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La fotografía actual permite registrar imágenes sin contar con un rollo de película, otorgando inmediatez a los registros y pasando las imágenes directamente a un soporte digital que favorece la masificación de las mismas. </a:t>
            </a:r>
          </a:p>
        </p:txBody>
      </p:sp>
    </p:spTree>
    <p:extLst>
      <p:ext uri="{BB962C8B-B14F-4D97-AF65-F5344CB8AC3E}">
        <p14:creationId xmlns:p14="http://schemas.microsoft.com/office/powerpoint/2010/main" val="167829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abla, monitor, coche, altavoz&#10;&#10;Descripción generada automáticamente">
            <a:extLst>
              <a:ext uri="{FF2B5EF4-FFF2-40B4-BE49-F238E27FC236}">
                <a16:creationId xmlns:a16="http://schemas.microsoft.com/office/drawing/2014/main" id="{67B0993F-72B4-5D41-9B55-76120BF5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2" r="14968" b="323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D101B4-030E-E54E-BC26-7CEF89FA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937084"/>
            <a:ext cx="4051004" cy="4493696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L" b="1" dirty="0"/>
              <a:t>RADIO</a:t>
            </a:r>
          </a:p>
          <a:p>
            <a:pPr marL="0" indent="0">
              <a:lnSpc>
                <a:spcPct val="100000"/>
              </a:lnSpc>
              <a:buNone/>
            </a:pPr>
            <a:endParaRPr lang="es-CL" sz="14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400" dirty="0"/>
              <a:t>S</a:t>
            </a:r>
            <a:r>
              <a:rPr lang="es-CL" sz="1600" dirty="0"/>
              <a:t>urge durante el siglo XIX, funcionando mediante ondas radiofónicas de distinta longitud que vibran a diferentes velocidades. La medida de dicha vibración recibe el nombre de frecuencia.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600" dirty="0"/>
              <a:t>La masificación de la radio permitió la recepción simultánea de mensajes, siendo utilizada con fines políticos y comerciales puesto que posibilitó la difusión de ideologías y popularidad de diversos personajes. </a:t>
            </a:r>
          </a:p>
        </p:txBody>
      </p:sp>
    </p:spTree>
    <p:extLst>
      <p:ext uri="{BB962C8B-B14F-4D97-AF65-F5344CB8AC3E}">
        <p14:creationId xmlns:p14="http://schemas.microsoft.com/office/powerpoint/2010/main" val="254590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iódico, foto, texto, negro&#10;&#10;Descripción generada automáticamente">
            <a:extLst>
              <a:ext uri="{FF2B5EF4-FFF2-40B4-BE49-F238E27FC236}">
                <a16:creationId xmlns:a16="http://schemas.microsoft.com/office/drawing/2014/main" id="{2B687E75-6889-0549-B2EE-D6F347F24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13" r="14838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D101B4-030E-E54E-BC26-7CEF89FA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600200"/>
            <a:ext cx="5065776" cy="4920521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CL" sz="2400" b="1" dirty="0"/>
              <a:t>PERIÓDICO</a:t>
            </a:r>
          </a:p>
          <a:p>
            <a:pPr marL="0" indent="0">
              <a:lnSpc>
                <a:spcPct val="100000"/>
              </a:lnSpc>
              <a:buNone/>
            </a:pPr>
            <a:endParaRPr lang="es-CL" sz="150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El primer periódico impreso surge en el año 1605, diversificándose en los años venideros hacia diferentes especialidades: política, informativa, cultural, mundana, entre otras.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Constituyó la primera manifestación de cultura de masas, siendo soporte del registro histórico de episodios sociales de gran impacto mundial.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1800" dirty="0"/>
              <a:t>El periódico tiene tres finalidades fundamentales: informar, formar y persuadir. Es el medio icónico de difusión de información, propaganda y publicidad en la historia.</a:t>
            </a:r>
          </a:p>
        </p:txBody>
      </p:sp>
    </p:spTree>
    <p:extLst>
      <p:ext uri="{BB962C8B-B14F-4D97-AF65-F5344CB8AC3E}">
        <p14:creationId xmlns:p14="http://schemas.microsoft.com/office/powerpoint/2010/main" val="321706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Imagen que contiene interior, televisión, hecho de madera, pequeño&#10;&#10;Descripción generada automáticamente">
            <a:extLst>
              <a:ext uri="{FF2B5EF4-FFF2-40B4-BE49-F238E27FC236}">
                <a16:creationId xmlns:a16="http://schemas.microsoft.com/office/drawing/2014/main" id="{A20A1184-60CE-A442-925E-EA1D6FBE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111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D101B4-030E-E54E-BC26-7CEF89FA8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95074"/>
            <a:ext cx="10506456" cy="3477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/>
              <a:t>TELEVISIÓN</a:t>
            </a:r>
            <a:endParaRPr lang="es-CL" sz="2400" dirty="0"/>
          </a:p>
          <a:p>
            <a:pPr marL="0" indent="0">
              <a:buNone/>
            </a:pPr>
            <a:endParaRPr lang="es-CL" sz="2000" dirty="0"/>
          </a:p>
          <a:p>
            <a:pPr marL="0" indent="0" algn="just">
              <a:buNone/>
            </a:pPr>
            <a:r>
              <a:rPr lang="es-CL" sz="2000" dirty="0"/>
              <a:t>Consiste en un aparato que transmite imágenes en movimiento, que ha evolucionado hasta hoy, desde la tv portátil hasta la pantalla cinematográfica en 3D.</a:t>
            </a:r>
          </a:p>
          <a:p>
            <a:pPr marL="0" indent="0" algn="just">
              <a:buNone/>
            </a:pPr>
            <a:r>
              <a:rPr lang="es-CL" sz="2000" dirty="0"/>
              <a:t>La televisión masificó la inmediatez de la imagen en vivo y movimiento, invadiendo los hogares masivamente, permitiendo difundir con rostro y figura la prensa y el espectáculo, alcanzando la preferencia de los telespectadores.  </a:t>
            </a: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34843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4E2"/>
      </a:lt2>
      <a:accent1>
        <a:srgbClr val="83A6BC"/>
      </a:accent1>
      <a:accent2>
        <a:srgbClr val="7F8BBA"/>
      </a:accent2>
      <a:accent3>
        <a:srgbClr val="A196C6"/>
      </a:accent3>
      <a:accent4>
        <a:srgbClr val="A47FBA"/>
      </a:accent4>
      <a:accent5>
        <a:srgbClr val="C492C2"/>
      </a:accent5>
      <a:accent6>
        <a:srgbClr val="BA7F9E"/>
      </a:accent6>
      <a:hlink>
        <a:srgbClr val="A6775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1229</Words>
  <Application>Microsoft Macintosh PowerPoint</Application>
  <PresentationFormat>Panorámica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Calibri</vt:lpstr>
      <vt:lpstr>AccentBoxVTI</vt:lpstr>
      <vt:lpstr>LENGUAJE Nº2 Módulo interactivo II: Medios Masivos de comunicación</vt:lpstr>
      <vt:lpstr>INSTRUCCIONES</vt:lpstr>
      <vt:lpstr>INDICADORES DE PUNTAJE</vt:lpstr>
      <vt:lpstr>Medios Masivos de Comunicación</vt:lpstr>
      <vt:lpstr>Manifestaciones históricas de la comunicación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interactivo II: Medios Masivos de comunicación</dc:title>
  <dc:creator>Maite Andrea</dc:creator>
  <cp:lastModifiedBy>felipe caglieri</cp:lastModifiedBy>
  <cp:revision>3</cp:revision>
  <dcterms:created xsi:type="dcterms:W3CDTF">2020-03-23T05:26:57Z</dcterms:created>
  <dcterms:modified xsi:type="dcterms:W3CDTF">2020-03-25T00:56:16Z</dcterms:modified>
</cp:coreProperties>
</file>