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8"/>
  </p:notesMasterIdLst>
  <p:sldIdLst>
    <p:sldId id="480" r:id="rId2"/>
    <p:sldId id="605" r:id="rId3"/>
    <p:sldId id="266" r:id="rId4"/>
    <p:sldId id="265" r:id="rId5"/>
    <p:sldId id="257" r:id="rId6"/>
    <p:sldId id="258" r:id="rId7"/>
    <p:sldId id="474" r:id="rId8"/>
    <p:sldId id="475" r:id="rId9"/>
    <p:sldId id="433" r:id="rId10"/>
    <p:sldId id="434" r:id="rId11"/>
    <p:sldId id="435" r:id="rId12"/>
    <p:sldId id="277" r:id="rId13"/>
    <p:sldId id="312" r:id="rId14"/>
    <p:sldId id="473" r:id="rId15"/>
    <p:sldId id="431" r:id="rId16"/>
    <p:sldId id="259" r:id="rId17"/>
    <p:sldId id="477" r:id="rId18"/>
    <p:sldId id="478" r:id="rId19"/>
    <p:sldId id="479" r:id="rId20"/>
    <p:sldId id="260" r:id="rId21"/>
    <p:sldId id="262" r:id="rId22"/>
    <p:sldId id="603" r:id="rId23"/>
    <p:sldId id="264" r:id="rId24"/>
    <p:sldId id="599" r:id="rId25"/>
    <p:sldId id="469" r:id="rId26"/>
    <p:sldId id="601" r:id="rId27"/>
  </p:sldIdLst>
  <p:sldSz cx="12192000" cy="6858000"/>
  <p:notesSz cx="6858000" cy="9144000"/>
  <p:defaultTextStyle>
    <a:defPPr>
      <a:defRPr lang="es-C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IA  ORDENES PAOLA G" initials="AOPG" lastIdx="1" clrIdx="0">
    <p:extLst>
      <p:ext uri="{19B8F6BF-5375-455C-9EA6-DF929625EA0E}">
        <p15:presenceInfo xmlns:p15="http://schemas.microsoft.com/office/powerpoint/2012/main" userId="ANDIA  ORDENES PAOLA 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23T13:28:57.587" idx="1">
    <p:pos x="2169" y="648"/>
    <p:text>puede escribir en el cuaderno solo las respuestas</p:text>
    <p:extLst>
      <p:ext uri="{C676402C-5697-4E1C-873F-D02D1690AC5C}">
        <p15:threadingInfo xmlns:p15="http://schemas.microsoft.com/office/powerpoint/2012/main" timeZoneBias="18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691F8-0BB5-4DD7-BB10-2409D28E0BE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82B5F9A-C0C8-4F0E-9716-E5D60F84086C}">
      <dgm:prSet custT="1"/>
      <dgm:spPr/>
      <dgm:t>
        <a:bodyPr/>
        <a:lstStyle/>
        <a:p>
          <a:r>
            <a:rPr lang="es-ES" sz="2000" dirty="0"/>
            <a:t>Excreción que realizan los animales, proceso que permite la incorporación de los elementos en sustancias inorgánicas. </a:t>
          </a:r>
          <a:endParaRPr lang="en-US" sz="2000" dirty="0"/>
        </a:p>
      </dgm:t>
    </dgm:pt>
    <dgm:pt modelId="{11E62F1D-D315-411F-9486-3E10379FB3E5}" type="parTrans" cxnId="{D8540622-4349-4D9A-AA4E-AAE6D7E2BF45}">
      <dgm:prSet/>
      <dgm:spPr/>
      <dgm:t>
        <a:bodyPr/>
        <a:lstStyle/>
        <a:p>
          <a:endParaRPr lang="en-US" sz="1400"/>
        </a:p>
      </dgm:t>
    </dgm:pt>
    <dgm:pt modelId="{815541A9-FDB9-4318-A987-E0C20FE14A9A}" type="sibTrans" cxnId="{D8540622-4349-4D9A-AA4E-AAE6D7E2BF45}">
      <dgm:prSet/>
      <dgm:spPr/>
      <dgm:t>
        <a:bodyPr/>
        <a:lstStyle/>
        <a:p>
          <a:endParaRPr lang="en-US" sz="1400"/>
        </a:p>
      </dgm:t>
    </dgm:pt>
    <dgm:pt modelId="{6A033E79-5D85-45CC-B632-EA936A3A634A}">
      <dgm:prSet custT="1"/>
      <dgm:spPr/>
      <dgm:t>
        <a:bodyPr/>
        <a:lstStyle/>
        <a:p>
          <a:r>
            <a:rPr lang="es-ES" sz="2000"/>
            <a:t>Actividad de los organismos descomponedores y detritívoros, que transforman la materia orgánica en inorgánica, pudiendo esta última ser reutilizada por los productores.   </a:t>
          </a:r>
          <a:endParaRPr lang="en-US" sz="2000"/>
        </a:p>
      </dgm:t>
    </dgm:pt>
    <dgm:pt modelId="{E8467CB6-C4FC-4CAB-97FB-AED984310714}" type="parTrans" cxnId="{4CEEA97F-BAAF-4C0F-8305-D6536720111E}">
      <dgm:prSet/>
      <dgm:spPr/>
      <dgm:t>
        <a:bodyPr/>
        <a:lstStyle/>
        <a:p>
          <a:endParaRPr lang="en-US" sz="1400"/>
        </a:p>
      </dgm:t>
    </dgm:pt>
    <dgm:pt modelId="{7469FE77-85B4-421B-BF22-468811802C73}" type="sibTrans" cxnId="{4CEEA97F-BAAF-4C0F-8305-D6536720111E}">
      <dgm:prSet/>
      <dgm:spPr/>
      <dgm:t>
        <a:bodyPr/>
        <a:lstStyle/>
        <a:p>
          <a:endParaRPr lang="en-US" sz="1400"/>
        </a:p>
      </dgm:t>
    </dgm:pt>
    <dgm:pt modelId="{8B10463E-565E-41A0-8E96-A711A0A3EB28}" type="pres">
      <dgm:prSet presAssocID="{BB8691F8-0BB5-4DD7-BB10-2409D28E0BEA}" presName="root" presStyleCnt="0">
        <dgm:presLayoutVars>
          <dgm:dir/>
          <dgm:resizeHandles val="exact"/>
        </dgm:presLayoutVars>
      </dgm:prSet>
      <dgm:spPr/>
    </dgm:pt>
    <dgm:pt modelId="{0CA2615E-088C-4BBF-A15B-8728519D4EBF}" type="pres">
      <dgm:prSet presAssocID="{082B5F9A-C0C8-4F0E-9716-E5D60F84086C}" presName="compNode" presStyleCnt="0"/>
      <dgm:spPr/>
    </dgm:pt>
    <dgm:pt modelId="{1296C3E2-50D9-45E0-948F-B1E20ED6245C}" type="pres">
      <dgm:prSet presAssocID="{082B5F9A-C0C8-4F0E-9716-E5D60F84086C}" presName="bgRect" presStyleLbl="bgShp" presStyleIdx="0" presStyleCnt="2"/>
      <dgm:spPr/>
    </dgm:pt>
    <dgm:pt modelId="{1C927466-D1D5-4641-A8CC-8356948761F4}" type="pres">
      <dgm:prSet presAssocID="{082B5F9A-C0C8-4F0E-9716-E5D60F84086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t"/>
        </a:ext>
      </dgm:extLst>
    </dgm:pt>
    <dgm:pt modelId="{E1F6629F-4CD9-46A0-A278-374DD75D047B}" type="pres">
      <dgm:prSet presAssocID="{082B5F9A-C0C8-4F0E-9716-E5D60F84086C}" presName="spaceRect" presStyleCnt="0"/>
      <dgm:spPr/>
    </dgm:pt>
    <dgm:pt modelId="{A9EE6AAB-C620-4638-A196-6763ACDED86E}" type="pres">
      <dgm:prSet presAssocID="{082B5F9A-C0C8-4F0E-9716-E5D60F84086C}" presName="parTx" presStyleLbl="revTx" presStyleIdx="0" presStyleCnt="2">
        <dgm:presLayoutVars>
          <dgm:chMax val="0"/>
          <dgm:chPref val="0"/>
        </dgm:presLayoutVars>
      </dgm:prSet>
      <dgm:spPr/>
    </dgm:pt>
    <dgm:pt modelId="{65658F60-02C5-4A92-BC33-237AD160EFAD}" type="pres">
      <dgm:prSet presAssocID="{815541A9-FDB9-4318-A987-E0C20FE14A9A}" presName="sibTrans" presStyleCnt="0"/>
      <dgm:spPr/>
    </dgm:pt>
    <dgm:pt modelId="{5F6B2521-A253-47AE-972B-F65F40FDD98B}" type="pres">
      <dgm:prSet presAssocID="{6A033E79-5D85-45CC-B632-EA936A3A634A}" presName="compNode" presStyleCnt="0"/>
      <dgm:spPr/>
    </dgm:pt>
    <dgm:pt modelId="{47B5E623-0B72-4928-8620-1049946A6397}" type="pres">
      <dgm:prSet presAssocID="{6A033E79-5D85-45CC-B632-EA936A3A634A}" presName="bgRect" presStyleLbl="bgShp" presStyleIdx="1" presStyleCnt="2"/>
      <dgm:spPr/>
    </dgm:pt>
    <dgm:pt modelId="{702048E0-CDD2-4982-9508-19D796E5E3EA}" type="pres">
      <dgm:prSet presAssocID="{6A033E79-5D85-45CC-B632-EA936A3A63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erpillar"/>
        </a:ext>
      </dgm:extLst>
    </dgm:pt>
    <dgm:pt modelId="{ED85312D-0387-4B6D-97A2-021B06FAA92D}" type="pres">
      <dgm:prSet presAssocID="{6A033E79-5D85-45CC-B632-EA936A3A634A}" presName="spaceRect" presStyleCnt="0"/>
      <dgm:spPr/>
    </dgm:pt>
    <dgm:pt modelId="{A0FA8E0B-0860-4737-880A-E362EFEDED31}" type="pres">
      <dgm:prSet presAssocID="{6A033E79-5D85-45CC-B632-EA936A3A634A}" presName="parTx" presStyleLbl="revTx" presStyleIdx="1" presStyleCnt="2">
        <dgm:presLayoutVars>
          <dgm:chMax val="0"/>
          <dgm:chPref val="0"/>
        </dgm:presLayoutVars>
      </dgm:prSet>
      <dgm:spPr/>
    </dgm:pt>
  </dgm:ptLst>
  <dgm:cxnLst>
    <dgm:cxn modelId="{BF22DD1A-1CC0-4034-92F0-3508CD554422}" type="presOf" srcId="{BB8691F8-0BB5-4DD7-BB10-2409D28E0BEA}" destId="{8B10463E-565E-41A0-8E96-A711A0A3EB28}" srcOrd="0" destOrd="0" presId="urn:microsoft.com/office/officeart/2018/2/layout/IconVerticalSolidList"/>
    <dgm:cxn modelId="{D8540622-4349-4D9A-AA4E-AAE6D7E2BF45}" srcId="{BB8691F8-0BB5-4DD7-BB10-2409D28E0BEA}" destId="{082B5F9A-C0C8-4F0E-9716-E5D60F84086C}" srcOrd="0" destOrd="0" parTransId="{11E62F1D-D315-411F-9486-3E10379FB3E5}" sibTransId="{815541A9-FDB9-4318-A987-E0C20FE14A9A}"/>
    <dgm:cxn modelId="{59D07840-AD98-49A3-B6F0-3C98A322747C}" type="presOf" srcId="{082B5F9A-C0C8-4F0E-9716-E5D60F84086C}" destId="{A9EE6AAB-C620-4638-A196-6763ACDED86E}" srcOrd="0" destOrd="0" presId="urn:microsoft.com/office/officeart/2018/2/layout/IconVerticalSolidList"/>
    <dgm:cxn modelId="{C3A32F7A-F94A-44FD-9592-C9D61A5436D5}" type="presOf" srcId="{6A033E79-5D85-45CC-B632-EA936A3A634A}" destId="{A0FA8E0B-0860-4737-880A-E362EFEDED31}" srcOrd="0" destOrd="0" presId="urn:microsoft.com/office/officeart/2018/2/layout/IconVerticalSolidList"/>
    <dgm:cxn modelId="{4CEEA97F-BAAF-4C0F-8305-D6536720111E}" srcId="{BB8691F8-0BB5-4DD7-BB10-2409D28E0BEA}" destId="{6A033E79-5D85-45CC-B632-EA936A3A634A}" srcOrd="1" destOrd="0" parTransId="{E8467CB6-C4FC-4CAB-97FB-AED984310714}" sibTransId="{7469FE77-85B4-421B-BF22-468811802C73}"/>
    <dgm:cxn modelId="{EF159BFE-762B-4A63-BE51-6687C26EAA2B}" type="presParOf" srcId="{8B10463E-565E-41A0-8E96-A711A0A3EB28}" destId="{0CA2615E-088C-4BBF-A15B-8728519D4EBF}" srcOrd="0" destOrd="0" presId="urn:microsoft.com/office/officeart/2018/2/layout/IconVerticalSolidList"/>
    <dgm:cxn modelId="{A25A29B2-94FD-4CAF-8ED4-D9AA3EAEC244}" type="presParOf" srcId="{0CA2615E-088C-4BBF-A15B-8728519D4EBF}" destId="{1296C3E2-50D9-45E0-948F-B1E20ED6245C}" srcOrd="0" destOrd="0" presId="urn:microsoft.com/office/officeart/2018/2/layout/IconVerticalSolidList"/>
    <dgm:cxn modelId="{993F45DD-47FE-4E75-98FE-209E4DBA6856}" type="presParOf" srcId="{0CA2615E-088C-4BBF-A15B-8728519D4EBF}" destId="{1C927466-D1D5-4641-A8CC-8356948761F4}" srcOrd="1" destOrd="0" presId="urn:microsoft.com/office/officeart/2018/2/layout/IconVerticalSolidList"/>
    <dgm:cxn modelId="{81A7F676-BF4D-4972-96CA-90270439E407}" type="presParOf" srcId="{0CA2615E-088C-4BBF-A15B-8728519D4EBF}" destId="{E1F6629F-4CD9-46A0-A278-374DD75D047B}" srcOrd="2" destOrd="0" presId="urn:microsoft.com/office/officeart/2018/2/layout/IconVerticalSolidList"/>
    <dgm:cxn modelId="{2E264AAD-0EE3-4E43-BDF9-95620917E1B0}" type="presParOf" srcId="{0CA2615E-088C-4BBF-A15B-8728519D4EBF}" destId="{A9EE6AAB-C620-4638-A196-6763ACDED86E}" srcOrd="3" destOrd="0" presId="urn:microsoft.com/office/officeart/2018/2/layout/IconVerticalSolidList"/>
    <dgm:cxn modelId="{038D7B21-B4E2-4B37-AD44-6D73743B1681}" type="presParOf" srcId="{8B10463E-565E-41A0-8E96-A711A0A3EB28}" destId="{65658F60-02C5-4A92-BC33-237AD160EFAD}" srcOrd="1" destOrd="0" presId="urn:microsoft.com/office/officeart/2018/2/layout/IconVerticalSolidList"/>
    <dgm:cxn modelId="{9C363820-5CBC-4FF9-AD46-2D8953BA1267}" type="presParOf" srcId="{8B10463E-565E-41A0-8E96-A711A0A3EB28}" destId="{5F6B2521-A253-47AE-972B-F65F40FDD98B}" srcOrd="2" destOrd="0" presId="urn:microsoft.com/office/officeart/2018/2/layout/IconVerticalSolidList"/>
    <dgm:cxn modelId="{D2569B20-7630-46F2-AE75-ACDF65FF2314}" type="presParOf" srcId="{5F6B2521-A253-47AE-972B-F65F40FDD98B}" destId="{47B5E623-0B72-4928-8620-1049946A6397}" srcOrd="0" destOrd="0" presId="urn:microsoft.com/office/officeart/2018/2/layout/IconVerticalSolidList"/>
    <dgm:cxn modelId="{FC655DD5-7F4E-455C-B6CB-078D2E981989}" type="presParOf" srcId="{5F6B2521-A253-47AE-972B-F65F40FDD98B}" destId="{702048E0-CDD2-4982-9508-19D796E5E3EA}" srcOrd="1" destOrd="0" presId="urn:microsoft.com/office/officeart/2018/2/layout/IconVerticalSolidList"/>
    <dgm:cxn modelId="{D9300F65-7893-4AA3-ABDE-38795A2D0982}" type="presParOf" srcId="{5F6B2521-A253-47AE-972B-F65F40FDD98B}" destId="{ED85312D-0387-4B6D-97A2-021B06FAA92D}" srcOrd="2" destOrd="0" presId="urn:microsoft.com/office/officeart/2018/2/layout/IconVerticalSolidList"/>
    <dgm:cxn modelId="{F9F68EC6-907F-452D-A2AD-3D07824DD4FD}" type="presParOf" srcId="{5F6B2521-A253-47AE-972B-F65F40FDD98B}" destId="{A0FA8E0B-0860-4737-880A-E362EFEDED3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6C3E2-50D9-45E0-948F-B1E20ED6245C}">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27466-D1D5-4641-A8CC-8356948761F4}">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EE6AAB-C620-4638-A196-6763ACDED86E}">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89000">
            <a:lnSpc>
              <a:spcPct val="90000"/>
            </a:lnSpc>
            <a:spcBef>
              <a:spcPct val="0"/>
            </a:spcBef>
            <a:spcAft>
              <a:spcPct val="35000"/>
            </a:spcAft>
            <a:buNone/>
          </a:pPr>
          <a:r>
            <a:rPr lang="es-ES" sz="2000" kern="1200" dirty="0"/>
            <a:t>Excreción que realizan los animales, proceso que permite la incorporación de los elementos en sustancias inorgánicas. </a:t>
          </a:r>
          <a:endParaRPr lang="en-US" sz="2000" kern="1200" dirty="0"/>
        </a:p>
      </dsp:txBody>
      <dsp:txXfrm>
        <a:off x="1507738" y="707092"/>
        <a:ext cx="9007861" cy="1305401"/>
      </dsp:txXfrm>
    </dsp:sp>
    <dsp:sp modelId="{47B5E623-0B72-4928-8620-1049946A6397}">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2048E0-CDD2-4982-9508-19D796E5E3EA}">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FA8E0B-0860-4737-880A-E362EFEDED31}">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89000">
            <a:lnSpc>
              <a:spcPct val="90000"/>
            </a:lnSpc>
            <a:spcBef>
              <a:spcPct val="0"/>
            </a:spcBef>
            <a:spcAft>
              <a:spcPct val="35000"/>
            </a:spcAft>
            <a:buNone/>
          </a:pPr>
          <a:r>
            <a:rPr lang="es-ES" sz="2000" kern="1200"/>
            <a:t>Actividad de los organismos descomponedores y detritívoros, que transforman la materia orgánica en inorgánica, pudiendo esta última ser reutilizada por los productores.   </a:t>
          </a:r>
          <a:endParaRPr lang="en-US" sz="2000" kern="1200"/>
        </a:p>
      </dsp:txBody>
      <dsp:txXfrm>
        <a:off x="1507738" y="2338844"/>
        <a:ext cx="9007861" cy="130540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945E7-57B6-4B08-BA69-7C37C2D04C47}" type="datetimeFigureOut">
              <a:rPr lang="es-ES" smtClean="0"/>
              <a:t>23/3/20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8B808-9D89-4705-90CD-ADE7B40CF718}" type="slidenum">
              <a:rPr lang="es-ES" smtClean="0"/>
              <a:t>‹Nº›</a:t>
            </a:fld>
            <a:endParaRPr lang="es-ES"/>
          </a:p>
        </p:txBody>
      </p:sp>
    </p:spTree>
    <p:extLst>
      <p:ext uri="{BB962C8B-B14F-4D97-AF65-F5344CB8AC3E}">
        <p14:creationId xmlns:p14="http://schemas.microsoft.com/office/powerpoint/2010/main" val="177376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a:extLst>
              <a:ext uri="{FF2B5EF4-FFF2-40B4-BE49-F238E27FC236}">
                <a16:creationId xmlns:a16="http://schemas.microsoft.com/office/drawing/2014/main" id="{C1EFCAEA-1A27-468F-B2A2-CB38C55D91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2 Marcador de notas">
            <a:extLst>
              <a:ext uri="{FF2B5EF4-FFF2-40B4-BE49-F238E27FC236}">
                <a16:creationId xmlns:a16="http://schemas.microsoft.com/office/drawing/2014/main" id="{C9726551-42E8-4ED7-A4C3-B3B9929AC5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a:p>
        </p:txBody>
      </p:sp>
      <p:sp>
        <p:nvSpPr>
          <p:cNvPr id="55300" name="3 Marcador de número de diapositiva">
            <a:extLst>
              <a:ext uri="{FF2B5EF4-FFF2-40B4-BE49-F238E27FC236}">
                <a16:creationId xmlns:a16="http://schemas.microsoft.com/office/drawing/2014/main" id="{152EE114-504A-4779-94CD-13AF22A9CD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A6371D-805E-4768-A2F8-B7BC3679EBE5}" type="slidenum">
              <a:rPr lang="es-ES" altLang="es-CL">
                <a:latin typeface="Arial" panose="020B0604020202020204" pitchFamily="34" charset="0"/>
              </a:rPr>
              <a:pPr>
                <a:spcBef>
                  <a:spcPct val="0"/>
                </a:spcBef>
              </a:pPr>
              <a:t>9</a:t>
            </a:fld>
            <a:endParaRPr lang="es-ES" altLang="es-C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a:extLst>
              <a:ext uri="{FF2B5EF4-FFF2-40B4-BE49-F238E27FC236}">
                <a16:creationId xmlns:a16="http://schemas.microsoft.com/office/drawing/2014/main" id="{2A457194-2391-4AD5-B613-62AB190E3D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2 Marcador de notas">
            <a:extLst>
              <a:ext uri="{FF2B5EF4-FFF2-40B4-BE49-F238E27FC236}">
                <a16:creationId xmlns:a16="http://schemas.microsoft.com/office/drawing/2014/main" id="{5AED004F-17AF-4147-9A1E-439CE3EF05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altLang="es-CL"/>
          </a:p>
        </p:txBody>
      </p:sp>
      <p:sp>
        <p:nvSpPr>
          <p:cNvPr id="53252" name="3 Marcador de número de diapositiva">
            <a:extLst>
              <a:ext uri="{FF2B5EF4-FFF2-40B4-BE49-F238E27FC236}">
                <a16:creationId xmlns:a16="http://schemas.microsoft.com/office/drawing/2014/main" id="{C73CDA96-5732-4851-8EC5-8F2D6DFB15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EDE6DE1-BD99-4E1C-AF82-7C986B8E6F73}" type="slidenum">
              <a:rPr lang="es-CL" altLang="es-CL">
                <a:latin typeface="Arial" panose="020B0604020202020204" pitchFamily="34" charset="0"/>
              </a:rPr>
              <a:pPr eaLnBrk="1" hangingPunct="1">
                <a:spcBef>
                  <a:spcPct val="0"/>
                </a:spcBef>
              </a:pPr>
              <a:t>14</a:t>
            </a:fld>
            <a:endParaRPr lang="es-CL" altLang="es-CL">
              <a:latin typeface="Arial" panose="020B0604020202020204" pitchFamily="34" charset="0"/>
            </a:endParaRPr>
          </a:p>
        </p:txBody>
      </p:sp>
    </p:spTree>
    <p:extLst>
      <p:ext uri="{BB962C8B-B14F-4D97-AF65-F5344CB8AC3E}">
        <p14:creationId xmlns:p14="http://schemas.microsoft.com/office/powerpoint/2010/main" val="213489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0D3C0E49-1C31-4E7C-A2FD-B395138A7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2512C54-B8F5-4396-A86D-C09653329676}" type="slidenum">
              <a:rPr lang="es-MX" altLang="es-CL">
                <a:latin typeface="Arial" panose="020B0604020202020204" pitchFamily="34" charset="0"/>
              </a:rPr>
              <a:pPr eaLnBrk="1" hangingPunct="1">
                <a:spcBef>
                  <a:spcPct val="0"/>
                </a:spcBef>
              </a:pPr>
              <a:t>25</a:t>
            </a:fld>
            <a:endParaRPr lang="es-MX" altLang="es-CL">
              <a:latin typeface="Arial" panose="020B0604020202020204" pitchFamily="34" charset="0"/>
            </a:endParaRPr>
          </a:p>
        </p:txBody>
      </p:sp>
      <p:sp>
        <p:nvSpPr>
          <p:cNvPr id="52227" name="Rectangle 2">
            <a:extLst>
              <a:ext uri="{FF2B5EF4-FFF2-40B4-BE49-F238E27FC236}">
                <a16:creationId xmlns:a16="http://schemas.microsoft.com/office/drawing/2014/main" id="{0AC0A5DD-3ECC-43B9-BCDB-A97DCAC163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037BFAB2-B561-4C79-93F1-329EDF40AC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a:p>
        </p:txBody>
      </p:sp>
    </p:spTree>
    <p:extLst>
      <p:ext uri="{BB962C8B-B14F-4D97-AF65-F5344CB8AC3E}">
        <p14:creationId xmlns:p14="http://schemas.microsoft.com/office/powerpoint/2010/main" val="910314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6">
            <a:extLst>
              <a:ext uri="{FF2B5EF4-FFF2-40B4-BE49-F238E27FC236}">
                <a16:creationId xmlns:a16="http://schemas.microsoft.com/office/drawing/2014/main" id="{584892E5-D0DE-41BE-8DF3-0BE57D1696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5" name="Marcador de fecha 3">
            <a:extLst>
              <a:ext uri="{FF2B5EF4-FFF2-40B4-BE49-F238E27FC236}">
                <a16:creationId xmlns:a16="http://schemas.microsoft.com/office/drawing/2014/main" id="{B0D5AA35-F1A8-455B-B93C-7FF4A79EC51D}"/>
              </a:ext>
            </a:extLst>
          </p:cNvPr>
          <p:cNvSpPr>
            <a:spLocks noGrp="1"/>
          </p:cNvSpPr>
          <p:nvPr>
            <p:ph type="dt" sz="half" idx="10"/>
          </p:nvPr>
        </p:nvSpPr>
        <p:spPr/>
        <p:txBody>
          <a:bodyPr/>
          <a:lstStyle>
            <a:lvl1pPr>
              <a:defRPr/>
            </a:lvl1pPr>
          </a:lstStyle>
          <a:p>
            <a:fld id="{E59F1E69-CC02-4F1F-BE60-A5D5D9315ABB}" type="datetimeFigureOut">
              <a:rPr lang="es-ES" smtClean="0"/>
              <a:t>23/3/20</a:t>
            </a:fld>
            <a:endParaRPr lang="es-ES"/>
          </a:p>
        </p:txBody>
      </p:sp>
      <p:sp>
        <p:nvSpPr>
          <p:cNvPr id="6" name="Marcador de pie de página 4">
            <a:extLst>
              <a:ext uri="{FF2B5EF4-FFF2-40B4-BE49-F238E27FC236}">
                <a16:creationId xmlns:a16="http://schemas.microsoft.com/office/drawing/2014/main" id="{A64AFC01-725B-4474-B068-5061BE80AACA}"/>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DBECF0D0-8EE4-4C78-BB0C-DD85EF6F03F5}"/>
              </a:ext>
            </a:extLst>
          </p:cNvPr>
          <p:cNvSpPr>
            <a:spLocks noGrp="1"/>
          </p:cNvSpPr>
          <p:nvPr>
            <p:ph type="sldNum" sz="quarter" idx="12"/>
          </p:nvPr>
        </p:nvSpPr>
        <p:spPr/>
        <p:txBody>
          <a:bodyPr/>
          <a:lstStyle>
            <a:lvl1pPr>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97861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400296A-C56D-435E-9087-7288BA2D9D41}"/>
              </a:ext>
            </a:extLst>
          </p:cNvPr>
          <p:cNvSpPr>
            <a:spLocks noGrp="1"/>
          </p:cNvSpPr>
          <p:nvPr>
            <p:ph type="dt" sz="half" idx="10"/>
          </p:nvPr>
        </p:nvSpPr>
        <p:spPr/>
        <p:txBody>
          <a:bodyPr/>
          <a:lstStyle>
            <a:lvl1pPr>
              <a:defRPr/>
            </a:lvl1pPr>
          </a:lstStyle>
          <a:p>
            <a:fld id="{E59F1E69-CC02-4F1F-BE60-A5D5D9315ABB}" type="datetimeFigureOut">
              <a:rPr lang="es-ES" smtClean="0"/>
              <a:t>23/3/20</a:t>
            </a:fld>
            <a:endParaRPr lang="es-ES"/>
          </a:p>
        </p:txBody>
      </p:sp>
      <p:sp>
        <p:nvSpPr>
          <p:cNvPr id="5" name="Marcador de pie de página 4">
            <a:extLst>
              <a:ext uri="{FF2B5EF4-FFF2-40B4-BE49-F238E27FC236}">
                <a16:creationId xmlns:a16="http://schemas.microsoft.com/office/drawing/2014/main" id="{74460363-8861-4F23-AFD4-FAA77B3ABC22}"/>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0AC111F2-5A73-4356-99B1-63FBDF32937F}"/>
              </a:ext>
            </a:extLst>
          </p:cNvPr>
          <p:cNvSpPr>
            <a:spLocks noGrp="1"/>
          </p:cNvSpPr>
          <p:nvPr>
            <p:ph type="sldNum" sz="quarter" idx="12"/>
          </p:nvPr>
        </p:nvSpPr>
        <p:spPr/>
        <p:txBody>
          <a:bodyPr/>
          <a:lstStyle>
            <a:lvl1pPr>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246855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19603C3-BAB7-40F4-A963-479DC81F11CA}"/>
              </a:ext>
            </a:extLst>
          </p:cNvPr>
          <p:cNvSpPr>
            <a:spLocks noGrp="1"/>
          </p:cNvSpPr>
          <p:nvPr>
            <p:ph type="dt" sz="half" idx="10"/>
          </p:nvPr>
        </p:nvSpPr>
        <p:spPr/>
        <p:txBody>
          <a:bodyPr/>
          <a:lstStyle>
            <a:lvl1pPr>
              <a:defRPr/>
            </a:lvl1pPr>
          </a:lstStyle>
          <a:p>
            <a:fld id="{E59F1E69-CC02-4F1F-BE60-A5D5D9315ABB}" type="datetimeFigureOut">
              <a:rPr lang="es-ES" smtClean="0"/>
              <a:t>23/3/20</a:t>
            </a:fld>
            <a:endParaRPr lang="es-ES"/>
          </a:p>
        </p:txBody>
      </p:sp>
      <p:sp>
        <p:nvSpPr>
          <p:cNvPr id="5" name="Marcador de pie de página 4">
            <a:extLst>
              <a:ext uri="{FF2B5EF4-FFF2-40B4-BE49-F238E27FC236}">
                <a16:creationId xmlns:a16="http://schemas.microsoft.com/office/drawing/2014/main" id="{442DF480-FF4A-4C45-B754-F47E339B1BBA}"/>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B4149215-F6D7-4095-A8B9-4CC6A31E7955}"/>
              </a:ext>
            </a:extLst>
          </p:cNvPr>
          <p:cNvSpPr>
            <a:spLocks noGrp="1"/>
          </p:cNvSpPr>
          <p:nvPr>
            <p:ph type="sldNum" sz="quarter" idx="12"/>
          </p:nvPr>
        </p:nvSpPr>
        <p:spPr/>
        <p:txBody>
          <a:bodyPr/>
          <a:lstStyle>
            <a:lvl1pPr>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238769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DV">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Tree>
    <p:extLst>
      <p:ext uri="{BB962C8B-B14F-4D97-AF65-F5344CB8AC3E}">
        <p14:creationId xmlns:p14="http://schemas.microsoft.com/office/powerpoint/2010/main" val="318328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2">
            <a:extLst>
              <a:ext uri="{FF2B5EF4-FFF2-40B4-BE49-F238E27FC236}">
                <a16:creationId xmlns:a16="http://schemas.microsoft.com/office/drawing/2014/main" id="{789BFA14-3253-4967-A4A4-9AF6E011E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4797425"/>
            <a:ext cx="1218882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C22C41A-D4F8-4BE5-B4D7-5FFAC6ED5219}"/>
              </a:ext>
            </a:extLst>
          </p:cNvPr>
          <p:cNvSpPr>
            <a:spLocks noGrp="1"/>
          </p:cNvSpPr>
          <p:nvPr>
            <p:ph type="dt" sz="half" idx="10"/>
          </p:nvPr>
        </p:nvSpPr>
        <p:spPr/>
        <p:txBody>
          <a:bodyPr/>
          <a:lstStyle>
            <a:lvl1pPr>
              <a:defRPr/>
            </a:lvl1pPr>
          </a:lstStyle>
          <a:p>
            <a:fld id="{E59F1E69-CC02-4F1F-BE60-A5D5D9315ABB}" type="datetimeFigureOut">
              <a:rPr lang="es-ES" smtClean="0"/>
              <a:t>23/3/20</a:t>
            </a:fld>
            <a:endParaRPr lang="es-ES"/>
          </a:p>
        </p:txBody>
      </p:sp>
      <p:sp>
        <p:nvSpPr>
          <p:cNvPr id="6" name="Marcador de pie de página 4">
            <a:extLst>
              <a:ext uri="{FF2B5EF4-FFF2-40B4-BE49-F238E27FC236}">
                <a16:creationId xmlns:a16="http://schemas.microsoft.com/office/drawing/2014/main" id="{A003299C-A4C8-4926-8751-B16985EBB74C}"/>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9D9A7B0C-D7A0-4C7A-A602-E94E08DAF3BC}"/>
              </a:ext>
            </a:extLst>
          </p:cNvPr>
          <p:cNvSpPr>
            <a:spLocks noGrp="1"/>
          </p:cNvSpPr>
          <p:nvPr>
            <p:ph type="sldNum" sz="quarter" idx="12"/>
          </p:nvPr>
        </p:nvSpPr>
        <p:spPr/>
        <p:txBody>
          <a:bodyPr/>
          <a:lstStyle>
            <a:lvl1pPr>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224289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9C298D4-772F-4EE5-963A-299192EF8A87}"/>
              </a:ext>
            </a:extLst>
          </p:cNvPr>
          <p:cNvSpPr>
            <a:spLocks noGrp="1"/>
          </p:cNvSpPr>
          <p:nvPr>
            <p:ph type="dt" sz="half" idx="10"/>
          </p:nvPr>
        </p:nvSpPr>
        <p:spPr/>
        <p:txBody>
          <a:bodyPr/>
          <a:lstStyle>
            <a:lvl1pPr>
              <a:defRPr/>
            </a:lvl1pPr>
          </a:lstStyle>
          <a:p>
            <a:fld id="{E59F1E69-CC02-4F1F-BE60-A5D5D9315ABB}" type="datetimeFigureOut">
              <a:rPr lang="es-ES" smtClean="0"/>
              <a:t>23/3/20</a:t>
            </a:fld>
            <a:endParaRPr lang="es-ES"/>
          </a:p>
        </p:txBody>
      </p:sp>
      <p:sp>
        <p:nvSpPr>
          <p:cNvPr id="5" name="Marcador de pie de página 4">
            <a:extLst>
              <a:ext uri="{FF2B5EF4-FFF2-40B4-BE49-F238E27FC236}">
                <a16:creationId xmlns:a16="http://schemas.microsoft.com/office/drawing/2014/main" id="{9E33DB48-9EE2-46D6-94EC-ADD11956ED74}"/>
              </a:ext>
            </a:extLst>
          </p:cNvPr>
          <p:cNvSpPr>
            <a:spLocks noGrp="1"/>
          </p:cNvSpPr>
          <p:nvPr>
            <p:ph type="ftr" sz="quarter" idx="11"/>
          </p:nvPr>
        </p:nvSpPr>
        <p:spPr/>
        <p:txBody>
          <a:bodyPr/>
          <a:lstStyle>
            <a:lvl1pPr>
              <a:defRPr/>
            </a:lvl1pPr>
          </a:lstStyle>
          <a:p>
            <a:endParaRPr lang="es-ES"/>
          </a:p>
        </p:txBody>
      </p:sp>
      <p:sp>
        <p:nvSpPr>
          <p:cNvPr id="6" name="Marcador de número de diapositiva 5">
            <a:extLst>
              <a:ext uri="{FF2B5EF4-FFF2-40B4-BE49-F238E27FC236}">
                <a16:creationId xmlns:a16="http://schemas.microsoft.com/office/drawing/2014/main" id="{EF66C9F0-1992-4C93-A47E-96A992EC1660}"/>
              </a:ext>
            </a:extLst>
          </p:cNvPr>
          <p:cNvSpPr>
            <a:spLocks noGrp="1"/>
          </p:cNvSpPr>
          <p:nvPr>
            <p:ph type="sldNum" sz="quarter" idx="12"/>
          </p:nvPr>
        </p:nvSpPr>
        <p:spPr/>
        <p:txBody>
          <a:bodyPr/>
          <a:lstStyle>
            <a:lvl1pPr>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311602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a:ext uri="{FF2B5EF4-FFF2-40B4-BE49-F238E27FC236}">
                <a16:creationId xmlns:a16="http://schemas.microsoft.com/office/drawing/2014/main" id="{69AA70E4-A461-4120-8EBF-6EBA8E301BEC}"/>
              </a:ext>
            </a:extLst>
          </p:cNvPr>
          <p:cNvSpPr>
            <a:spLocks noGrp="1"/>
          </p:cNvSpPr>
          <p:nvPr>
            <p:ph type="dt" sz="half" idx="10"/>
          </p:nvPr>
        </p:nvSpPr>
        <p:spPr/>
        <p:txBody>
          <a:bodyPr/>
          <a:lstStyle>
            <a:lvl1pPr>
              <a:defRPr/>
            </a:lvl1pPr>
          </a:lstStyle>
          <a:p>
            <a:fld id="{E59F1E69-CC02-4F1F-BE60-A5D5D9315ABB}" type="datetimeFigureOut">
              <a:rPr lang="es-ES" smtClean="0"/>
              <a:t>23/3/20</a:t>
            </a:fld>
            <a:endParaRPr lang="es-ES"/>
          </a:p>
        </p:txBody>
      </p:sp>
      <p:sp>
        <p:nvSpPr>
          <p:cNvPr id="6" name="Marcador de pie de página 4">
            <a:extLst>
              <a:ext uri="{FF2B5EF4-FFF2-40B4-BE49-F238E27FC236}">
                <a16:creationId xmlns:a16="http://schemas.microsoft.com/office/drawing/2014/main" id="{FC5400A0-AB53-49C3-BD0D-4A320FBF3ED8}"/>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893A88A9-7227-4A2B-8138-3B4AB7C7BE94}"/>
              </a:ext>
            </a:extLst>
          </p:cNvPr>
          <p:cNvSpPr>
            <a:spLocks noGrp="1"/>
          </p:cNvSpPr>
          <p:nvPr>
            <p:ph type="sldNum" sz="quarter" idx="12"/>
          </p:nvPr>
        </p:nvSpPr>
        <p:spPr/>
        <p:txBody>
          <a:bodyPr/>
          <a:lstStyle>
            <a:lvl1pPr>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2274153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a:ext uri="{FF2B5EF4-FFF2-40B4-BE49-F238E27FC236}">
                <a16:creationId xmlns:a16="http://schemas.microsoft.com/office/drawing/2014/main" id="{1428866A-A72A-4FD5-A333-6E4ED40778F9}"/>
              </a:ext>
            </a:extLst>
          </p:cNvPr>
          <p:cNvSpPr>
            <a:spLocks noGrp="1"/>
          </p:cNvSpPr>
          <p:nvPr>
            <p:ph type="dt" sz="half" idx="10"/>
          </p:nvPr>
        </p:nvSpPr>
        <p:spPr/>
        <p:txBody>
          <a:bodyPr/>
          <a:lstStyle>
            <a:lvl1pPr>
              <a:defRPr/>
            </a:lvl1pPr>
          </a:lstStyle>
          <a:p>
            <a:fld id="{E59F1E69-CC02-4F1F-BE60-A5D5D9315ABB}" type="datetimeFigureOut">
              <a:rPr lang="es-ES" smtClean="0"/>
              <a:t>23/3/20</a:t>
            </a:fld>
            <a:endParaRPr lang="es-ES"/>
          </a:p>
        </p:txBody>
      </p:sp>
      <p:sp>
        <p:nvSpPr>
          <p:cNvPr id="8" name="Marcador de pie de página 4">
            <a:extLst>
              <a:ext uri="{FF2B5EF4-FFF2-40B4-BE49-F238E27FC236}">
                <a16:creationId xmlns:a16="http://schemas.microsoft.com/office/drawing/2014/main" id="{6CC75A1E-3CDD-4787-AA66-112CCCE0207F}"/>
              </a:ext>
            </a:extLst>
          </p:cNvPr>
          <p:cNvSpPr>
            <a:spLocks noGrp="1"/>
          </p:cNvSpPr>
          <p:nvPr>
            <p:ph type="ftr" sz="quarter" idx="11"/>
          </p:nvPr>
        </p:nvSpPr>
        <p:spPr/>
        <p:txBody>
          <a:bodyPr/>
          <a:lstStyle>
            <a:lvl1pPr>
              <a:defRPr/>
            </a:lvl1pPr>
          </a:lstStyle>
          <a:p>
            <a:endParaRPr lang="es-ES"/>
          </a:p>
        </p:txBody>
      </p:sp>
      <p:sp>
        <p:nvSpPr>
          <p:cNvPr id="9" name="Marcador de número de diapositiva 5">
            <a:extLst>
              <a:ext uri="{FF2B5EF4-FFF2-40B4-BE49-F238E27FC236}">
                <a16:creationId xmlns:a16="http://schemas.microsoft.com/office/drawing/2014/main" id="{516595D6-5E05-4A71-84A8-24C4251A3916}"/>
              </a:ext>
            </a:extLst>
          </p:cNvPr>
          <p:cNvSpPr>
            <a:spLocks noGrp="1"/>
          </p:cNvSpPr>
          <p:nvPr>
            <p:ph type="sldNum" sz="quarter" idx="12"/>
          </p:nvPr>
        </p:nvSpPr>
        <p:spPr/>
        <p:txBody>
          <a:bodyPr/>
          <a:lstStyle>
            <a:lvl1pPr>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343016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3">
            <a:extLst>
              <a:ext uri="{FF2B5EF4-FFF2-40B4-BE49-F238E27FC236}">
                <a16:creationId xmlns:a16="http://schemas.microsoft.com/office/drawing/2014/main" id="{DAF1106D-D363-4A63-B94D-A031CBA53932}"/>
              </a:ext>
            </a:extLst>
          </p:cNvPr>
          <p:cNvSpPr>
            <a:spLocks noGrp="1"/>
          </p:cNvSpPr>
          <p:nvPr>
            <p:ph type="dt" sz="half" idx="10"/>
          </p:nvPr>
        </p:nvSpPr>
        <p:spPr/>
        <p:txBody>
          <a:bodyPr/>
          <a:lstStyle>
            <a:lvl1pPr>
              <a:defRPr/>
            </a:lvl1pPr>
          </a:lstStyle>
          <a:p>
            <a:fld id="{E59F1E69-CC02-4F1F-BE60-A5D5D9315ABB}" type="datetimeFigureOut">
              <a:rPr lang="es-ES" smtClean="0"/>
              <a:t>23/3/20</a:t>
            </a:fld>
            <a:endParaRPr lang="es-ES"/>
          </a:p>
        </p:txBody>
      </p:sp>
      <p:sp>
        <p:nvSpPr>
          <p:cNvPr id="4" name="Marcador de pie de página 4">
            <a:extLst>
              <a:ext uri="{FF2B5EF4-FFF2-40B4-BE49-F238E27FC236}">
                <a16:creationId xmlns:a16="http://schemas.microsoft.com/office/drawing/2014/main" id="{3A9FBB67-3530-4343-A474-CBAF9ADF8266}"/>
              </a:ext>
            </a:extLst>
          </p:cNvPr>
          <p:cNvSpPr>
            <a:spLocks noGrp="1"/>
          </p:cNvSpPr>
          <p:nvPr>
            <p:ph type="ftr" sz="quarter" idx="11"/>
          </p:nvPr>
        </p:nvSpPr>
        <p:spPr/>
        <p:txBody>
          <a:bodyPr/>
          <a:lstStyle>
            <a:lvl1pPr>
              <a:defRPr/>
            </a:lvl1pPr>
          </a:lstStyle>
          <a:p>
            <a:endParaRPr lang="es-ES"/>
          </a:p>
        </p:txBody>
      </p:sp>
      <p:sp>
        <p:nvSpPr>
          <p:cNvPr id="5" name="Marcador de número de diapositiva 5">
            <a:extLst>
              <a:ext uri="{FF2B5EF4-FFF2-40B4-BE49-F238E27FC236}">
                <a16:creationId xmlns:a16="http://schemas.microsoft.com/office/drawing/2014/main" id="{D562BD6C-F3AD-4F67-8888-20BEB388E028}"/>
              </a:ext>
            </a:extLst>
          </p:cNvPr>
          <p:cNvSpPr>
            <a:spLocks noGrp="1"/>
          </p:cNvSpPr>
          <p:nvPr>
            <p:ph type="sldNum" sz="quarter" idx="12"/>
          </p:nvPr>
        </p:nvSpPr>
        <p:spPr/>
        <p:txBody>
          <a:bodyPr/>
          <a:lstStyle>
            <a:lvl1pPr>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24371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10FD361F-F107-4085-B0D8-1A7550E00371}"/>
              </a:ext>
            </a:extLst>
          </p:cNvPr>
          <p:cNvSpPr>
            <a:spLocks noGrp="1"/>
          </p:cNvSpPr>
          <p:nvPr>
            <p:ph type="dt" sz="half" idx="10"/>
          </p:nvPr>
        </p:nvSpPr>
        <p:spPr/>
        <p:txBody>
          <a:bodyPr/>
          <a:lstStyle>
            <a:lvl1pPr>
              <a:defRPr/>
            </a:lvl1pPr>
          </a:lstStyle>
          <a:p>
            <a:fld id="{E59F1E69-CC02-4F1F-BE60-A5D5D9315ABB}" type="datetimeFigureOut">
              <a:rPr lang="es-ES" smtClean="0"/>
              <a:t>23/3/20</a:t>
            </a:fld>
            <a:endParaRPr lang="es-ES"/>
          </a:p>
        </p:txBody>
      </p:sp>
      <p:sp>
        <p:nvSpPr>
          <p:cNvPr id="3" name="Marcador de pie de página 4">
            <a:extLst>
              <a:ext uri="{FF2B5EF4-FFF2-40B4-BE49-F238E27FC236}">
                <a16:creationId xmlns:a16="http://schemas.microsoft.com/office/drawing/2014/main" id="{31D7329A-CA14-4387-B59C-1F91514F04C0}"/>
              </a:ext>
            </a:extLst>
          </p:cNvPr>
          <p:cNvSpPr>
            <a:spLocks noGrp="1"/>
          </p:cNvSpPr>
          <p:nvPr>
            <p:ph type="ftr" sz="quarter" idx="11"/>
          </p:nvPr>
        </p:nvSpPr>
        <p:spPr/>
        <p:txBody>
          <a:bodyPr/>
          <a:lstStyle>
            <a:lvl1pPr>
              <a:defRPr/>
            </a:lvl1pPr>
          </a:lstStyle>
          <a:p>
            <a:endParaRPr lang="es-ES"/>
          </a:p>
        </p:txBody>
      </p:sp>
      <p:sp>
        <p:nvSpPr>
          <p:cNvPr id="4" name="Marcador de número de diapositiva 5">
            <a:extLst>
              <a:ext uri="{FF2B5EF4-FFF2-40B4-BE49-F238E27FC236}">
                <a16:creationId xmlns:a16="http://schemas.microsoft.com/office/drawing/2014/main" id="{23F9A6C2-9AB0-4CE8-B470-1622016E7B0D}"/>
              </a:ext>
            </a:extLst>
          </p:cNvPr>
          <p:cNvSpPr>
            <a:spLocks noGrp="1"/>
          </p:cNvSpPr>
          <p:nvPr>
            <p:ph type="sldNum" sz="quarter" idx="12"/>
          </p:nvPr>
        </p:nvSpPr>
        <p:spPr/>
        <p:txBody>
          <a:bodyPr/>
          <a:lstStyle>
            <a:lvl1pPr>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2863117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DAD3814-E1E7-4752-A3D2-5631BEA21E17}"/>
              </a:ext>
            </a:extLst>
          </p:cNvPr>
          <p:cNvSpPr>
            <a:spLocks noGrp="1"/>
          </p:cNvSpPr>
          <p:nvPr>
            <p:ph type="dt" sz="half" idx="10"/>
          </p:nvPr>
        </p:nvSpPr>
        <p:spPr/>
        <p:txBody>
          <a:bodyPr/>
          <a:lstStyle>
            <a:lvl1pPr>
              <a:defRPr/>
            </a:lvl1pPr>
          </a:lstStyle>
          <a:p>
            <a:fld id="{E59F1E69-CC02-4F1F-BE60-A5D5D9315ABB}" type="datetimeFigureOut">
              <a:rPr lang="es-ES" smtClean="0"/>
              <a:t>23/3/20</a:t>
            </a:fld>
            <a:endParaRPr lang="es-ES"/>
          </a:p>
        </p:txBody>
      </p:sp>
      <p:sp>
        <p:nvSpPr>
          <p:cNvPr id="6" name="Marcador de pie de página 4">
            <a:extLst>
              <a:ext uri="{FF2B5EF4-FFF2-40B4-BE49-F238E27FC236}">
                <a16:creationId xmlns:a16="http://schemas.microsoft.com/office/drawing/2014/main" id="{0453DA12-DD5B-4DF7-AA3C-3E5D2D8DB19B}"/>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EAD34D03-16D9-4C79-A868-B4C3C66FE359}"/>
              </a:ext>
            </a:extLst>
          </p:cNvPr>
          <p:cNvSpPr>
            <a:spLocks noGrp="1"/>
          </p:cNvSpPr>
          <p:nvPr>
            <p:ph type="sldNum" sz="quarter" idx="12"/>
          </p:nvPr>
        </p:nvSpPr>
        <p:spPr/>
        <p:txBody>
          <a:bodyPr/>
          <a:lstStyle>
            <a:lvl1pPr>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361004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CL"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E8DA977F-CAB6-4EB7-BA4C-6F6197646AE5}"/>
              </a:ext>
            </a:extLst>
          </p:cNvPr>
          <p:cNvSpPr>
            <a:spLocks noGrp="1"/>
          </p:cNvSpPr>
          <p:nvPr>
            <p:ph type="dt" sz="half" idx="10"/>
          </p:nvPr>
        </p:nvSpPr>
        <p:spPr/>
        <p:txBody>
          <a:bodyPr/>
          <a:lstStyle>
            <a:lvl1pPr>
              <a:defRPr/>
            </a:lvl1pPr>
          </a:lstStyle>
          <a:p>
            <a:fld id="{E59F1E69-CC02-4F1F-BE60-A5D5D9315ABB}" type="datetimeFigureOut">
              <a:rPr lang="es-ES" smtClean="0"/>
              <a:t>23/3/20</a:t>
            </a:fld>
            <a:endParaRPr lang="es-ES"/>
          </a:p>
        </p:txBody>
      </p:sp>
      <p:sp>
        <p:nvSpPr>
          <p:cNvPr id="6" name="Marcador de pie de página 4">
            <a:extLst>
              <a:ext uri="{FF2B5EF4-FFF2-40B4-BE49-F238E27FC236}">
                <a16:creationId xmlns:a16="http://schemas.microsoft.com/office/drawing/2014/main" id="{743B17D1-13BF-4B28-8A9D-F2EF78DEACC9}"/>
              </a:ext>
            </a:extLst>
          </p:cNvPr>
          <p:cNvSpPr>
            <a:spLocks noGrp="1"/>
          </p:cNvSpPr>
          <p:nvPr>
            <p:ph type="ftr" sz="quarter" idx="11"/>
          </p:nvPr>
        </p:nvSpPr>
        <p:spPr/>
        <p:txBody>
          <a:bodyPr/>
          <a:lstStyle>
            <a:lvl1pPr>
              <a:defRPr/>
            </a:lvl1pPr>
          </a:lstStyle>
          <a:p>
            <a:endParaRPr lang="es-ES"/>
          </a:p>
        </p:txBody>
      </p:sp>
      <p:sp>
        <p:nvSpPr>
          <p:cNvPr id="7" name="Marcador de número de diapositiva 5">
            <a:extLst>
              <a:ext uri="{FF2B5EF4-FFF2-40B4-BE49-F238E27FC236}">
                <a16:creationId xmlns:a16="http://schemas.microsoft.com/office/drawing/2014/main" id="{F25D23E3-AC2B-41B9-9806-B18D4D680207}"/>
              </a:ext>
            </a:extLst>
          </p:cNvPr>
          <p:cNvSpPr>
            <a:spLocks noGrp="1"/>
          </p:cNvSpPr>
          <p:nvPr>
            <p:ph type="sldNum" sz="quarter" idx="12"/>
          </p:nvPr>
        </p:nvSpPr>
        <p:spPr/>
        <p:txBody>
          <a:bodyPr/>
          <a:lstStyle>
            <a:lvl1pPr>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312532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1F5364A7-11B8-4F85-BFEC-BF50C9AF6A5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a:t>Haga clic para modificar el estilo de título del patrón</a:t>
            </a:r>
            <a:endParaRPr lang="es-CL" altLang="es-CL"/>
          </a:p>
        </p:txBody>
      </p:sp>
      <p:sp>
        <p:nvSpPr>
          <p:cNvPr id="1027" name="Marcador de texto 2">
            <a:extLst>
              <a:ext uri="{FF2B5EF4-FFF2-40B4-BE49-F238E27FC236}">
                <a16:creationId xmlns:a16="http://schemas.microsoft.com/office/drawing/2014/main" id="{DC8C7D31-7BC6-4FCE-8685-43FB802657E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a:t>Haga clic para modificar los estilos de texto del patrón</a:t>
            </a:r>
          </a:p>
          <a:p>
            <a:pPr lvl="1"/>
            <a:r>
              <a:rPr lang="es-ES" altLang="es-CL"/>
              <a:t>Segundo nivel</a:t>
            </a:r>
          </a:p>
          <a:p>
            <a:pPr lvl="2"/>
            <a:r>
              <a:rPr lang="es-ES" altLang="es-CL"/>
              <a:t>Tercer nivel</a:t>
            </a:r>
          </a:p>
          <a:p>
            <a:pPr lvl="3"/>
            <a:r>
              <a:rPr lang="es-ES" altLang="es-CL"/>
              <a:t>Cuarto nivel</a:t>
            </a:r>
          </a:p>
          <a:p>
            <a:pPr lvl="4"/>
            <a:r>
              <a:rPr lang="es-ES" altLang="es-CL"/>
              <a:t>Quinto nivel</a:t>
            </a:r>
            <a:endParaRPr lang="es-CL" altLang="es-CL"/>
          </a:p>
        </p:txBody>
      </p:sp>
      <p:sp>
        <p:nvSpPr>
          <p:cNvPr id="4" name="Marcador de fecha 3">
            <a:extLst>
              <a:ext uri="{FF2B5EF4-FFF2-40B4-BE49-F238E27FC236}">
                <a16:creationId xmlns:a16="http://schemas.microsoft.com/office/drawing/2014/main" id="{6E38C24B-6BF6-4A4D-85B7-3C23F86CA8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E59F1E69-CC02-4F1F-BE60-A5D5D9315ABB}" type="datetimeFigureOut">
              <a:rPr lang="es-ES" smtClean="0"/>
              <a:t>23/3/20</a:t>
            </a:fld>
            <a:endParaRPr lang="es-ES"/>
          </a:p>
        </p:txBody>
      </p:sp>
      <p:sp>
        <p:nvSpPr>
          <p:cNvPr id="5" name="Marcador de pie de página 4">
            <a:extLst>
              <a:ext uri="{FF2B5EF4-FFF2-40B4-BE49-F238E27FC236}">
                <a16:creationId xmlns:a16="http://schemas.microsoft.com/office/drawing/2014/main" id="{957A267F-F900-44C0-A2FF-559EC30E5D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s-ES"/>
          </a:p>
        </p:txBody>
      </p:sp>
      <p:sp>
        <p:nvSpPr>
          <p:cNvPr id="6" name="Marcador de número de diapositiva 5">
            <a:extLst>
              <a:ext uri="{FF2B5EF4-FFF2-40B4-BE49-F238E27FC236}">
                <a16:creationId xmlns:a16="http://schemas.microsoft.com/office/drawing/2014/main" id="{9C3FB266-90D5-4E42-83B1-6B01327095B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941D8C6-3E1C-4792-B00B-9D0B2AB03CC5}" type="slidenum">
              <a:rPr lang="es-ES" smtClean="0"/>
              <a:t>‹Nº›</a:t>
            </a:fld>
            <a:endParaRPr lang="es-ES"/>
          </a:p>
        </p:txBody>
      </p:sp>
    </p:spTree>
    <p:extLst>
      <p:ext uri="{BB962C8B-B14F-4D97-AF65-F5344CB8AC3E}">
        <p14:creationId xmlns:p14="http://schemas.microsoft.com/office/powerpoint/2010/main" val="230906595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hyperlink" Target="https://www.youtube.com/watch?v=9ZWSla5YQD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mailto:pandia@cldv.c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wyf-eJBnmtc"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a:extLst>
              <a:ext uri="{FF2B5EF4-FFF2-40B4-BE49-F238E27FC236}">
                <a16:creationId xmlns:a16="http://schemas.microsoft.com/office/drawing/2014/main" id="{C015132F-F749-4A18-84EB-6BC227350490}"/>
              </a:ext>
            </a:extLst>
          </p:cNvPr>
          <p:cNvSpPr>
            <a:spLocks noGrp="1" noChangeArrowheads="1"/>
          </p:cNvSpPr>
          <p:nvPr>
            <p:ph type="ctrTitle"/>
          </p:nvPr>
        </p:nvSpPr>
        <p:spPr>
          <a:xfrm>
            <a:off x="335280" y="1285241"/>
            <a:ext cx="10027920" cy="2387600"/>
          </a:xfrm>
        </p:spPr>
        <p:txBody>
          <a:bodyPr/>
          <a:lstStyle/>
          <a:p>
            <a:pPr algn="l"/>
            <a:r>
              <a:rPr lang="es-ES" altLang="es-ES" sz="4400" b="1" dirty="0"/>
              <a:t>Unidad 0: </a:t>
            </a:r>
            <a:br>
              <a:rPr lang="es-ES" altLang="es-ES" sz="4400" b="1" dirty="0"/>
            </a:br>
            <a:r>
              <a:rPr lang="es-ES" altLang="es-ES" sz="4400" dirty="0"/>
              <a:t>Materia y energía en los ecosistemas</a:t>
            </a:r>
            <a:br>
              <a:rPr lang="es-ES" altLang="es-ES" sz="4400" dirty="0"/>
            </a:br>
            <a:r>
              <a:rPr lang="es-ES" altLang="es-ES" sz="4400" dirty="0"/>
              <a:t>parte 2: “cadenas y tramas tróficas, flujo de energía y  ciclo de la materia”</a:t>
            </a:r>
          </a:p>
        </p:txBody>
      </p:sp>
      <p:sp>
        <p:nvSpPr>
          <p:cNvPr id="5123" name="Subtítulo 2">
            <a:extLst>
              <a:ext uri="{FF2B5EF4-FFF2-40B4-BE49-F238E27FC236}">
                <a16:creationId xmlns:a16="http://schemas.microsoft.com/office/drawing/2014/main" id="{065B060A-F8D8-4D47-8F51-ECB64BDC8A61}"/>
              </a:ext>
            </a:extLst>
          </p:cNvPr>
          <p:cNvSpPr>
            <a:spLocks noGrp="1" noChangeArrowheads="1"/>
          </p:cNvSpPr>
          <p:nvPr>
            <p:ph type="subTitle" idx="1"/>
          </p:nvPr>
        </p:nvSpPr>
        <p:spPr/>
        <p:txBody>
          <a:bodyPr/>
          <a:lstStyle/>
          <a:p>
            <a:endParaRPr lang="es-ES" altLang="es-ES"/>
          </a:p>
          <a:p>
            <a:r>
              <a:rPr lang="es-ES" altLang="es-ES"/>
              <a:t>Paola Andía Órdenes</a:t>
            </a:r>
          </a:p>
          <a:p>
            <a:r>
              <a:rPr lang="es-ES" altLang="es-ES"/>
              <a:t>Profesora de Biología y Ciencias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4" descr="data:image/jpeg;base64,/9j/4AAQSkZJRgABAQAAAQABAAD/2wCEAAkGBhQSEBUTEhMWFRQWGBgYGBUUFhoXGBoXGBoXFxgbGBcaHiYeGh8jGRcXIC8hJCcpLCwtGB8xNTAqOCYrLSkBCQoKDgwOGg8PGiolHyUpLTUyKTIsLywsNjQvKTAsKSovLCwpLCksLCwvLCosLC8sLCw0LCwpLCwsLCksKiwsLP/AABEIAPEA0gMBIgACEQEDEQH/xAAcAAEAAgMBAQEAAAAAAAAAAAAABQYDBAcCAQj/xABFEAACAQIEAwUFBQQJBAEFAAABAhEAAwQSITEFQVEGEyJhcTKBkbHwB0JSocEUI2LRM3KCkqLC0uHxJENzspMVJTREY//EABoBAQADAQEBAAAAAAAAAAAAAAADBAUCAQb/xAAxEQACAQIEAgkDBQEBAAAAAAAAAQIDEQQSITFBURMiMmFxobHB8IGR0QUjM+HxJBT/2gAMAwEAAhEDEQA/AO40pSgFKUoBSlKAUpSgFKUoBXm7cCqWOwBJ9BrVe4n2xFm8Ua02RWVWuyoUM+WFicxMHNtEDccp3Gj90/8AVb5GvWmlcLV2KDxXt7ixeKWcK+QR42GRI694ylY/iJA+Z0OJ/aldFovby+AsoYLIutngMJOiBBOmpM7Aawva7EFsHh7Vv2nCqQOZMAT8qh+O4de/sYRAIQKrEakkxmn4mvcIs95y2RcxtONJqlFa3OtWO3ii3a7y2Tda2jXFTZGZQSozbkTty2man+GcXt4hc1ppjQjYqehH0Dyri/HeJjDiBqzfMnUn4mpj7H8NiHxNzEmRYNsoxOzPKsoA5lROvKfOqsKkpS7i1icJRp0tH1kdcpSlWDJFKUoBSlKAUpSgFKUoBSlKAUpSgFKUoBSlRvEO0NmyCWceHeCAAeYLMQoPkTPlXqTex43Ykqie0Haazg0zXmgn2VG5PpURhvtGsPcCAaGYIJnQFjAy5ToCYDE9JOlUft6iDGscTauXCRNs99ltMh2ICrm8iMw1XpFc1VKmusrFjDU1WlZalo4b9qiXGDXLYt2jcFtWLSSSJY9IQZS3QOOcA3wGuBcfwveWkuWwAEGUIohVX+FRsJJPmZJkkmugfZh2v7+0MPdP7xB4CfvKOXqB+Q8qgp1buzLuKweSOZLb0/o1ftMwxi8F0LW7V4f1rTm2/wDguL/dFXJeI97gO+H3rBf3lJI089KiftDwv7hbvJCUc/8A87wyH/FkqqcB7YLZ4fiMLc1vKz27acz3gOvkqsWJPmBuQK03B1KKcd72+eRjRko1NdiOw2Hl7RbxG2oaPOMqD5n3Cq9xjFrg8QpeyXutmd7hYqwYsykIuqiI5g7jXnVw4PhHttadiO8bUBuQj2jGgAgDyEdBUZ28s4fEEL3gVx7N1ubaA5huFbTWTqAeszxw/R0si3O62J6aq6nfp7EC/BHxuJsG2+a3ffKHywUYeK4txOTKvi5gjUaGv0BwzhyYeylm0uVEEAfqepJ1J6k1x/7OsNdw95cyQpZIcMrKzF1RckEk/url3WBofSu1VQnSUHoSus6isxSlK4OBSlKAUpSgFKUoBSlKAUpSgFKUoBSlKAgO12NvJbC2AM7hwuY5Q1wAFULSIkZjuJyZZGauJ8T7O8UvXMz2Lxj715ltW1HlmKqq+S6V2/trge9wV2BqgFweqHMf8IYe+uf8dcNZtuACSIMKNgR0668hzrRwkM8dHYrVZZWVqw37Ek3Lq3r5lVW3ratlhlLFzBuOFJiBlEzJ0rpeI4GOJcIsEf0y2lKMfxqoV1J6MVIPTQ8q5HxmzPi5mB8N/wBfhV5+yrtmLafs185UklHJ0Uk6q3QEmZ6k9RXuLouUbbnWHq5JKS0KvwbFkM1m4CNSIOhBBgg9CCDp1rDcz4PELctkiDIIq1farwRLOJTFW2Ud6f3iZgGzDZwsyQQIJHMD8VVx8U+KCoqQBEsdzryGw/OsWlhak52itOZ9PUx9HoVOb15cfD/S/wDF+3dnEcPNsDNfvWyptj7hI9tjsADBA3O3IkVPg3BGW+9+4BmymEG2ZoEx5RNSnBeEphrXe3AC26pyAjUmdztv+dYuOcaVMyqRooBg7nQ/M19DRoqmsqd3zPlKtTPJtKy4I1OMcVyCS0uQNRA5aAchGtU39o7+8ouPlVmALGSFB5/Xl5V54hxA3CY/4+tK9YLDhVdmAnLpMH2gNY2kqSPj5zHicRGkifDYaVZ+50T7KeALbxl/vO7d7SrkIhipecx8iVykbGLnrXV65B9iuPJxV9GJM2wQSZ9hh/rrr9Zkp525ImlTdPqsUpSuTkUpSgFKUoBSlKAUpSgFKUoBSlKAUpSgPF60GUqdmBB9DpXEOKYt7eFKZWYW2K5VHP2SWjeAp0JjWddAe5Vy/iOHC4vFWSJV2JIHRv3v61ewb1a+pXrrRFFQm5atlwcxDEg9NY/KKjMzJOXTxED3b/P8qs/FECR4YBWAOUdPlUG9sQNNsx951k/D51rSjdFVM2MJwtbpDtpmkkDy15/CrVgUS2oIAAHy0PyFVrDXwiwDy+QG3xrX4hxwkQD7590/n+VeOyjoe2uya432hUplDHQAfCPz0qn4vHtcJk6fHf51IcIwtu8LouuEy28y5jpnLKqg+s/WgqOweBZ2aZCqSI2I129evv8ASqGJxKpR0L2EwrrzynzD3MsjLLH7x5dY8/P4cycr3jHwHw2qTt8PUCAP9q1sTYg185Ks6krs+ujhFSp5VsbfYHjX7JjkuGcuquP4W0MekBvPL51+iLV0MoZSCpAIIMgg6gg8xFfmACDXTvsy7ZZWGFut4WP7sn7rn7vox26E+ek9OpZ2ZlYrC3jnjujqlKUqwZIpSlAKUpQClKUApSlAKUpQClKUApSlAK532lXLxUmQM9pZnzlP8tdErm3bJ/8A7mo/gtg+hLVbwnb+jIqvZK32obRN9iPzb+Qqs4l4RvUafXr+dWXtKBnmBHeMAAeQYge6AapGLxUlgNpH61tJftlCL6xmu4sgED0+vjWmlskgAST9SfL686+BZPU/rpH161Z+C8EgZjqdz8v5fU1j4zF9ErLc3P0/AvES17K3NbhnCSNQxD8yCQddiI+tKkcBwcJmXeQCWPUwdfcRVlTg4RMzCJKgemWf835GtUpodIBM+4SI/M1gzlNrrM+upUaMdYJacSMxFnKIgE9PgYPxE/7VE41frb63qV4he8R9SdddTNQ2Kb6+vWoU9dCecUo3ZG3DrWbCXipBBgggg8617u9e7NWHsZkX1j9F9l+MftWEt3TGYiHj8a6N8SJHkRUrXPfshxk2r1voVcD1BU/+i10KrkJZopnzuJp9FVlFfOIpSldlcUpSgFKUoBSlKAUpSgFKUoDDjMSLdtnImBsNydgB6mBVYbtViOVm2vkztr/hHyqY7TXguHJO2ZJ9MwqintBbBjMuu45/CvbFzD0oyi20WK12qxJgtZtgebsPLeOtU3juOa/j1YpkYtbTKDIGm8kD8U7VIXO0NsHRlHLWNvqKi7F4XMWGjOC2wMSVCAa9PDHxq5hFabfcyLHU4xpqy4kX2oMkqDtm15anU/mR/wAVRbtzxxykR6fUVde0b+2OWgEe8n8qpTIWvAAEyR7ydq2JO1MxYK8iY4Fhc9yY0X5/R+ddH4Bwgtqw0A1JGkQf0k1U+yXDyqmdTmbbnDEfzroVi9ls5DoSJ/urA8+VfIzfSVXJn3VCLo4aMYbs1OK3x4YJ9kHqJ5ny0qDxeJyrHPQeWmvz/WtnEX94mFH8qrnEMTv7/kf5VVq1LvQ1cPSUY67I14L3Qq7k/XrX3iPC2VJjWCfcIkeoLAfGtC3xJrbhkMHfYGRPMHSrlhMemOwtxwuS4p7u6g1AZ1OV05gOAdOTL6VJRpq3eZeOxVSMtNjn7LMfpXq0K+W7bKSjCCuh90fXw61mRdaS00OqbUkpI6J9kjRibg62m/J7f+o/GurVyb7KD/1THYdy8nl7drnXV7dwMJUgg7EGR8as0OwY36l/O/Beh6pSlTGcKUpQClKUApSlAKUpQClKUBq8T4et+09p5AYRI3HMEeYIB91UwfZHZmWxN4+gtj88pq+1qcUx/c2y4XM2gVdpY7CeQ6noKHcJSWkSm3fsist/+xf+Fr/RUHw3hosYh7aMSLbOoZokhS+pgR79KtF3tPjADFmyW/CS89PftVVt38zuzQGbxFZ0LM0wOo3+FXsHG+bwIsZ0kVHPzK92gXSes7dYArV7D8CNy8LggHMArEaKFyd5c6Qs5R/ard442rDkux+Pz1+FecfjDhrdrDWyVci2bpUkMARnVJGvibNcYdCnU1axdXLDKVsPTzSLRh+E91fIWcruzKeh9ooekGYnWD5a7vFL5hOeYZRPUk/z+VQfDWvLbDLN23Gqs5zCOaNqY8iDHIA1hfiyMB+9CwT4bxKkE7jMZEe8x16fPSjo7H1NDEZWo1dlxPHEcRkgeWvlsf51WOJX6m+I23YyDabfVb9ory55x9Go63wFpl7lhRB1e9b8xMSPn+lV40ZN7GlWx9JQtGVyHWWaJjz+UTz/ANue1s7H8N/ZzfKq5W7bRQArN4gzOG1H3YG5+9X3g9zDWAO7Hf3Bp+5Acz53fYGu8Zj5VM3f/qDgHu+4TkAqE+9rmYn1hfSr8KWVGBWruqyI4hw1b7gsuVtshJVzzjkTGo9084r2eyKj/tNznxXOX9rp8q2Mdi8Soi6LNwD8dlfjNsge+K1rXatoyN4dCB4mKR+HM5LIJ6kgfwgV04LkSU62VWa0NnD8EgwqqJHylucnkD7hVt7CXWtX3w5PgZO8UbQykK8D+LMp9QTzrn2K7SMGIYQQNufOPdz89KmPs94z3vE7YkkZLo/IH9BXl1skSYjLKm3odipSlemMKUpQClKUApSlAKUpQClKUAqJ7RXwiW2MEC5sdj4LlS1RHajhTYjDlLZAcEMs6CRIInloTQ7ptKSuVbE9qgghAIE6Rr5+k/pVdtjZ/wAOUQNST6b7ZvjWlxDhN9GP7SrW9JgFWZtx4YkbzqdtNDNe0F3FHu8OhCbsVOsdS20DXxH3AGTVyhW6OMu+x1jVCpKKjwuR3GrmVtgzkg5R4gseyXI0O58CkzzIEitC0he5Lk5jczFiZYsNyT/b/Kpji/Bu6QksJHSSM0bTzPWodT47Z8nPpraI/Sq+KlJwcnuR4eKzpI6JwfBG3aMgSQIIkSpgSRyOsTVf49g0DjvADPOCrRtuImt7CdsFS6oylyiEEqC2WQBMD3CYnWsWO7RWrhBbDO7BlIMMgIkB/EYg7wdp3rFp4pySUovxsbEYSg2+ZBcI7HpiWIDZIBJlSdBuZOkCRJ/UxTi/ZpU7y3hyTCHVoBJMiQFGmvInnVzwN7LhcVd7oW/ZUICGOUDOYidDmGx1IqDvWrji4VtsS3hGYRMwc2usHMPgaqV8bUUlkVrcySFPNfMbn2fdniFQGVzAHXTTfbfbrVx49aBMKNhsAR+lRnDTCrYbKXsBAGaJykCddNQRuN9Ky47ido7tqNyTqSQDG+0HpzrTwuOVSTU+BUlhpX6iuVjjDhRoT01M/Xvqs3cOId22yt74BI99WXiwDGQS3wH1/vUNx3AK2EDKdFcE6SCygwG8vEDt03q1KvHgyboJwXWRFYTCi+FtMYaYQ9CdAD/CTv5yRqSDYfsf4NcbGd/kIt20YEmR4mGUDzO/pFV/geIe2e8ssAZ8QgEBhtIOmvJhr0Iiu3dkePJibC5RldFAZPdEjykEeRB9T7GeYr16cqUdtHxJ2lKV2Z4pSlAKUpQClKUApSlAKUpQCqrxLtlcR2W1hS6Da4XKhvQBG06a61aTXGr3aK4rlSxGUxE7Rp/Oo6ksqLmEoxqSeY2ON4i/xG6LRUWSzRcZSWC2QFI1MGScx2G0cya6BwfhyYbBhbSxIBljDNpoWPpyG2wqn9lR3rq5PtMST5KAgHn4lar1ir0rrKgGNIn0B5egk+YqePZTZXqRSqSjHgznna3D+GX3iQu+XcDTqeh1qs4HhS6Ncz7EBRpIJBJPM+yIjpVz4wyG5lI3kKq/Nj515bBNLhBLZoB8gFnTlzOsGAPKoq1W8cqLeGw/WzzRCWcaoQdzBE6hTsfONzJO+unrXrAYW7fvBNJ0JiBA3MnlWvxdreHxKMzDxCLgVgDP3SZgE9eenLSvl/tlZs2x3IU4hvD3jNNsazPhJ7yNJkjaMvI0oxzSsbM30dPMkSmD4wtziGIRW/6dRatusSCSTbJmJlQp6THpWxw69dbOhUApcIVmOhCgLPmKiPs+s9xfJFxLtu5Oe4pl0uEEI1xT4lHiYSQNW+Etj8ZOIvWpNrOrJnPtZSAuZAYBjVTEkdINZ36jQcayjl3W/v3+pWw9RVL5d0visauMxpdUeCDBPikBgwBBgb7Rp/FqAdda/fAUM6hAYAhZdumnL59NakEfk5WAJ8LBnc6CY1uGeSARsNN6hHvHvTcvfuydLdhhLhdpKgFsx5wpAGg03sxgoxstjTptRsl9zIgd9kMdWy6jnz+fvqT4dhUY3LLEgOFAU+wWmBy0OsAjmdajXukjW0w6MxVR7wTPwrPg8altgX8KrBYgxDDVY11OYDf8q8av1WdV4KdN21KlxDDHD3mVZRJhSTIII0BJ3J2g+VWjsjxsi6r2zldQA68joBm9GgA+ccwpqM7aZ3tlrmHaOctBiOawDHqAaiU4Few9tsSHAFpsptrJ1ZFbKQToMrATrqPhPh5OyT3MhtZGpbfc/R+Hvh0DLswBHvrJXDr/AG2xYVEt4g27TLIyqkgktn8ZUk+IE6HZhUx2M7YXVxKLdvvdVyFbvGkDNCgidiCQfSecVd6RXsZ7wc7N3Os0pSpCkKUpQClKUApSlAKUpQCuRcX7KriMRcukhe8djuwgSIOh00Ik9Qa62+xjeuDnit27dNpTDSQSdlVdCxAP3dPUwOdRVNS9g3FOTl+S4dl7AtGyAxVURdtSZ8ZGuupJ+NTmO4mzMVIgxsNhMHLI5wRJ8wKgOHW8uQzosKJPlEnz0/4r7jbxS4W5LMT6mdfcK9nUJaNDW73Mlu2i3S9wBoBOWY/CABHQT8KjuINYuEs6ePXxKzAkHZSVYExB3nepKzh1ukM5NtBJZvgdB5kitfEZBpbSBBMkywED5nbSaryeho00r8bkV2ewS9/CIB1I1O+gzNO50kz+dYeGYAX7xuwi3LjXChgMtqzZMd6VAAa4zQgPkTz02+LYhMLavtJDMhyhTHIaTyAB15nYc61uD4y9YsPe7lWsW7Vu2SCBcDLbDXMs7rngkdTprVeq3Gm7b8CZPVzXz57WZNdpOFjucGcPNrLcgMp7tyCjHViPvFSxzSDJ3nXJxPhDdyrC1YZ5BZlsqzECZCFhl7wDWCNdYI2XQwb4vEd3dLJ4TKK5bQxAOaQJgkZgpifvc5m92lurbZL2HvnNpmgkD8LK6FgYMENA2mBtXeDfRRtN/OZQxFCTSy2zePk+ZFYrsvZvWxctvcKsJDZLYRp55WEz1yketQ+EzYc90bQU/duJbUqR/FAMafXMrvaE2X8CHLcAusoVCAW9sAMM4hgZgGJ2Brew/GVueyEnaCYH8ifKreIUlo+svT3Xod4Jwauuq+XP2f01MN8XGWYERzEHrrMVF8UsGMrN7CrIXYO4Lf4UKbc2NSdziMkZLQYg6H7maQAS0bA/8GoN8W3tH2nYtG0loMAa6AQB5AVno2Zba7Fns4z9tsOGE3FtyWG1yCgnLyO5PrPPSv8ACbTRjLDahjaAJaIKJcO538KRA12qZsWhh8ILrsBcZXKweTFRmMaARbEdRLcwBWcJxVbNwlwWPfA3BGwdHAAXqia+UmpaNJTlPKto+Z8xWmoaJ6XIm3hLhUWyCHTNlUgjMpglf63hlRswnmBmy8HxZF1CNSWUCOs6fnFb3FbmS8t1fEGEq41GZSCsHzjbzNTHD+NYfD3M9vCWy4OcXLtx2EnxDLbEKInTf2d67pyzxuy1FtLq6nc6VV+xHax8aLmdVGQr4kmDM6QSdo689qtFXU7q6MicHCWWW4pSlenApSlAKUpQClKUArl/HuGWrWOud0gTPBfUkFozkjXwyXGggSorqFcm7SYqcXe12L/MgfAR8K5lsWMOrzsbdpZOUdSffv8AMxWe7xe2zdy6w+kE7NA1ynqNZG/Oo79oAKnpP5jn79ajuO8PuswNpwQxzAOxBV+qOASJ6a+XKK7ZrRhzLHirySB9xfQSTr7v5DyrLh8IptuwczvmIjKuxYcp5AfxT0qlcMx1xLgt3wWLE+E+yYgjKwMGfZI3Gn4hGx2l7TMmCIzhnvsRlH3FGmoAHIFsu3xrldZ2JZrLHfQje0PGBiL4QJns2QZQHLIOpLNBmPCBPNxzEi3dlcKmIwjYcs3dEmA2l1RchyHU7lWEg81KxO5iuzuEtYW1ba5bJMKS5AZDecMz96xnVAVAB2IY71I8YIF9MfbuZma2h7pkzq/djRt9zm0iPXXStWxEJP8A80lZaWlbjv8AZ7PkvArVacrqcL38dO5W5re/Ns2Oy14oALhZSdRFslmAJAYEycpjNy9qrPjL2g8LsTuWHLl4ZjfyFQ+Kw4K2ruZmGINtDbRoUHu8yLbn7vgYnSZM+kpdvhbYUZgeYtlmP5b+prug24dbQknNVHGovnuUrjXD4adJ1OUiDrqcokE666QQYIM6GMwnDneZhgsKwNuWGkgd5poVIjWYI0qz8SuMH9or5OQG8hqdfzqF4k2W6LnhymFYHxwT7JYZQBuYPTTkDUufOsr3W3Pw/H2LkaaptTXZe64K/Hu77eJqcRvZbZPhnQAD2pJA/EevP9KsvA+HDCLnZke8VVbQGuRWEFjrAJkAHpPWKr+LCwTMa84X8iB8q2b+DOHwiwwFy+yOAFmFAOSRpJJdmj0qhNvLpv8Akkx+kVG+/A179u5evsxdEFpWAfVpYGDcC/wq0KPxZT1qEwmKs2r1woMiu6poScuYMAxO55KT/Eam8XbNm0EVcj3Miw5iAZYTHIBgxPNmJ51U8Fgxcxht2cz21S5LEhSzBGKGSQBFzKd/1q3QS/jv1Umn48X9DAnHNB1Hvpb8GxxS0bN42yIV5zLyBEeIchvv5TtMRJxEgbAoSsTByySum+ksPKFqax3FO/Uo6lLqkyjagMRByHmrge+tPBhVxAYhbiE2mdSDlYOLbODz0cHXy866oO8Xm3RMr5ll48Dr32QYPLgDcI1u3GYGN1WEHukNV5rV4ZftvZttZgWyoyBQAAsaAAaCNo8q2qvJWVjNqScpNsUpSvTgUpSgFKUoBSlKAVyDtTbCcQuqdief8Shv81dfrj/2h3SuPaeZBgjllQf5QK4nsWsK7VDEt3xSeYy/p+QPzrLiL2pBO0fEZv0qAweLIRkY6oxAnoACus/hJ/uVvXrpe7A2YFh/dJqrI242epIXcFbxAFsnK24YLmykc4G4iQQOgOkAiDwHAGxFwrl/om0xBZntDKCG8DCWJIyjxSGU8lNZsXijbdbNtkZ76hQzCQpP/c12CjMxPQHnVi4TZIs3bdmRaFxbau0SVtrDsf4izsTpqWNV8XUdKlmW57ntdru+/wA1t3I0eLcBs2rNlLDxdJY37isQ7E+yXIOxIYgGQoAA85bheC7q0LhvPdRVIuW7kMO7OrFcwLab6nUAiNaju01+2ly0lr2VSM5EEtJkHTWCCNuRitjANNtomWUqpXUtodFSYy7AxLHn0rinG8Ep6uwgpSpbvdmPgSO/dpKoVfEqnegtqlxciB/uMQ5OYQSR6gzPFuJXLIHe22VJhsjo3pJGoJ811MCRIqmtxQXQqwyQ2muTxA6Q20nNcBnYvBBUSZRL/iKDFJiLZDKy3lAuWmBI1VhO8ggbHUc50pSSgmldW8+P5KMKEumcb2d336cH7GS5jVZoRZG5jRddi5kk8vaIFamMxClSGIIIjJbED4gcvL486+Lw8qAocOkyolgB5ICAzeWg561mjdTpHJQNtd+Q95ms5t30Po4JZdft8/ojlvd2BILADdgM0cgJ05b1lw2MfEX3xF+FEoqTsviXKig8iFidz6A1qcSuALEzG2p2Ow5DrUxwfs8VRcRjCvsxbtDzYEkaakmFzaaCADCx3Ty9qfAzP1G0VZLXYg+22MyXoDSPGF11AUEz5b/UVr9jLXdqzlTldCrOdADnUL7j3dzXqx2rS47fN8q+gLFkH8Wma4RHJVAHq1b1vjlyyO7uWf3RLIjCBKISNV3OUl9eYbyk9U6clQkuLXzyMqq+xH6+hr8X4fkuZmnK0L6HkV8wYPu8zMTaBDZZ8QBU/wBZDI9zKdPSrlfvriLBVlA2KzygaRrGn6iqacO2Yr9/Lp5lOnmUNuPTzNcYSpdOEvAm1smlqtTrH2R8ezI2HY7eJPgJA9dT7jXSa/P3Ybipt4u1ckAFsrchJ1/P/NX6AVpEjatGG1mUcXFZ8y46n2lKVIVBSlKAUpSgFKUoBXMvtY4WBct3hEuCuUmJKAtI/s/DLPWum1z37ZcL3mHwqD2jiBEb/wBHc298V6oZ3lOoVOjeY5UcUQvejMsMEuK0aEeyT0M8xuD61JPjcqq66lToP4WkfkZFR7YfNmR18YEM2slQd42MGA3qCd9NWyCoCNPkRrI/noPrenOLhKzN+lUVSClAXGe5eu5AXdbRW2Bqc1whQB/ZY/Cug9jeM+G3bIllIusvVGCsddpDBhE7iqj2bJXEuCIa4jZROsi2wkjcDUgTHlMVucExi2b72nYSFKoZ0MtJHxDesxVTEtSeR8EmROTcXHvb87ehscSvM15mcSDMGTBBJO/I6wdjM1M8OtMFzKSCB4ZEZYHhzfiHQRI/Ko7HYLv4uWnh2YA23bwhiJ0MSqyGg6xtpArNgcQ9glG1IiVBzDMeYzCG91epxdsrLFKreOUsGDwyrhFtFAwCiWInMTJYnmJJJ161QsbhWGIYZS4IJK5mEsmXXQ6kqyHrpOuxn8RfB8TZQ2v4kbXpMSZ561AwzG6zO2bMNDrHh0YHk0l4PPbbQ2aWsZRb5f77fU8qJwlGcdXd/a2q8eK8Dc4biQPCDcZjpldl8MaxMBtI2YjaYrav3JAVnn+FJOvXYa/HSaiG8QBAyuNAd9QdREbT9GvQ4qT4WGQwJCjVupzcx9Rzqq48zVU7pW2MpsFnVVEtM78hqTPKAAdOhqc7RYq+toSw75lAW3bGVbSXPAigEkliGBPSG6TWv2da2jtduZSLdtmyMfCfuyQdwCQSTyBrDxXiX/X2lZG3DeKBJDLBA5eEtodRJ0FRzauofUycTUz1fAj+IcLjuLNzKsPLZfFltAagtzOXvCeUmvPaCSbY0gCZGwY6gT0gnUeteeMJcNpr66Ak2xrBhozED+1H97prELhwQNTAg+EmTl6D8Q6c/wAxYgm4Rbet7+WhUgnOo5cvjNiHClVuEQfYIBWdvdoNx5DyrF30HPqGBBHwysD6jn1C9aw2sYzSHgx4cw2IOoBHTmD7q9O+uvx/Q/zru1pXsWssHG8T3g8Rlukod4YeTIZIjlzr9Ddl8eL2EtOPwj3aAj/CVr892VX2gBm5ctQJAPkQGB6Qp3rs/wBmGLzYXL+Hb4t+kVag9TOxMepfv9S5UpSpTPFKUoBSlKAUpSgFUb7SnAuYInZbrNqJGihdf70+6rzVC+1LDO37OVVii95mYDQEhMsnlMHepqH8iucVOyznXa26+YXAxkqG15ctDyIkjSOfI6xOF4kl8DvAudfbXYXF/Gq8nE6gQNAdJgSXaPE96cwWNI0200/SffVRvyDmQwR00PlB/KreLoxmr8RhK8qUr8CewFxMM1xjEMIBGh0y6A+e9bPDODnEBrjiFYiMzZBI2UaE6Sduc7bVq4G+uOdUuL3dxRIZYCuqDM/hgBWgF+f3toFWXEXO78LKPCAqhgGjlHkfOOfKvm8R/wA8sy7T57JGtm6bs6Ih8R3quFNm3EwpS44YkQdzpPqNZ5zWROKMxzW3zAAKyP7XTXkfXTUjymXs4QXDL22hILQShnWJ3qr3s37W6I8OrFQ0ZkuDbI4P3oj8xyEMNXjUeWoknzXqdKEoa03d8vYkTjxqSSonRZOh/qnY8p0rAt3nuTvO0csw25mtXFYbL4shQiMyEkrroGSdQJ0jlWumJMx9e+palJwdi/QxKqRubrqy6q2h08z0iN/5c9q8Feu468j+k8/WvH7QdyT6Dn/KvN2505ch9aVw7snjKMFoT/ZwrcxKBgCMyGG20uJMz5ae861i7aYxreMF8CRLDXUAElW576t7/dWv2ZwTXMSCDAXxljMBV115nlHUxWPtHcFxbsnUqTPnM/qKgqq048viM6rO82+483ceHwaCQSrXM+2p7wtJHIEEVHPiARAPvGuo29++tbuPwtu9bF1AAcoUhRAOQBSCBppGh/Soi5gbYtKyCGMhp1EiZ0+B99T01DXXjyOKdVw2V7955snI51gNt6jUj68qyl5Y+m310qOvOQIYHqGHLf6/nWzbuZlkb/r/ACNWHG2ojUv1fI3sOdQeh1/X47/GuqfZHf1dZ3DEdNG/5rluGBiOYj4/8V0f7Lrh74Aez4vhH8zPvFdR3Oaq/bZ1elKVOZQpSlAKUpQClKUApSlARmN7M4W7/SYe23nlAOvmINRL/Zjw4mThtf8AyXf9dWmldZpbXPLIhcN2NwdtGW1h7aZhBZVGfqPGZbQwd+VV/iHY+5aOez+85R5dCvTbb8qvVKgq0o1e0SQm4bHIcZfcA50ZSTGuoJ1gg8xMVFYrAWLuGgALiF1U7FiDOVup6HrHnXYuKcBtXwcwg/iAGvqDod/XoRVS4p9nrAE28r+XssI6Sfm3urPeDlCWaBchiU99DmeGvBlAaQFlGLeIqhET1iTm57Gom5aKuUYeIdNQejL1U7jptVxx/ZN/+5YugfiCSJP8Lx+VeMF2bv5Z7rPbGzd2XUGTMGDHqrCr8Gpxyy0Oukyzzx47/krFsDrH9bWfWKyiwCIUTO3/AB/KpfGcIYajIrTGVwHToABclkPr00rzYtXgVyouaRrbhdiNwu421An1rl0XwLCxMOOhL4Dhhwdv94T3rr4rax4AeTMdS22ggDqTtWcfhRcd8ugyGV6AEHn5/OpnFYfEEsz3LcAyBL6zqdxA/PasAU90xlBoMxGy+UmP99KzmpOd35EV07sjuFYVDhCv3i7B/IAIFjppJqvPaIMfdmfeZE/lU3gjmZ7aEhbkDOymJmJEDbUyfTete5gctwrnzAgEErlmJ5fHTzner0I5ZPPx4Edrq0dzSSyR6b614KwwaNNiBzH19b1K2bUjVbhYfeiF9c3SlzAsxg+4dPjXexNlzIw27wYrlM+Q/KR7q6v9mfDTPeEQFGmnMz85P93zqm9nOx7vcUlZJGkecbTvGhnYRrXauD8MFiytsctz1P1p7q6hHW5DiKlo5OJu0pSpjPFKUoBSlKAUpSgFKUoBSlKAUpSgFKUoD4KUpQGG9uPQ/rVf477Cf+W1/wCwpSh6tyvcZ/on/qj5iqvxr/8AHt/+W3/6NSlVcP234Fqey8Teb2D7v8lQOM9r/wCP5ClK94/O4tvdfUlbf9J9edb3BvbPu/SlKI7nsXXsX/3v6x/9jVopSrJjy3FKUoeClKUApSlAf//Z">
            <a:extLst>
              <a:ext uri="{FF2B5EF4-FFF2-40B4-BE49-F238E27FC236}">
                <a16:creationId xmlns:a16="http://schemas.microsoft.com/office/drawing/2014/main" id="{255371B7-7335-408D-BC48-14F1D44876F6}"/>
              </a:ext>
            </a:extLst>
          </p:cNvPr>
          <p:cNvSpPr>
            <a:spLocks noChangeAspect="1" noChangeArrowheads="1"/>
          </p:cNvSpPr>
          <p:nvPr/>
        </p:nvSpPr>
        <p:spPr bwMode="auto">
          <a:xfrm>
            <a:off x="1524000" y="-1109663"/>
            <a:ext cx="2000250"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CL" altLang="es-CL"/>
          </a:p>
        </p:txBody>
      </p:sp>
      <p:sp>
        <p:nvSpPr>
          <p:cNvPr id="2" name="1 CuadroTexto">
            <a:extLst>
              <a:ext uri="{FF2B5EF4-FFF2-40B4-BE49-F238E27FC236}">
                <a16:creationId xmlns:a16="http://schemas.microsoft.com/office/drawing/2014/main" id="{DA15C360-6010-4763-8C97-8301E8D1B4F6}"/>
              </a:ext>
            </a:extLst>
          </p:cNvPr>
          <p:cNvSpPr txBox="1">
            <a:spLocks noChangeArrowheads="1"/>
          </p:cNvSpPr>
          <p:nvPr/>
        </p:nvSpPr>
        <p:spPr bwMode="auto">
          <a:xfrm>
            <a:off x="1847851" y="1412876"/>
            <a:ext cx="8569325" cy="646113"/>
          </a:xfrm>
          <a:prstGeom prst="rect">
            <a:avLst/>
          </a:prstGeom>
          <a:noFill/>
          <a:ln>
            <a:solidFill>
              <a:schemeClr val="accent5">
                <a:lumMod val="90000"/>
              </a:schemeClr>
            </a:solid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s-CL" altLang="es-CL" b="1" dirty="0"/>
              <a:t>Primer Nivel trófico: Productores </a:t>
            </a:r>
            <a:r>
              <a:rPr lang="es-CL" altLang="es-CL" dirty="0"/>
              <a:t>(organismos autótrofos), son los encargados de ingresar la energía al ecosistema.</a:t>
            </a:r>
          </a:p>
        </p:txBody>
      </p:sp>
      <p:sp>
        <p:nvSpPr>
          <p:cNvPr id="12" name="11 CuadroTexto">
            <a:extLst>
              <a:ext uri="{FF2B5EF4-FFF2-40B4-BE49-F238E27FC236}">
                <a16:creationId xmlns:a16="http://schemas.microsoft.com/office/drawing/2014/main" id="{8A113245-A205-40EC-98F1-15FF600AFE33}"/>
              </a:ext>
            </a:extLst>
          </p:cNvPr>
          <p:cNvSpPr txBox="1">
            <a:spLocks noChangeArrowheads="1"/>
          </p:cNvSpPr>
          <p:nvPr/>
        </p:nvSpPr>
        <p:spPr bwMode="auto">
          <a:xfrm>
            <a:off x="1865313" y="3862388"/>
            <a:ext cx="8551862" cy="646112"/>
          </a:xfrm>
          <a:prstGeom prst="rect">
            <a:avLst/>
          </a:prstGeom>
          <a:noFill/>
          <a:ln w="9525">
            <a:solidFill>
              <a:schemeClr val="accent5">
                <a:lumMod val="90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s-CL" altLang="es-CL" b="1" dirty="0"/>
              <a:t>Segundo Nivel trófico: Consumidores primarios </a:t>
            </a:r>
            <a:r>
              <a:rPr lang="es-CL" altLang="es-CL" dirty="0"/>
              <a:t>(organismos heterótrofos), se alimenta del productor, por lo tanto es herbívoro.</a:t>
            </a:r>
          </a:p>
        </p:txBody>
      </p:sp>
      <p:pic>
        <p:nvPicPr>
          <p:cNvPr id="20492" name="Picture 12" descr="http://4.bp.blogspot.com/-KtjiqGXgr00/Tz2JgEytafI/AAAAAAAAACg/6Z3K64fguvQ/s1600/desktop%2520naturaleza.png">
            <a:extLst>
              <a:ext uri="{FF2B5EF4-FFF2-40B4-BE49-F238E27FC236}">
                <a16:creationId xmlns:a16="http://schemas.microsoft.com/office/drawing/2014/main" id="{B5B4A110-0263-4E1F-9DE6-F5331D46A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8181"/>
          <a:stretch>
            <a:fillRect/>
          </a:stretch>
        </p:blipFill>
        <p:spPr bwMode="auto">
          <a:xfrm>
            <a:off x="3719514" y="2205039"/>
            <a:ext cx="261302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descr="http://www.f-seneca.org/microciencia/wp-content/uploads/2009/11/microalgas.jpg">
            <a:extLst>
              <a:ext uri="{FF2B5EF4-FFF2-40B4-BE49-F238E27FC236}">
                <a16:creationId xmlns:a16="http://schemas.microsoft.com/office/drawing/2014/main" id="{ACF42D58-DE0C-46FA-A9C3-0BAF919E5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6826" y="2205039"/>
            <a:ext cx="227012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2 Grupo">
            <a:extLst>
              <a:ext uri="{FF2B5EF4-FFF2-40B4-BE49-F238E27FC236}">
                <a16:creationId xmlns:a16="http://schemas.microsoft.com/office/drawing/2014/main" id="{F552BFA5-3C0E-4EFE-B98F-3AC77FC2A942}"/>
              </a:ext>
            </a:extLst>
          </p:cNvPr>
          <p:cNvGrpSpPr>
            <a:grpSpLocks/>
          </p:cNvGrpSpPr>
          <p:nvPr/>
        </p:nvGrpSpPr>
        <p:grpSpPr bwMode="auto">
          <a:xfrm>
            <a:off x="3216275" y="4176713"/>
            <a:ext cx="5532438" cy="2349500"/>
            <a:chOff x="3432175" y="4176512"/>
            <a:chExt cx="5532313" cy="2349863"/>
          </a:xfrm>
        </p:grpSpPr>
        <p:pic>
          <p:nvPicPr>
            <p:cNvPr id="21517" name="Picture 2" descr="\\VENUS\e-learning2009\04 Ciencias Básicas\Biología\BIOLOGIA INTENSIVO\Larisa\Imagenes\consumidores1.png">
              <a:extLst>
                <a:ext uri="{FF2B5EF4-FFF2-40B4-BE49-F238E27FC236}">
                  <a16:creationId xmlns:a16="http://schemas.microsoft.com/office/drawing/2014/main" id="{675B9E58-6E63-45DE-B08D-30A1291CC5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025" y="4192750"/>
              <a:ext cx="5461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2" descr="\\VENUS\e-learning2009\04 Ciencias Básicas\Biología\BIOLOGIA INTENSIVO\Larisa\Imagenes\consumidores1.png">
              <a:extLst>
                <a:ext uri="{FF2B5EF4-FFF2-40B4-BE49-F238E27FC236}">
                  <a16:creationId xmlns:a16="http://schemas.microsoft.com/office/drawing/2014/main" id="{2EDA2DF3-FC31-4693-B24E-605394D224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175" y="4176512"/>
              <a:ext cx="5461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2" descr="\\VENUS\e-learning2009\04 Ciencias Básicas\Biología\BIOLOGIA INTENSIVO\Larisa\Imagenes\consumidores1.png">
              <a:extLst>
                <a:ext uri="{FF2B5EF4-FFF2-40B4-BE49-F238E27FC236}">
                  <a16:creationId xmlns:a16="http://schemas.microsoft.com/office/drawing/2014/main" id="{ACC6B824-9058-4BCC-9784-62F8DF995A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488" y="4191719"/>
              <a:ext cx="5461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Picture 2" descr="\\VENUS\e-learning2009\04 Ciencias Básicas\Biología\BIOLOGIA INTENSIVO\Larisa\Imagenes\consumidores1.png">
            <a:extLst>
              <a:ext uri="{FF2B5EF4-FFF2-40B4-BE49-F238E27FC236}">
                <a16:creationId xmlns:a16="http://schemas.microsoft.com/office/drawing/2014/main" id="{C0DFA499-397E-4C69-ABF3-3CCE42660B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46599" r="81207" b="43954"/>
          <a:stretch>
            <a:fillRect/>
          </a:stretch>
        </p:blipFill>
        <p:spPr bwMode="auto">
          <a:xfrm>
            <a:off x="3190876" y="5138739"/>
            <a:ext cx="10271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barn(inVertical)">
                                      <p:cBhvr>
                                        <p:cTn id="7" dur="500"/>
                                        <p:tgtEl>
                                          <p:spTgt spid="20494"/>
                                        </p:tgtEl>
                                      </p:cBhvr>
                                    </p:animEffect>
                                  </p:childTnLst>
                                </p:cTn>
                              </p:par>
                              <p:par>
                                <p:cTn id="8" presetID="16" presetClass="entr" presetSubtype="21" fill="hold" nodeType="withEffect">
                                  <p:stCondLst>
                                    <p:cond delay="0"/>
                                  </p:stCondLst>
                                  <p:childTnLst>
                                    <p:set>
                                      <p:cBhvr>
                                        <p:cTn id="9" dur="1" fill="hold">
                                          <p:stCondLst>
                                            <p:cond delay="0"/>
                                          </p:stCondLst>
                                        </p:cTn>
                                        <p:tgtEl>
                                          <p:spTgt spid="20492"/>
                                        </p:tgtEl>
                                        <p:attrNameLst>
                                          <p:attrName>style.visibility</p:attrName>
                                        </p:attrNameLst>
                                      </p:cBhvr>
                                      <p:to>
                                        <p:strVal val="visible"/>
                                      </p:to>
                                    </p:set>
                                    <p:animEffect transition="in" filter="barn(inVertical)">
                                      <p:cBhvr>
                                        <p:cTn id="10" dur="500"/>
                                        <p:tgtEl>
                                          <p:spTgt spid="2049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14" descr="data:image/jpeg;base64,/9j/4AAQSkZJRgABAQAAAQABAAD/2wCEAAkGBhQSEBUTEhMWFRQWGBgYGBUUFhoXGBoXGBoXFxgbGBcaHiYeGh8jGRcXIC8hJCcpLCwtGB8xNTAqOCYrLSkBCQoKDgwOGg8PGiolHyUpLTUyKTIsLywsNjQvKTAsKSovLCwpLCksLCwvLCosLC8sLCw0LCwpLCwsLCksKiwsLP/AABEIAPEA0gMBIgACEQEDEQH/xAAcAAEAAgMBAQEAAAAAAAAAAAAABQYDBAcCAQj/xABFEAACAQIEAwUFBQQJBAEFAAABAhEAAwQSITEFQVEGEyJhcTKBkbHwB0JSocEUI2LRM3KCkqLC0uHxJENzspMVJTREY//EABoBAQADAQEBAAAAAAAAAAAAAAADBAUCAQb/xAAxEQACAQIEAgkDBQEBAAAAAAAAAQIDEQQSITFBURMiMmFxobHB8IGR0QUjM+HxJBT/2gAMAwEAAhEDEQA/AO40pSgFKUoBSlKAUpSgFKUoBXm7cCqWOwBJ9BrVe4n2xFm8Ua02RWVWuyoUM+WFicxMHNtEDccp3Gj90/8AVb5GvWmlcLV2KDxXt7ixeKWcK+QR42GRI694ylY/iJA+Z0OJ/aldFovby+AsoYLIutngMJOiBBOmpM7Aawva7EFsHh7Vv2nCqQOZMAT8qh+O4de/sYRAIQKrEakkxmn4mvcIs95y2RcxtONJqlFa3OtWO3ii3a7y2Tda2jXFTZGZQSozbkTty2man+GcXt4hc1ppjQjYqehH0Dyri/HeJjDiBqzfMnUn4mpj7H8NiHxNzEmRYNsoxOzPKsoA5lROvKfOqsKkpS7i1icJRp0tH1kdcpSlWDJFKUoBSlKAUpSgFKUoBSlKAUpSgFKUoBSlRvEO0NmyCWceHeCAAeYLMQoPkTPlXqTex43Ykqie0Haazg0zXmgn2VG5PpURhvtGsPcCAaGYIJnQFjAy5ToCYDE9JOlUft6iDGscTauXCRNs99ltMh2ICrm8iMw1XpFc1VKmusrFjDU1WlZalo4b9qiXGDXLYt2jcFtWLSSSJY9IQZS3QOOcA3wGuBcfwveWkuWwAEGUIohVX+FRsJJPmZJkkmugfZh2v7+0MPdP7xB4CfvKOXqB+Q8qgp1buzLuKweSOZLb0/o1ftMwxi8F0LW7V4f1rTm2/wDguL/dFXJeI97gO+H3rBf3lJI089KiftDwv7hbvJCUc/8A87wyH/FkqqcB7YLZ4fiMLc1vKz27acz3gOvkqsWJPmBuQK03B1KKcd72+eRjRko1NdiOw2Hl7RbxG2oaPOMqD5n3Cq9xjFrg8QpeyXutmd7hYqwYsykIuqiI5g7jXnVw4PhHttadiO8bUBuQj2jGgAgDyEdBUZ28s4fEEL3gVx7N1ubaA5huFbTWTqAeszxw/R0si3O62J6aq6nfp7EC/BHxuJsG2+a3ffKHywUYeK4txOTKvi5gjUaGv0BwzhyYeylm0uVEEAfqepJ1J6k1x/7OsNdw95cyQpZIcMrKzF1RckEk/url3WBofSu1VQnSUHoSus6isxSlK4OBSlKAUpSgFKUoBSlKAUpSgFKUoBSlKAgO12NvJbC2AM7hwuY5Q1wAFULSIkZjuJyZZGauJ8T7O8UvXMz2Lxj715ltW1HlmKqq+S6V2/trge9wV2BqgFweqHMf8IYe+uf8dcNZtuACSIMKNgR0668hzrRwkM8dHYrVZZWVqw37Ek3Lq3r5lVW3ratlhlLFzBuOFJiBlEzJ0rpeI4GOJcIsEf0y2lKMfxqoV1J6MVIPTQ8q5HxmzPi5mB8N/wBfhV5+yrtmLafs185UklHJ0Uk6q3QEmZ6k9RXuLouUbbnWHq5JKS0KvwbFkM1m4CNSIOhBBgg9CCDp1rDcz4PELctkiDIIq1farwRLOJTFW2Ud6f3iZgGzDZwsyQQIJHMD8VVx8U+KCoqQBEsdzryGw/OsWlhak52itOZ9PUx9HoVOb15cfD/S/wDF+3dnEcPNsDNfvWyptj7hI9tjsADBA3O3IkVPg3BGW+9+4BmymEG2ZoEx5RNSnBeEphrXe3AC26pyAjUmdztv+dYuOcaVMyqRooBg7nQ/M19DRoqmsqd3zPlKtTPJtKy4I1OMcVyCS0uQNRA5aAchGtU39o7+8ouPlVmALGSFB5/Xl5V54hxA3CY/4+tK9YLDhVdmAnLpMH2gNY2kqSPj5zHicRGkifDYaVZ+50T7KeALbxl/vO7d7SrkIhipecx8iVykbGLnrXV65B9iuPJxV9GJM2wQSZ9hh/rrr9Zkp525ImlTdPqsUpSuTkUpSgFKUoBSlKAUpSgFKUoBSlKAUpSgPF60GUqdmBB9DpXEOKYt7eFKZWYW2K5VHP2SWjeAp0JjWddAe5Vy/iOHC4vFWSJV2JIHRv3v61ewb1a+pXrrRFFQm5atlwcxDEg9NY/KKjMzJOXTxED3b/P8qs/FECR4YBWAOUdPlUG9sQNNsx951k/D51rSjdFVM2MJwtbpDtpmkkDy15/CrVgUS2oIAAHy0PyFVrDXwiwDy+QG3xrX4hxwkQD7590/n+VeOyjoe2uya432hUplDHQAfCPz0qn4vHtcJk6fHf51IcIwtu8LouuEy28y5jpnLKqg+s/WgqOweBZ2aZCqSI2I129evv8ASqGJxKpR0L2EwrrzynzD3MsjLLH7x5dY8/P4cycr3jHwHw2qTt8PUCAP9q1sTYg185Ks6krs+ujhFSp5VsbfYHjX7JjkuGcuquP4W0MekBvPL51+iLV0MoZSCpAIIMgg6gg8xFfmACDXTvsy7ZZWGFut4WP7sn7rn7vox26E+ek9OpZ2ZlYrC3jnjujqlKUqwZIpSlAKUpQClKUApSlAKUpQClKUApSlAK532lXLxUmQM9pZnzlP8tdErm3bJ/8A7mo/gtg+hLVbwnb+jIqvZK32obRN9iPzb+Qqs4l4RvUafXr+dWXtKBnmBHeMAAeQYge6AapGLxUlgNpH61tJftlCL6xmu4sgED0+vjWmlskgAST9SfL686+BZPU/rpH161Z+C8EgZjqdz8v5fU1j4zF9ErLc3P0/AvES17K3NbhnCSNQxD8yCQddiI+tKkcBwcJmXeQCWPUwdfcRVlTg4RMzCJKgemWf835GtUpodIBM+4SI/M1gzlNrrM+upUaMdYJacSMxFnKIgE9PgYPxE/7VE41frb63qV4he8R9SdddTNQ2Kb6+vWoU9dCecUo3ZG3DrWbCXipBBgggg8617u9e7NWHsZkX1j9F9l+MftWEt3TGYiHj8a6N8SJHkRUrXPfshxk2r1voVcD1BU/+i10KrkJZopnzuJp9FVlFfOIpSldlcUpSgFKUoBSlKAUpSgFKUoDDjMSLdtnImBsNydgB6mBVYbtViOVm2vkztr/hHyqY7TXguHJO2ZJ9MwqintBbBjMuu45/CvbFzD0oyi20WK12qxJgtZtgebsPLeOtU3juOa/j1YpkYtbTKDIGm8kD8U7VIXO0NsHRlHLWNvqKi7F4XMWGjOC2wMSVCAa9PDHxq5hFabfcyLHU4xpqy4kX2oMkqDtm15anU/mR/wAVRbtzxxykR6fUVde0b+2OWgEe8n8qpTIWvAAEyR7ydq2JO1MxYK8iY4Fhc9yY0X5/R+ddH4Bwgtqw0A1JGkQf0k1U+yXDyqmdTmbbnDEfzroVi9ls5DoSJ/urA8+VfIzfSVXJn3VCLo4aMYbs1OK3x4YJ9kHqJ5ny0qDxeJyrHPQeWmvz/WtnEX94mFH8qrnEMTv7/kf5VVq1LvQ1cPSUY67I14L3Qq7k/XrX3iPC2VJjWCfcIkeoLAfGtC3xJrbhkMHfYGRPMHSrlhMemOwtxwuS4p7u6g1AZ1OV05gOAdOTL6VJRpq3eZeOxVSMtNjn7LMfpXq0K+W7bKSjCCuh90fXw61mRdaS00OqbUkpI6J9kjRibg62m/J7f+o/GurVyb7KD/1THYdy8nl7drnXV7dwMJUgg7EGR8as0OwY36l/O/Beh6pSlTGcKUpQClKUApSlAKUpQClKUBq8T4et+09p5AYRI3HMEeYIB91UwfZHZmWxN4+gtj88pq+1qcUx/c2y4XM2gVdpY7CeQ6noKHcJSWkSm3fsist/+xf+Fr/RUHw3hosYh7aMSLbOoZokhS+pgR79KtF3tPjADFmyW/CS89PftVVt38zuzQGbxFZ0LM0wOo3+FXsHG+bwIsZ0kVHPzK92gXSes7dYArV7D8CNy8LggHMArEaKFyd5c6Qs5R/ard442rDkux+Pz1+FecfjDhrdrDWyVci2bpUkMARnVJGvibNcYdCnU1axdXLDKVsPTzSLRh+E91fIWcruzKeh9ooekGYnWD5a7vFL5hOeYZRPUk/z+VQfDWvLbDLN23Gqs5zCOaNqY8iDHIA1hfiyMB+9CwT4bxKkE7jMZEe8x16fPSjo7H1NDEZWo1dlxPHEcRkgeWvlsf51WOJX6m+I23YyDabfVb9ory55x9Go63wFpl7lhRB1e9b8xMSPn+lV40ZN7GlWx9JQtGVyHWWaJjz+UTz/ANue1s7H8N/ZzfKq5W7bRQArN4gzOG1H3YG5+9X3g9zDWAO7Hf3Bp+5Acz53fYGu8Zj5VM3f/qDgHu+4TkAqE+9rmYn1hfSr8KWVGBWruqyI4hw1b7gsuVtshJVzzjkTGo9084r2eyKj/tNznxXOX9rp8q2Mdi8Soi6LNwD8dlfjNsge+K1rXatoyN4dCB4mKR+HM5LIJ6kgfwgV04LkSU62VWa0NnD8EgwqqJHylucnkD7hVt7CXWtX3w5PgZO8UbQykK8D+LMp9QTzrn2K7SMGIYQQNufOPdz89KmPs94z3vE7YkkZLo/IH9BXl1skSYjLKm3odipSlemMKUpQClKUApSlAKUpQClKUAqJ7RXwiW2MEC5sdj4LlS1RHajhTYjDlLZAcEMs6CRIInloTQ7ptKSuVbE9qgghAIE6Rr5+k/pVdtjZ/wAOUQNST6b7ZvjWlxDhN9GP7SrW9JgFWZtx4YkbzqdtNDNe0F3FHu8OhCbsVOsdS20DXxH3AGTVyhW6OMu+x1jVCpKKjwuR3GrmVtgzkg5R4gseyXI0O58CkzzIEitC0he5Lk5jczFiZYsNyT/b/Kpji/Bu6QksJHSSM0bTzPWodT47Z8nPpraI/Sq+KlJwcnuR4eKzpI6JwfBG3aMgSQIIkSpgSRyOsTVf49g0DjvADPOCrRtuImt7CdsFS6oylyiEEqC2WQBMD3CYnWsWO7RWrhBbDO7BlIMMgIkB/EYg7wdp3rFp4pySUovxsbEYSg2+ZBcI7HpiWIDZIBJlSdBuZOkCRJ/UxTi/ZpU7y3hyTCHVoBJMiQFGmvInnVzwN7LhcVd7oW/ZUICGOUDOYidDmGx1IqDvWrji4VtsS3hGYRMwc2usHMPgaqV8bUUlkVrcySFPNfMbn2fdniFQGVzAHXTTfbfbrVx49aBMKNhsAR+lRnDTCrYbKXsBAGaJykCddNQRuN9Ky47ido7tqNyTqSQDG+0HpzrTwuOVSTU+BUlhpX6iuVjjDhRoT01M/Xvqs3cOId22yt74BI99WXiwDGQS3wH1/vUNx3AK2EDKdFcE6SCygwG8vEDt03q1KvHgyboJwXWRFYTCi+FtMYaYQ9CdAD/CTv5yRqSDYfsf4NcbGd/kIt20YEmR4mGUDzO/pFV/geIe2e8ssAZ8QgEBhtIOmvJhr0Iiu3dkePJibC5RldFAZPdEjykEeRB9T7GeYr16cqUdtHxJ2lKV2Z4pSlAKUpQClKUApSlAKUpQCqrxLtlcR2W1hS6Da4XKhvQBG06a61aTXGr3aK4rlSxGUxE7Rp/Oo6ksqLmEoxqSeY2ON4i/xG6LRUWSzRcZSWC2QFI1MGScx2G0cya6BwfhyYbBhbSxIBljDNpoWPpyG2wqn9lR3rq5PtMST5KAgHn4lar1ir0rrKgGNIn0B5egk+YqePZTZXqRSqSjHgznna3D+GX3iQu+XcDTqeh1qs4HhS6Ncz7EBRpIJBJPM+yIjpVz4wyG5lI3kKq/Nj515bBNLhBLZoB8gFnTlzOsGAPKoq1W8cqLeGw/WzzRCWcaoQdzBE6hTsfONzJO+unrXrAYW7fvBNJ0JiBA3MnlWvxdreHxKMzDxCLgVgDP3SZgE9eenLSvl/tlZs2x3IU4hvD3jNNsazPhJ7yNJkjaMvI0oxzSsbM30dPMkSmD4wtziGIRW/6dRatusSCSTbJmJlQp6THpWxw69dbOhUApcIVmOhCgLPmKiPs+s9xfJFxLtu5Oe4pl0uEEI1xT4lHiYSQNW+Etj8ZOIvWpNrOrJnPtZSAuZAYBjVTEkdINZ36jQcayjl3W/v3+pWw9RVL5d0visauMxpdUeCDBPikBgwBBgb7Rp/FqAdda/fAUM6hAYAhZdumnL59NakEfk5WAJ8LBnc6CY1uGeSARsNN6hHvHvTcvfuydLdhhLhdpKgFsx5wpAGg03sxgoxstjTptRsl9zIgd9kMdWy6jnz+fvqT4dhUY3LLEgOFAU+wWmBy0OsAjmdajXukjW0w6MxVR7wTPwrPg8altgX8KrBYgxDDVY11OYDf8q8av1WdV4KdN21KlxDDHD3mVZRJhSTIII0BJ3J2g+VWjsjxsi6r2zldQA68joBm9GgA+ccwpqM7aZ3tlrmHaOctBiOawDHqAaiU4Few9tsSHAFpsptrJ1ZFbKQToMrATrqPhPh5OyT3MhtZGpbfc/R+Hvh0DLswBHvrJXDr/AG2xYVEt4g27TLIyqkgktn8ZUk+IE6HZhUx2M7YXVxKLdvvdVyFbvGkDNCgidiCQfSecVd6RXsZ7wc7N3Os0pSpCkKUpQClKUApSlAKUpQCuRcX7KriMRcukhe8djuwgSIOh00Ik9Qa62+xjeuDnit27dNpTDSQSdlVdCxAP3dPUwOdRVNS9g3FOTl+S4dl7AtGyAxVURdtSZ8ZGuupJ+NTmO4mzMVIgxsNhMHLI5wRJ8wKgOHW8uQzosKJPlEnz0/4r7jbxS4W5LMT6mdfcK9nUJaNDW73Mlu2i3S9wBoBOWY/CABHQT8KjuINYuEs6ePXxKzAkHZSVYExB3nepKzh1ukM5NtBJZvgdB5kitfEZBpbSBBMkywED5nbSaryeho00r8bkV2ewS9/CIB1I1O+gzNO50kz+dYeGYAX7xuwi3LjXChgMtqzZMd6VAAa4zQgPkTz02+LYhMLavtJDMhyhTHIaTyAB15nYc61uD4y9YsPe7lWsW7Vu2SCBcDLbDXMs7rngkdTprVeq3Gm7b8CZPVzXz57WZNdpOFjucGcPNrLcgMp7tyCjHViPvFSxzSDJ3nXJxPhDdyrC1YZ5BZlsqzECZCFhl7wDWCNdYI2XQwb4vEd3dLJ4TKK5bQxAOaQJgkZgpifvc5m92lurbZL2HvnNpmgkD8LK6FgYMENA2mBtXeDfRRtN/OZQxFCTSy2zePk+ZFYrsvZvWxctvcKsJDZLYRp55WEz1yketQ+EzYc90bQU/duJbUqR/FAMafXMrvaE2X8CHLcAusoVCAW9sAMM4hgZgGJ2Brew/GVueyEnaCYH8ifKreIUlo+svT3Xod4Jwauuq+XP2f01MN8XGWYERzEHrrMVF8UsGMrN7CrIXYO4Lf4UKbc2NSdziMkZLQYg6H7maQAS0bA/8GoN8W3tH2nYtG0loMAa6AQB5AVno2Zba7Fns4z9tsOGE3FtyWG1yCgnLyO5PrPPSv8ACbTRjLDahjaAJaIKJcO538KRA12qZsWhh8ILrsBcZXKweTFRmMaARbEdRLcwBWcJxVbNwlwWPfA3BGwdHAAXqia+UmpaNJTlPKto+Z8xWmoaJ6XIm3hLhUWyCHTNlUgjMpglf63hlRswnmBmy8HxZF1CNSWUCOs6fnFb3FbmS8t1fEGEq41GZSCsHzjbzNTHD+NYfD3M9vCWy4OcXLtx2EnxDLbEKInTf2d67pyzxuy1FtLq6nc6VV+xHax8aLmdVGQr4kmDM6QSdo689qtFXU7q6MicHCWWW4pSlenApSlAKUpQClKUArl/HuGWrWOud0gTPBfUkFozkjXwyXGggSorqFcm7SYqcXe12L/MgfAR8K5lsWMOrzsbdpZOUdSffv8AMxWe7xe2zdy6w+kE7NA1ynqNZG/Oo79oAKnpP5jn79ajuO8PuswNpwQxzAOxBV+qOASJ6a+XKK7ZrRhzLHirySB9xfQSTr7v5DyrLh8IptuwczvmIjKuxYcp5AfxT0qlcMx1xLgt3wWLE+E+yYgjKwMGfZI3Gn4hGx2l7TMmCIzhnvsRlH3FGmoAHIFsu3xrldZ2JZrLHfQje0PGBiL4QJns2QZQHLIOpLNBmPCBPNxzEi3dlcKmIwjYcs3dEmA2l1RchyHU7lWEg81KxO5iuzuEtYW1ba5bJMKS5AZDecMz96xnVAVAB2IY71I8YIF9MfbuZma2h7pkzq/djRt9zm0iPXXStWxEJP8A80lZaWlbjv8AZ7PkvArVacrqcL38dO5W5re/Ns2Oy14oALhZSdRFslmAJAYEycpjNy9qrPjL2g8LsTuWHLl4ZjfyFQ+Kw4K2ruZmGINtDbRoUHu8yLbn7vgYnSZM+kpdvhbYUZgeYtlmP5b+prug24dbQknNVHGovnuUrjXD4adJ1OUiDrqcokE666QQYIM6GMwnDneZhgsKwNuWGkgd5poVIjWYI0qz8SuMH9or5OQG8hqdfzqF4k2W6LnhymFYHxwT7JYZQBuYPTTkDUufOsr3W3Pw/H2LkaaptTXZe64K/Hu77eJqcRvZbZPhnQAD2pJA/EevP9KsvA+HDCLnZke8VVbQGuRWEFjrAJkAHpPWKr+LCwTMa84X8iB8q2b+DOHwiwwFy+yOAFmFAOSRpJJdmj0qhNvLpv8Akkx+kVG+/A179u5evsxdEFpWAfVpYGDcC/wq0KPxZT1qEwmKs2r1woMiu6poScuYMAxO55KT/Eam8XbNm0EVcj3Miw5iAZYTHIBgxPNmJ51U8Fgxcxht2cz21S5LEhSzBGKGSQBFzKd/1q3QS/jv1Umn48X9DAnHNB1Hvpb8GxxS0bN42yIV5zLyBEeIchvv5TtMRJxEgbAoSsTByySum+ksPKFqax3FO/Uo6lLqkyjagMRByHmrge+tPBhVxAYhbiE2mdSDlYOLbODz0cHXy866oO8Xm3RMr5ll48Dr32QYPLgDcI1u3GYGN1WEHukNV5rV4ZftvZttZgWyoyBQAAsaAAaCNo8q2qvJWVjNqScpNsUpSvTgUpSgFKUoBSlKAVyDtTbCcQuqdief8Shv81dfrj/2h3SuPaeZBgjllQf5QK4nsWsK7VDEt3xSeYy/p+QPzrLiL2pBO0fEZv0qAweLIRkY6oxAnoACus/hJ/uVvXrpe7A2YFh/dJqrI242epIXcFbxAFsnK24YLmykc4G4iQQOgOkAiDwHAGxFwrl/om0xBZntDKCG8DCWJIyjxSGU8lNZsXijbdbNtkZ76hQzCQpP/c12CjMxPQHnVi4TZIs3bdmRaFxbau0SVtrDsf4izsTpqWNV8XUdKlmW57ntdru+/wA1t3I0eLcBs2rNlLDxdJY37isQ7E+yXIOxIYgGQoAA85bheC7q0LhvPdRVIuW7kMO7OrFcwLab6nUAiNaju01+2ly0lr2VSM5EEtJkHTWCCNuRitjANNtomWUqpXUtodFSYy7AxLHn0rinG8Ep6uwgpSpbvdmPgSO/dpKoVfEqnegtqlxciB/uMQ5OYQSR6gzPFuJXLIHe22VJhsjo3pJGoJ811MCRIqmtxQXQqwyQ2muTxA6Q20nNcBnYvBBUSZRL/iKDFJiLZDKy3lAuWmBI1VhO8ggbHUc50pSSgmldW8+P5KMKEumcb2d336cH7GS5jVZoRZG5jRddi5kk8vaIFamMxClSGIIIjJbED4gcvL486+Lw8qAocOkyolgB5ICAzeWg561mjdTpHJQNtd+Q95ms5t30Po4JZdft8/ojlvd2BILADdgM0cgJ05b1lw2MfEX3xF+FEoqTsviXKig8iFidz6A1qcSuALEzG2p2Ow5DrUxwfs8VRcRjCvsxbtDzYEkaakmFzaaCADCx3Ty9qfAzP1G0VZLXYg+22MyXoDSPGF11AUEz5b/UVr9jLXdqzlTldCrOdADnUL7j3dzXqx2rS47fN8q+gLFkH8Wma4RHJVAHq1b1vjlyyO7uWf3RLIjCBKISNV3OUl9eYbyk9U6clQkuLXzyMqq+xH6+hr8X4fkuZmnK0L6HkV8wYPu8zMTaBDZZ8QBU/wBZDI9zKdPSrlfvriLBVlA2KzygaRrGn6iqacO2Yr9/Lp5lOnmUNuPTzNcYSpdOEvAm1smlqtTrH2R8ezI2HY7eJPgJA9dT7jXSa/P3Ybipt4u1ckAFsrchJ1/P/NX6AVpEjatGG1mUcXFZ8y46n2lKVIVBSlKAUpSgFKUoBXMvtY4WBct3hEuCuUmJKAtI/s/DLPWum1z37ZcL3mHwqD2jiBEb/wBHc298V6oZ3lOoVOjeY5UcUQvejMsMEuK0aEeyT0M8xuD61JPjcqq66lToP4WkfkZFR7YfNmR18YEM2slQd42MGA3qCd9NWyCoCNPkRrI/noPrenOLhKzN+lUVSClAXGe5eu5AXdbRW2Bqc1whQB/ZY/Cug9jeM+G3bIllIusvVGCsddpDBhE7iqj2bJXEuCIa4jZROsi2wkjcDUgTHlMVucExi2b72nYSFKoZ0MtJHxDesxVTEtSeR8EmROTcXHvb87ehscSvM15mcSDMGTBBJO/I6wdjM1M8OtMFzKSCB4ZEZYHhzfiHQRI/Ko7HYLv4uWnh2YA23bwhiJ0MSqyGg6xtpArNgcQ9glG1IiVBzDMeYzCG91epxdsrLFKreOUsGDwyrhFtFAwCiWInMTJYnmJJJ161QsbhWGIYZS4IJK5mEsmXXQ6kqyHrpOuxn8RfB8TZQ2v4kbXpMSZ561AwzG6zO2bMNDrHh0YHk0l4PPbbQ2aWsZRb5f77fU8qJwlGcdXd/a2q8eK8Dc4biQPCDcZjpldl8MaxMBtI2YjaYrav3JAVnn+FJOvXYa/HSaiG8QBAyuNAd9QdREbT9GvQ4qT4WGQwJCjVupzcx9Rzqq48zVU7pW2MpsFnVVEtM78hqTPKAAdOhqc7RYq+toSw75lAW3bGVbSXPAigEkliGBPSG6TWv2da2jtduZSLdtmyMfCfuyQdwCQSTyBrDxXiX/X2lZG3DeKBJDLBA5eEtodRJ0FRzauofUycTUz1fAj+IcLjuLNzKsPLZfFltAagtzOXvCeUmvPaCSbY0gCZGwY6gT0gnUeteeMJcNpr66Ak2xrBhozED+1H97prELhwQNTAg+EmTl6D8Q6c/wAxYgm4Rbet7+WhUgnOo5cvjNiHClVuEQfYIBWdvdoNx5DyrF30HPqGBBHwysD6jn1C9aw2sYzSHgx4cw2IOoBHTmD7q9O+uvx/Q/zru1pXsWssHG8T3g8Rlukod4YeTIZIjlzr9Ddl8eL2EtOPwj3aAj/CVr892VX2gBm5ctQJAPkQGB6Qp3rs/wBmGLzYXL+Hb4t+kVag9TOxMepfv9S5UpSpTPFKUoBSlKAUpSgFUb7SnAuYInZbrNqJGihdf70+6rzVC+1LDO37OVVii95mYDQEhMsnlMHepqH8iucVOyznXa26+YXAxkqG15ctDyIkjSOfI6xOF4kl8DvAudfbXYXF/Gq8nE6gQNAdJgSXaPE96cwWNI0200/SffVRvyDmQwR00PlB/KreLoxmr8RhK8qUr8CewFxMM1xjEMIBGh0y6A+e9bPDODnEBrjiFYiMzZBI2UaE6Sduc7bVq4G+uOdUuL3dxRIZYCuqDM/hgBWgF+f3toFWXEXO78LKPCAqhgGjlHkfOOfKvm8R/wA8sy7T57JGtm6bs6Ih8R3quFNm3EwpS44YkQdzpPqNZ5zWROKMxzW3zAAKyP7XTXkfXTUjymXs4QXDL22hILQShnWJ3qr3s37W6I8OrFQ0ZkuDbI4P3oj8xyEMNXjUeWoknzXqdKEoa03d8vYkTjxqSSonRZOh/qnY8p0rAt3nuTvO0csw25mtXFYbL4shQiMyEkrroGSdQJ0jlWumJMx9e+palJwdi/QxKqRubrqy6q2h08z0iN/5c9q8Feu468j+k8/WvH7QdyT6Dn/KvN2505ch9aVw7snjKMFoT/ZwrcxKBgCMyGG20uJMz5ae861i7aYxreMF8CRLDXUAElW576t7/dWv2ZwTXMSCDAXxljMBV115nlHUxWPtHcFxbsnUqTPnM/qKgqq048viM6rO82+483ceHwaCQSrXM+2p7wtJHIEEVHPiARAPvGuo29++tbuPwtu9bF1AAcoUhRAOQBSCBppGh/Soi5gbYtKyCGMhp1EiZ0+B99T01DXXjyOKdVw2V7955snI51gNt6jUj68qyl5Y+m310qOvOQIYHqGHLf6/nWzbuZlkb/r/ACNWHG2ojUv1fI3sOdQeh1/X47/GuqfZHf1dZ3DEdNG/5rluGBiOYj4/8V0f7Lrh74Aez4vhH8zPvFdR3Oaq/bZ1elKVOZQpSlAKUpQClKUApSlARmN7M4W7/SYe23nlAOvmINRL/Zjw4mThtf8AyXf9dWmldZpbXPLIhcN2NwdtGW1h7aZhBZVGfqPGZbQwd+VV/iHY+5aOez+85R5dCvTbb8qvVKgq0o1e0SQm4bHIcZfcA50ZSTGuoJ1gg8xMVFYrAWLuGgALiF1U7FiDOVup6HrHnXYuKcBtXwcwg/iAGvqDod/XoRVS4p9nrAE28r+XssI6Sfm3urPeDlCWaBchiU99DmeGvBlAaQFlGLeIqhET1iTm57Gom5aKuUYeIdNQejL1U7jptVxx/ZN/+5YugfiCSJP8Lx+VeMF2bv5Z7rPbGzd2XUGTMGDHqrCr8Gpxyy0Oukyzzx47/krFsDrH9bWfWKyiwCIUTO3/AB/KpfGcIYajIrTGVwHToABclkPr00rzYtXgVyouaRrbhdiNwu421An1rl0XwLCxMOOhL4Dhhwdv94T3rr4rax4AeTMdS22ggDqTtWcfhRcd8ugyGV6AEHn5/OpnFYfEEsz3LcAyBL6zqdxA/PasAU90xlBoMxGy+UmP99KzmpOd35EV07sjuFYVDhCv3i7B/IAIFjppJqvPaIMfdmfeZE/lU3gjmZ7aEhbkDOymJmJEDbUyfTete5gctwrnzAgEErlmJ5fHTzner0I5ZPPx4Edrq0dzSSyR6b614KwwaNNiBzH19b1K2bUjVbhYfeiF9c3SlzAsxg+4dPjXexNlzIw27wYrlM+Q/KR7q6v9mfDTPeEQFGmnMz85P93zqm9nOx7vcUlZJGkecbTvGhnYRrXauD8MFiytsctz1P1p7q6hHW5DiKlo5OJu0pSpjPFKUoBSlKAUpSgFKUoBSlKAUpSgFKUoD4KUpQGG9uPQ/rVf477Cf+W1/wCwpSh6tyvcZ/on/qj5iqvxr/8AHt/+W3/6NSlVcP234Fqey8Teb2D7v8lQOM9r/wCP5ClK94/O4tvdfUlbf9J9edb3BvbPu/SlKI7nsXXsX/3v6x/9jVopSrJjy3FKUoeClKUApSlAf//Z">
            <a:extLst>
              <a:ext uri="{FF2B5EF4-FFF2-40B4-BE49-F238E27FC236}">
                <a16:creationId xmlns:a16="http://schemas.microsoft.com/office/drawing/2014/main" id="{8C083F8E-15E8-4428-82B8-501608E1E851}"/>
              </a:ext>
            </a:extLst>
          </p:cNvPr>
          <p:cNvSpPr>
            <a:spLocks noChangeAspect="1" noChangeArrowheads="1"/>
          </p:cNvSpPr>
          <p:nvPr/>
        </p:nvSpPr>
        <p:spPr bwMode="auto">
          <a:xfrm>
            <a:off x="1524000" y="-1109663"/>
            <a:ext cx="2000250"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CL" altLang="es-CL"/>
          </a:p>
        </p:txBody>
      </p:sp>
      <p:sp>
        <p:nvSpPr>
          <p:cNvPr id="13" name="12 CuadroTexto">
            <a:extLst>
              <a:ext uri="{FF2B5EF4-FFF2-40B4-BE49-F238E27FC236}">
                <a16:creationId xmlns:a16="http://schemas.microsoft.com/office/drawing/2014/main" id="{DEA05EA0-CC86-42C2-8E0D-D86710C428D8}"/>
              </a:ext>
            </a:extLst>
          </p:cNvPr>
          <p:cNvSpPr txBox="1">
            <a:spLocks noChangeArrowheads="1"/>
          </p:cNvSpPr>
          <p:nvPr/>
        </p:nvSpPr>
        <p:spPr bwMode="auto">
          <a:xfrm>
            <a:off x="1847850" y="1412876"/>
            <a:ext cx="8496300" cy="646113"/>
          </a:xfrm>
          <a:prstGeom prst="rect">
            <a:avLst/>
          </a:prstGeom>
          <a:noFill/>
          <a:ln w="9525">
            <a:solidFill>
              <a:schemeClr val="accent5">
                <a:lumMod val="90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s-CL" altLang="es-CL" b="1" dirty="0"/>
              <a:t>Tercer Nivel trófico: Consumidores secundarios </a:t>
            </a:r>
            <a:r>
              <a:rPr lang="es-CL" altLang="es-CL" dirty="0"/>
              <a:t>(organismos heterótrofos), se alimenta del consumidor primario, por lo tanto es carnívoro.</a:t>
            </a:r>
          </a:p>
        </p:txBody>
      </p:sp>
      <p:sp>
        <p:nvSpPr>
          <p:cNvPr id="14" name="13 CuadroTexto">
            <a:extLst>
              <a:ext uri="{FF2B5EF4-FFF2-40B4-BE49-F238E27FC236}">
                <a16:creationId xmlns:a16="http://schemas.microsoft.com/office/drawing/2014/main" id="{99FC2CF2-502A-4A82-AD8A-690DBBA9F024}"/>
              </a:ext>
            </a:extLst>
          </p:cNvPr>
          <p:cNvSpPr txBox="1">
            <a:spLocks noChangeArrowheads="1"/>
          </p:cNvSpPr>
          <p:nvPr/>
        </p:nvSpPr>
        <p:spPr bwMode="auto">
          <a:xfrm>
            <a:off x="1847850" y="4076938"/>
            <a:ext cx="8496300" cy="646112"/>
          </a:xfrm>
          <a:prstGeom prst="rect">
            <a:avLst/>
          </a:prstGeom>
          <a:noFill/>
          <a:ln w="9525">
            <a:solidFill>
              <a:schemeClr val="accent5">
                <a:lumMod val="90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s-CL" altLang="es-CL" b="1" dirty="0"/>
              <a:t>Cuarto Nivel trófico: Consumidores terciarios </a:t>
            </a:r>
            <a:r>
              <a:rPr lang="es-CL" altLang="es-CL" dirty="0"/>
              <a:t>(organismos heterótrofos), se alimentan del consumidor secundario, por lo tanto son carnívoros.</a:t>
            </a:r>
          </a:p>
        </p:txBody>
      </p:sp>
      <p:pic>
        <p:nvPicPr>
          <p:cNvPr id="15" name="Picture 3" descr="\\VENUS\e-learning2009\04 Ciencias Básicas\Biología\BIOLOGIA INTENSIVO\Larisa\Imagenes\consumidores2.png">
            <a:extLst>
              <a:ext uri="{FF2B5EF4-FFF2-40B4-BE49-F238E27FC236}">
                <a16:creationId xmlns:a16="http://schemas.microsoft.com/office/drawing/2014/main" id="{BA2BF9E0-979A-4265-BEF9-4B53BF6C5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9" y="2276476"/>
            <a:ext cx="59277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VENUS\e-learning2009\04 Ciencias Básicas\Biología\BIOLOGIA INTENSIVO\Larisa\Imagenes\consumidores3.png">
            <a:extLst>
              <a:ext uri="{FF2B5EF4-FFF2-40B4-BE49-F238E27FC236}">
                <a16:creationId xmlns:a16="http://schemas.microsoft.com/office/drawing/2014/main" id="{0CA086E2-4866-4D92-8734-80FBF66CA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9" y="4905376"/>
            <a:ext cx="5870575"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16 Grupo">
            <a:extLst>
              <a:ext uri="{FF2B5EF4-FFF2-40B4-BE49-F238E27FC236}">
                <a16:creationId xmlns:a16="http://schemas.microsoft.com/office/drawing/2014/main" id="{F5A9CDA2-133A-4EC2-84D3-C9C94BEE8F12}"/>
              </a:ext>
            </a:extLst>
          </p:cNvPr>
          <p:cNvGrpSpPr>
            <a:grpSpLocks/>
          </p:cNvGrpSpPr>
          <p:nvPr/>
        </p:nvGrpSpPr>
        <p:grpSpPr bwMode="auto">
          <a:xfrm>
            <a:off x="1320800" y="1412875"/>
            <a:ext cx="6408738" cy="5810250"/>
            <a:chOff x="-1836712" y="380207"/>
            <a:chExt cx="6408712" cy="5810844"/>
          </a:xfrm>
        </p:grpSpPr>
        <p:grpSp>
          <p:nvGrpSpPr>
            <p:cNvPr id="22542" name="17 Grupo">
              <a:extLst>
                <a:ext uri="{FF2B5EF4-FFF2-40B4-BE49-F238E27FC236}">
                  <a16:creationId xmlns:a16="http://schemas.microsoft.com/office/drawing/2014/main" id="{3F2A36D0-7FF8-4280-9157-BB0809E3D280}"/>
                </a:ext>
              </a:extLst>
            </p:cNvPr>
            <p:cNvGrpSpPr>
              <a:grpSpLocks/>
            </p:cNvGrpSpPr>
            <p:nvPr/>
          </p:nvGrpSpPr>
          <p:grpSpPr bwMode="auto">
            <a:xfrm>
              <a:off x="-1836712" y="380207"/>
              <a:ext cx="6408712" cy="5810844"/>
              <a:chOff x="-2860070" y="314133"/>
              <a:chExt cx="4734466" cy="3916383"/>
            </a:xfrm>
          </p:grpSpPr>
          <p:grpSp>
            <p:nvGrpSpPr>
              <p:cNvPr id="22544" name="2 Grupo">
                <a:extLst>
                  <a:ext uri="{FF2B5EF4-FFF2-40B4-BE49-F238E27FC236}">
                    <a16:creationId xmlns:a16="http://schemas.microsoft.com/office/drawing/2014/main" id="{0303ED5E-4DD6-4D22-A7AB-9F6776F0F3C0}"/>
                  </a:ext>
                </a:extLst>
              </p:cNvPr>
              <p:cNvGrpSpPr>
                <a:grpSpLocks/>
              </p:cNvGrpSpPr>
              <p:nvPr/>
            </p:nvGrpSpPr>
            <p:grpSpPr bwMode="auto">
              <a:xfrm>
                <a:off x="-2860070" y="314133"/>
                <a:ext cx="4734466" cy="3916383"/>
                <a:chOff x="-235079" y="1814557"/>
                <a:chExt cx="4735071" cy="3917120"/>
              </a:xfrm>
            </p:grpSpPr>
            <p:pic>
              <p:nvPicPr>
                <p:cNvPr id="22546" name="Picture 22" descr="http://gifsde.com/uploads/540b60_globo+pensando.gif">
                  <a:extLst>
                    <a:ext uri="{FF2B5EF4-FFF2-40B4-BE49-F238E27FC236}">
                      <a16:creationId xmlns:a16="http://schemas.microsoft.com/office/drawing/2014/main" id="{95C47C7C-1A36-4100-AADE-DF9EAFA4DB6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5079" y="1814557"/>
                  <a:ext cx="4177224" cy="391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7" name="1 Rectángulo">
                  <a:extLst>
                    <a:ext uri="{FF2B5EF4-FFF2-40B4-BE49-F238E27FC236}">
                      <a16:creationId xmlns:a16="http://schemas.microsoft.com/office/drawing/2014/main" id="{78C65593-8535-4B38-89DA-26FFE7949C11}"/>
                    </a:ext>
                  </a:extLst>
                </p:cNvPr>
                <p:cNvSpPr>
                  <a:spLocks noChangeArrowheads="1"/>
                </p:cNvSpPr>
                <p:nvPr/>
              </p:nvSpPr>
              <p:spPr bwMode="auto">
                <a:xfrm>
                  <a:off x="971600" y="1931348"/>
                  <a:ext cx="3528392" cy="22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s-CL" altLang="es-ES" sz="1600">
                    <a:cs typeface="Arial" panose="020B0604020202020204" pitchFamily="34" charset="0"/>
                  </a:endParaRPr>
                </a:p>
              </p:txBody>
            </p:sp>
          </p:grpSp>
          <p:sp>
            <p:nvSpPr>
              <p:cNvPr id="22545" name="17 Rectángulo">
                <a:extLst>
                  <a:ext uri="{FF2B5EF4-FFF2-40B4-BE49-F238E27FC236}">
                    <a16:creationId xmlns:a16="http://schemas.microsoft.com/office/drawing/2014/main" id="{022CA9AC-EE69-462B-B67B-9A9702A7409B}"/>
                  </a:ext>
                </a:extLst>
              </p:cNvPr>
              <p:cNvSpPr>
                <a:spLocks noChangeArrowheads="1"/>
              </p:cNvSpPr>
              <p:nvPr/>
            </p:nvSpPr>
            <p:spPr bwMode="auto">
              <a:xfrm>
                <a:off x="-1476672" y="476672"/>
                <a:ext cx="3114401" cy="24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s-CL" altLang="es-ES">
                  <a:solidFill>
                    <a:srgbClr val="000000"/>
                  </a:solidFill>
                </a:endParaRPr>
              </a:p>
            </p:txBody>
          </p:sp>
        </p:grpSp>
        <p:sp>
          <p:nvSpPr>
            <p:cNvPr id="22543" name="18 Rectángulo">
              <a:extLst>
                <a:ext uri="{FF2B5EF4-FFF2-40B4-BE49-F238E27FC236}">
                  <a16:creationId xmlns:a16="http://schemas.microsoft.com/office/drawing/2014/main" id="{A50AB05C-96CA-4A64-92BF-F108350BF3C6}"/>
                </a:ext>
              </a:extLst>
            </p:cNvPr>
            <p:cNvSpPr>
              <a:spLocks noChangeArrowheads="1"/>
            </p:cNvSpPr>
            <p:nvPr/>
          </p:nvSpPr>
          <p:spPr bwMode="auto">
            <a:xfrm>
              <a:off x="-384812" y="1100188"/>
              <a:ext cx="322862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MX" altLang="es-CL" sz="1700" dirty="0"/>
                <a:t>También hay consumidores que utilizan organismos muertos en lugar de vivos. Los denominados organismos </a:t>
              </a:r>
              <a:r>
                <a:rPr lang="es-MX" altLang="es-CL" sz="1700" b="1" dirty="0"/>
                <a:t>d</a:t>
              </a:r>
              <a:r>
                <a:rPr lang="es-MX" altLang="es-CL" sz="1700" b="1" dirty="0">
                  <a:cs typeface="Arial" panose="020B0604020202020204" pitchFamily="34" charset="0"/>
                </a:rPr>
                <a:t>etritívoros</a:t>
              </a:r>
              <a:r>
                <a:rPr lang="es-CL" altLang="es-CL" sz="1700" dirty="0">
                  <a:cs typeface="Arial" panose="020B0604020202020204" pitchFamily="34" charset="0"/>
                </a:rPr>
                <a:t>.</a:t>
              </a:r>
              <a:r>
                <a:rPr lang="es-CL" altLang="es-CL" sz="1700" b="1" dirty="0">
                  <a:solidFill>
                    <a:srgbClr val="067DD9"/>
                  </a:solidFill>
                  <a:cs typeface="Arial" panose="020B0604020202020204" pitchFamily="34" charset="0"/>
                </a:rPr>
                <a:t> </a:t>
              </a:r>
              <a:r>
                <a:rPr lang="es-ES" altLang="es-CL" sz="1700" dirty="0"/>
                <a:t>Incluyen a animales como los buitres, el cóndor, los cangrejos,  las lombrices de tierra, </a:t>
              </a:r>
              <a:r>
                <a:rPr lang="es-CL" altLang="es-CL" sz="1700" dirty="0"/>
                <a:t>cochinillas de tierra, </a:t>
              </a:r>
              <a:r>
                <a:rPr lang="es-ES" altLang="es-CL" sz="1700" dirty="0"/>
                <a:t>etc.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par>
                                <p:cTn id="37" presetID="10" presetClass="exit" presetSubtype="0" fill="hold" grpId="1" nodeType="withEffect">
                                  <p:stCondLst>
                                    <p:cond delay="0"/>
                                  </p:stCondLst>
                                  <p:childTnLst>
                                    <p:animEffect transition="out" filter="fad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8451E-C3F1-4E42-9F4B-1EA405C79776}"/>
              </a:ext>
            </a:extLst>
          </p:cNvPr>
          <p:cNvSpPr>
            <a:spLocks noGrp="1"/>
          </p:cNvSpPr>
          <p:nvPr>
            <p:ph type="title"/>
          </p:nvPr>
        </p:nvSpPr>
        <p:spPr/>
        <p:txBody>
          <a:bodyPr>
            <a:normAutofit/>
          </a:bodyPr>
          <a:lstStyle/>
          <a:p>
            <a:r>
              <a:rPr lang="es-ES" dirty="0"/>
              <a:t>Organismos productores y descomponedores.</a:t>
            </a:r>
          </a:p>
        </p:txBody>
      </p:sp>
      <p:sp>
        <p:nvSpPr>
          <p:cNvPr id="3" name="Marcador de contenido 2">
            <a:extLst>
              <a:ext uri="{FF2B5EF4-FFF2-40B4-BE49-F238E27FC236}">
                <a16:creationId xmlns:a16="http://schemas.microsoft.com/office/drawing/2014/main" id="{C169C4DE-E668-4D36-8D50-BBCC33CC8ECC}"/>
              </a:ext>
            </a:extLst>
          </p:cNvPr>
          <p:cNvSpPr>
            <a:spLocks noGrp="1"/>
          </p:cNvSpPr>
          <p:nvPr>
            <p:ph idx="1"/>
          </p:nvPr>
        </p:nvSpPr>
        <p:spPr>
          <a:xfrm>
            <a:off x="838200" y="1825625"/>
            <a:ext cx="6577013" cy="4351338"/>
          </a:xfrm>
        </p:spPr>
        <p:txBody>
          <a:bodyPr>
            <a:normAutofit/>
          </a:bodyPr>
          <a:lstStyle/>
          <a:p>
            <a:pPr marL="0" indent="0" algn="just">
              <a:buNone/>
            </a:pPr>
            <a:r>
              <a:rPr lang="es-ES" sz="2000" dirty="0"/>
              <a:t>Los organismos productores, como las plantas, y descomponedores, como hongos y bacterias, juegan un rol muy importante en los ciclos biogeoquímicos, ya que sin ellos no sería posible el flujo de la energía y de la materia entre todos los demás niveles tróficos y el medio abiótico. Se distinguen dos maneras a través de las cuales los elementos químicos pueden pasar desde los componentes bióticos a los componentes abióticos. </a:t>
            </a:r>
          </a:p>
          <a:p>
            <a:pPr marL="0" indent="0" algn="just">
              <a:buNone/>
            </a:pPr>
            <a:r>
              <a:rPr lang="es-ES" sz="2000" dirty="0"/>
              <a:t>Pueden actuar en cualquier nivel trófico.</a:t>
            </a:r>
          </a:p>
          <a:p>
            <a:pPr marL="0" indent="0" algn="just">
              <a:buNone/>
            </a:pPr>
            <a:r>
              <a:rPr lang="es-ES" sz="2000" dirty="0"/>
              <a:t> </a:t>
            </a:r>
          </a:p>
        </p:txBody>
      </p:sp>
      <p:pic>
        <p:nvPicPr>
          <p:cNvPr id="4" name="8 Imagen" descr="descomponedores.png">
            <a:extLst>
              <a:ext uri="{FF2B5EF4-FFF2-40B4-BE49-F238E27FC236}">
                <a16:creationId xmlns:a16="http://schemas.microsoft.com/office/drawing/2014/main" id="{E457E0CC-477F-4378-B1A6-64AAF57904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1138234"/>
            <a:ext cx="3567112" cy="433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Marcador de contenido 2">
            <a:extLst>
              <a:ext uri="{FF2B5EF4-FFF2-40B4-BE49-F238E27FC236}">
                <a16:creationId xmlns:a16="http://schemas.microsoft.com/office/drawing/2014/main" id="{E25C065E-2A78-4195-AB6C-1575A7FB6822}"/>
              </a:ext>
            </a:extLst>
          </p:cNvPr>
          <p:cNvGraphicFramePr>
            <a:graphicFrameLocks/>
          </p:cNvGraphicFramePr>
          <p:nvPr>
            <p:extLst>
              <p:ext uri="{D42A27DB-BD31-4B8C-83A1-F6EECF244321}">
                <p14:modId xmlns:p14="http://schemas.microsoft.com/office/powerpoint/2010/main" val="9031636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04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046663-7AD0-476C-BE9C-3139A71DA4BB}"/>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B430D998-3FDF-499C-8AED-4CB51EB3A9CB}"/>
              </a:ext>
            </a:extLst>
          </p:cNvPr>
          <p:cNvSpPr>
            <a:spLocks noGrp="1"/>
          </p:cNvSpPr>
          <p:nvPr>
            <p:ph idx="1"/>
          </p:nvPr>
        </p:nvSpPr>
        <p:spPr/>
        <p:txBody>
          <a:bodyPr>
            <a:normAutofit/>
          </a:bodyPr>
          <a:lstStyle/>
          <a:p>
            <a:pPr algn="just"/>
            <a:r>
              <a:rPr lang="es-ES" sz="2400" b="1" dirty="0"/>
              <a:t>Detritívoros</a:t>
            </a:r>
            <a:r>
              <a:rPr lang="es-ES" sz="2400" dirty="0"/>
              <a:t>: son organismos que digieren internamente detritos, residuos sólidos de materia orgánica muerta como los restos de animales y vegetales o sus desechos. Corresponden, generalmente, a pequeños animales, como la lombriz y los chanchitos de tierra, en ecosistemas terrestres, o a las almejas, jaibas y gusanos, en el ambiente acuático.</a:t>
            </a:r>
          </a:p>
          <a:p>
            <a:pPr algn="just"/>
            <a:endParaRPr lang="es-ES" sz="2400" dirty="0"/>
          </a:p>
        </p:txBody>
      </p:sp>
    </p:spTree>
    <p:extLst>
      <p:ext uri="{BB962C8B-B14F-4D97-AF65-F5344CB8AC3E}">
        <p14:creationId xmlns:p14="http://schemas.microsoft.com/office/powerpoint/2010/main" val="126522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14" descr="http://www.fonditos.com/includes/imagen.php?ruta=/wallpapers/1280x1024/03370.jpg&amp;nombre=la_gran_comunidad-1280x1024.jpg">
            <a:extLst>
              <a:ext uri="{FF2B5EF4-FFF2-40B4-BE49-F238E27FC236}">
                <a16:creationId xmlns:a16="http://schemas.microsoft.com/office/drawing/2014/main" id="{44B965D1-60A2-40E6-BBB9-D8214BF2D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715" b="9331"/>
          <a:stretch>
            <a:fillRect/>
          </a:stretch>
        </p:blipFill>
        <p:spPr bwMode="auto">
          <a:xfrm>
            <a:off x="5632451" y="2171700"/>
            <a:ext cx="37385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4" descr="http://www.telesurtv.net/__export/1416617277509/sites/telesur/img/multimedia/2014/11/21/foca-pinguino.jpg_1718483346.jpg">
            <a:extLst>
              <a:ext uri="{FF2B5EF4-FFF2-40B4-BE49-F238E27FC236}">
                <a16:creationId xmlns:a16="http://schemas.microsoft.com/office/drawing/2014/main" id="{EF11E6D7-A683-40BE-A091-1F3921F0A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4365625"/>
            <a:ext cx="3711575"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a:extLst>
              <a:ext uri="{FF2B5EF4-FFF2-40B4-BE49-F238E27FC236}">
                <a16:creationId xmlns:a16="http://schemas.microsoft.com/office/drawing/2014/main" id="{E7F44A3C-2F6B-4EBF-9DF7-6437FC068C2B}"/>
              </a:ext>
            </a:extLst>
          </p:cNvPr>
          <p:cNvSpPr/>
          <p:nvPr/>
        </p:nvSpPr>
        <p:spPr>
          <a:xfrm rot="620417">
            <a:off x="7097713" y="1695342"/>
            <a:ext cx="3313112" cy="646331"/>
          </a:xfrm>
          <a:prstGeom prst="rect">
            <a:avLst/>
          </a:prstGeom>
          <a:solidFill>
            <a:schemeClr val="accent5">
              <a:lumMod val="40000"/>
              <a:lumOff val="60000"/>
            </a:schemeClr>
          </a:solidFill>
          <a:ln>
            <a:solidFill>
              <a:schemeClr val="accent5"/>
            </a:solidFill>
          </a:ln>
        </p:spPr>
        <p:txBody>
          <a:bodyPr>
            <a:spAutoFit/>
          </a:bodyPr>
          <a:lstStyle/>
          <a:p>
            <a:pPr algn="ctr">
              <a:defRPr/>
            </a:pPr>
            <a:r>
              <a:rPr lang="es-CL" altLang="es-CL" b="1" dirty="0">
                <a:ea typeface="Calibri" pitchFamily="34" charset="0"/>
                <a:cs typeface="Arial" pitchFamily="34" charset="0"/>
              </a:rPr>
              <a:t>Hábitat:</a:t>
            </a:r>
            <a:r>
              <a:rPr lang="es-CL" altLang="es-CL" dirty="0">
                <a:ea typeface="Calibri" pitchFamily="34" charset="0"/>
                <a:cs typeface="Arial" pitchFamily="34" charset="0"/>
              </a:rPr>
              <a:t> lugar físico que ocupa la especie dentro de la comunidad.</a:t>
            </a:r>
          </a:p>
        </p:txBody>
      </p:sp>
      <p:sp>
        <p:nvSpPr>
          <p:cNvPr id="5" name="4 Rectángulo">
            <a:extLst>
              <a:ext uri="{FF2B5EF4-FFF2-40B4-BE49-F238E27FC236}">
                <a16:creationId xmlns:a16="http://schemas.microsoft.com/office/drawing/2014/main" id="{0232E67B-8C7B-4D01-96EE-FF2946A6869A}"/>
              </a:ext>
            </a:extLst>
          </p:cNvPr>
          <p:cNvSpPr/>
          <p:nvPr/>
        </p:nvSpPr>
        <p:spPr>
          <a:xfrm rot="20842526">
            <a:off x="1863726" y="3425826"/>
            <a:ext cx="3001963" cy="923925"/>
          </a:xfrm>
          <a:prstGeom prst="rect">
            <a:avLst/>
          </a:prstGeom>
          <a:solidFill>
            <a:schemeClr val="accent4">
              <a:lumMod val="40000"/>
              <a:lumOff val="60000"/>
            </a:schemeClr>
          </a:solidFill>
          <a:ln>
            <a:solidFill>
              <a:schemeClr val="accent5"/>
            </a:solidFill>
          </a:ln>
        </p:spPr>
        <p:txBody>
          <a:bodyPr>
            <a:spAutoFit/>
          </a:bodyPr>
          <a:lstStyle/>
          <a:p>
            <a:pPr algn="just">
              <a:defRPr/>
            </a:pPr>
            <a:r>
              <a:rPr lang="es-CL" altLang="es-CL" b="1" dirty="0">
                <a:ea typeface="Calibri" pitchFamily="34" charset="0"/>
                <a:cs typeface="Arial" pitchFamily="34" charset="0"/>
              </a:rPr>
              <a:t>Nicho ecológico:</a:t>
            </a:r>
            <a:r>
              <a:rPr lang="es-CL" altLang="es-CL" dirty="0">
                <a:ea typeface="Calibri" pitchFamily="34" charset="0"/>
                <a:cs typeface="Arial" pitchFamily="34" charset="0"/>
              </a:rPr>
              <a:t> rol o papel de la especie en la comunidad.</a:t>
            </a:r>
          </a:p>
        </p:txBody>
      </p:sp>
      <p:sp>
        <p:nvSpPr>
          <p:cNvPr id="8" name="Título 7">
            <a:extLst>
              <a:ext uri="{FF2B5EF4-FFF2-40B4-BE49-F238E27FC236}">
                <a16:creationId xmlns:a16="http://schemas.microsoft.com/office/drawing/2014/main" id="{54D1C64C-5F28-4DEE-BC89-3EFAF95537C9}"/>
              </a:ext>
            </a:extLst>
          </p:cNvPr>
          <p:cNvSpPr>
            <a:spLocks noGrp="1"/>
          </p:cNvSpPr>
          <p:nvPr>
            <p:ph type="title"/>
          </p:nvPr>
        </p:nvSpPr>
        <p:spPr>
          <a:xfrm>
            <a:off x="838200" y="365126"/>
            <a:ext cx="10515600" cy="883048"/>
          </a:xfrm>
        </p:spPr>
        <p:txBody>
          <a:bodyPr/>
          <a:lstStyle/>
          <a:p>
            <a:r>
              <a:rPr lang="es-ES" dirty="0"/>
              <a:t>Otros conceptos biológicos </a:t>
            </a:r>
          </a:p>
        </p:txBody>
      </p:sp>
    </p:spTree>
    <p:extLst>
      <p:ext uri="{BB962C8B-B14F-4D97-AF65-F5344CB8AC3E}">
        <p14:creationId xmlns:p14="http://schemas.microsoft.com/office/powerpoint/2010/main" val="15583606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arn(inVertical)">
                                      <p:cBhvr>
                                        <p:cTn id="7" dur="500"/>
                                        <p:tgtEl>
                                          <p:spTgt spid="18440"/>
                                        </p:tgtEl>
                                      </p:cBhvr>
                                    </p:animEffect>
                                  </p:childTnLst>
                                </p:cTn>
                              </p:par>
                              <p:par>
                                <p:cTn id="8" presetID="16" presetClass="entr" presetSubtype="21" fill="hold" nodeType="withEffect">
                                  <p:stCondLst>
                                    <p:cond delay="0"/>
                                  </p:stCondLst>
                                  <p:childTnLst>
                                    <p:set>
                                      <p:cBhvr>
                                        <p:cTn id="9" dur="1" fill="hold">
                                          <p:stCondLst>
                                            <p:cond delay="0"/>
                                          </p:stCondLst>
                                        </p:cTn>
                                        <p:tgtEl>
                                          <p:spTgt spid="18446"/>
                                        </p:tgtEl>
                                        <p:attrNameLst>
                                          <p:attrName>style.visibility</p:attrName>
                                        </p:attrNameLst>
                                      </p:cBhvr>
                                      <p:to>
                                        <p:strVal val="visible"/>
                                      </p:to>
                                    </p:set>
                                    <p:animEffect transition="in" filter="barn(inVertical)">
                                      <p:cBhvr>
                                        <p:cTn id="10" dur="500"/>
                                        <p:tgtEl>
                                          <p:spTgt spid="1844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4" descr="http://bibliotecadeinvestigaciones.files.wordpress.com/2011/06/ecosistema.png">
            <a:extLst>
              <a:ext uri="{FF2B5EF4-FFF2-40B4-BE49-F238E27FC236}">
                <a16:creationId xmlns:a16="http://schemas.microsoft.com/office/drawing/2014/main" id="{40621417-924E-4A88-8603-A9EB684AC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114" y="1255713"/>
            <a:ext cx="7088187" cy="5173662"/>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9459" name="AutoShape 14" descr="data:image/jpeg;base64,/9j/4AAQSkZJRgABAQAAAQABAAD/2wCEAAkGBhQSEBUTEhMWFRQWGBgYGBUUFhoXGBoXGBoXFxgbGBcaHiYeGh8jGRcXIC8hJCcpLCwtGB8xNTAqOCYrLSkBCQoKDgwOGg8PGiolHyUpLTUyKTIsLywsNjQvKTAsKSovLCwpLCksLCwvLCosLC8sLCw0LCwpLCwsLCksKiwsLP/AABEIAPEA0gMBIgACEQEDEQH/xAAcAAEAAgMBAQEAAAAAAAAAAAAABQYDBAcCAQj/xABFEAACAQIEAwUFBQQJBAEFAAABAhEAAwQSITEFQVEGEyJhcTKBkbHwB0JSocEUI2LRM3KCkqLC0uHxJENzspMVJTREY//EABoBAQADAQEBAAAAAAAAAAAAAAADBAUCAQb/xAAxEQACAQIEAgkDBQEBAAAAAAAAAQIDEQQSITFBURMiMmFxobHB8IGR0QUjM+HxJBT/2gAMAwEAAhEDEQA/AO40pSgFKUoBSlKAUpSgFKUoBXm7cCqWOwBJ9BrVe4n2xFm8Ua02RWVWuyoUM+WFicxMHNtEDccp3Gj90/8AVb5GvWmlcLV2KDxXt7ixeKWcK+QR42GRI694ylY/iJA+Z0OJ/aldFovby+AsoYLIutngMJOiBBOmpM7Aawva7EFsHh7Vv2nCqQOZMAT8qh+O4de/sYRAIQKrEakkxmn4mvcIs95y2RcxtONJqlFa3OtWO3ii3a7y2Tda2jXFTZGZQSozbkTty2man+GcXt4hc1ppjQjYqehH0Dyri/HeJjDiBqzfMnUn4mpj7H8NiHxNzEmRYNsoxOzPKsoA5lROvKfOqsKkpS7i1icJRp0tH1kdcpSlWDJFKUoBSlKAUpSgFKUoBSlKAUpSgFKUoBSlRvEO0NmyCWceHeCAAeYLMQoPkTPlXqTex43Ykqie0Haazg0zXmgn2VG5PpURhvtGsPcCAaGYIJnQFjAy5ToCYDE9JOlUft6iDGscTauXCRNs99ltMh2ICrm8iMw1XpFc1VKmusrFjDU1WlZalo4b9qiXGDXLYt2jcFtWLSSSJY9IQZS3QOOcA3wGuBcfwveWkuWwAEGUIohVX+FRsJJPmZJkkmugfZh2v7+0MPdP7xB4CfvKOXqB+Q8qgp1buzLuKweSOZLb0/o1ftMwxi8F0LW7V4f1rTm2/wDguL/dFXJeI97gO+H3rBf3lJI089KiftDwv7hbvJCUc/8A87wyH/FkqqcB7YLZ4fiMLc1vKz27acz3gOvkqsWJPmBuQK03B1KKcd72+eRjRko1NdiOw2Hl7RbxG2oaPOMqD5n3Cq9xjFrg8QpeyXutmd7hYqwYsykIuqiI5g7jXnVw4PhHttadiO8bUBuQj2jGgAgDyEdBUZ28s4fEEL3gVx7N1ubaA5huFbTWTqAeszxw/R0si3O62J6aq6nfp7EC/BHxuJsG2+a3ffKHywUYeK4txOTKvi5gjUaGv0BwzhyYeylm0uVEEAfqepJ1J6k1x/7OsNdw95cyQpZIcMrKzF1RckEk/url3WBofSu1VQnSUHoSus6isxSlK4OBSlKAUpSgFKUoBSlKAUpSgFKUoBSlKAgO12NvJbC2AM7hwuY5Q1wAFULSIkZjuJyZZGauJ8T7O8UvXMz2Lxj715ltW1HlmKqq+S6V2/trge9wV2BqgFweqHMf8IYe+uf8dcNZtuACSIMKNgR0668hzrRwkM8dHYrVZZWVqw37Ek3Lq3r5lVW3ratlhlLFzBuOFJiBlEzJ0rpeI4GOJcIsEf0y2lKMfxqoV1J6MVIPTQ8q5HxmzPi5mB8N/wBfhV5+yrtmLafs185UklHJ0Uk6q3QEmZ6k9RXuLouUbbnWHq5JKS0KvwbFkM1m4CNSIOhBBgg9CCDp1rDcz4PELctkiDIIq1farwRLOJTFW2Ud6f3iZgGzDZwsyQQIJHMD8VVx8U+KCoqQBEsdzryGw/OsWlhak52itOZ9PUx9HoVOb15cfD/S/wDF+3dnEcPNsDNfvWyptj7hI9tjsADBA3O3IkVPg3BGW+9+4BmymEG2ZoEx5RNSnBeEphrXe3AC26pyAjUmdztv+dYuOcaVMyqRooBg7nQ/M19DRoqmsqd3zPlKtTPJtKy4I1OMcVyCS0uQNRA5aAchGtU39o7+8ouPlVmALGSFB5/Xl5V54hxA3CY/4+tK9YLDhVdmAnLpMH2gNY2kqSPj5zHicRGkifDYaVZ+50T7KeALbxl/vO7d7SrkIhipecx8iVykbGLnrXV65B9iuPJxV9GJM2wQSZ9hh/rrr9Zkp525ImlTdPqsUpSuTkUpSgFKUoBSlKAUpSgFKUoBSlKAUpSgPF60GUqdmBB9DpXEOKYt7eFKZWYW2K5VHP2SWjeAp0JjWddAe5Vy/iOHC4vFWSJV2JIHRv3v61ewb1a+pXrrRFFQm5atlwcxDEg9NY/KKjMzJOXTxED3b/P8qs/FECR4YBWAOUdPlUG9sQNNsx951k/D51rSjdFVM2MJwtbpDtpmkkDy15/CrVgUS2oIAAHy0PyFVrDXwiwDy+QG3xrX4hxwkQD7590/n+VeOyjoe2uya432hUplDHQAfCPz0qn4vHtcJk6fHf51IcIwtu8LouuEy28y5jpnLKqg+s/WgqOweBZ2aZCqSI2I129evv8ASqGJxKpR0L2EwrrzynzD3MsjLLH7x5dY8/P4cycr3jHwHw2qTt8PUCAP9q1sTYg185Ks6krs+ujhFSp5VsbfYHjX7JjkuGcuquP4W0MekBvPL51+iLV0MoZSCpAIIMgg6gg8xFfmACDXTvsy7ZZWGFut4WP7sn7rn7vox26E+ek9OpZ2ZlYrC3jnjujqlKUqwZIpSlAKUpQClKUApSlAKUpQClKUApSlAK532lXLxUmQM9pZnzlP8tdErm3bJ/8A7mo/gtg+hLVbwnb+jIqvZK32obRN9iPzb+Qqs4l4RvUafXr+dWXtKBnmBHeMAAeQYge6AapGLxUlgNpH61tJftlCL6xmu4sgED0+vjWmlskgAST9SfL686+BZPU/rpH161Z+C8EgZjqdz8v5fU1j4zF9ErLc3P0/AvES17K3NbhnCSNQxD8yCQddiI+tKkcBwcJmXeQCWPUwdfcRVlTg4RMzCJKgemWf835GtUpodIBM+4SI/M1gzlNrrM+upUaMdYJacSMxFnKIgE9PgYPxE/7VE41frb63qV4he8R9SdddTNQ2Kb6+vWoU9dCecUo3ZG3DrWbCXipBBgggg8617u9e7NWHsZkX1j9F9l+MftWEt3TGYiHj8a6N8SJHkRUrXPfshxk2r1voVcD1BU/+i10KrkJZopnzuJp9FVlFfOIpSldlcUpSgFKUoBSlKAUpSgFKUoDDjMSLdtnImBsNydgB6mBVYbtViOVm2vkztr/hHyqY7TXguHJO2ZJ9MwqintBbBjMuu45/CvbFzD0oyi20WK12qxJgtZtgebsPLeOtU3juOa/j1YpkYtbTKDIGm8kD8U7VIXO0NsHRlHLWNvqKi7F4XMWGjOC2wMSVCAa9PDHxq5hFabfcyLHU4xpqy4kX2oMkqDtm15anU/mR/wAVRbtzxxykR6fUVde0b+2OWgEe8n8qpTIWvAAEyR7ydq2JO1MxYK8iY4Fhc9yY0X5/R+ddH4Bwgtqw0A1JGkQf0k1U+yXDyqmdTmbbnDEfzroVi9ls5DoSJ/urA8+VfIzfSVXJn3VCLo4aMYbs1OK3x4YJ9kHqJ5ny0qDxeJyrHPQeWmvz/WtnEX94mFH8qrnEMTv7/kf5VVq1LvQ1cPSUY67I14L3Qq7k/XrX3iPC2VJjWCfcIkeoLAfGtC3xJrbhkMHfYGRPMHSrlhMemOwtxwuS4p7u6g1AZ1OV05gOAdOTL6VJRpq3eZeOxVSMtNjn7LMfpXq0K+W7bKSjCCuh90fXw61mRdaS00OqbUkpI6J9kjRibg62m/J7f+o/GurVyb7KD/1THYdy8nl7drnXV7dwMJUgg7EGR8as0OwY36l/O/Beh6pSlTGcKUpQClKUApSlAKUpQClKUBq8T4et+09p5AYRI3HMEeYIB91UwfZHZmWxN4+gtj88pq+1qcUx/c2y4XM2gVdpY7CeQ6noKHcJSWkSm3fsist/+xf+Fr/RUHw3hosYh7aMSLbOoZokhS+pgR79KtF3tPjADFmyW/CS89PftVVt38zuzQGbxFZ0LM0wOo3+FXsHG+bwIsZ0kVHPzK92gXSes7dYArV7D8CNy8LggHMArEaKFyd5c6Qs5R/ard442rDkux+Pz1+FecfjDhrdrDWyVci2bpUkMARnVJGvibNcYdCnU1axdXLDKVsPTzSLRh+E91fIWcruzKeh9ooekGYnWD5a7vFL5hOeYZRPUk/z+VQfDWvLbDLN23Gqs5zCOaNqY8iDHIA1hfiyMB+9CwT4bxKkE7jMZEe8x16fPSjo7H1NDEZWo1dlxPHEcRkgeWvlsf51WOJX6m+I23YyDabfVb9ory55x9Go63wFpl7lhRB1e9b8xMSPn+lV40ZN7GlWx9JQtGVyHWWaJjz+UTz/ANue1s7H8N/ZzfKq5W7bRQArN4gzOG1H3YG5+9X3g9zDWAO7Hf3Bp+5Acz53fYGu8Zj5VM3f/qDgHu+4TkAqE+9rmYn1hfSr8KWVGBWruqyI4hw1b7gsuVtshJVzzjkTGo9084r2eyKj/tNznxXOX9rp8q2Mdi8Soi6LNwD8dlfjNsge+K1rXatoyN4dCB4mKR+HM5LIJ6kgfwgV04LkSU62VWa0NnD8EgwqqJHylucnkD7hVt7CXWtX3w5PgZO8UbQykK8D+LMp9QTzrn2K7SMGIYQQNufOPdz89KmPs94z3vE7YkkZLo/IH9BXl1skSYjLKm3odipSlemMKUpQClKUApSlAKUpQClKUAqJ7RXwiW2MEC5sdj4LlS1RHajhTYjDlLZAcEMs6CRIInloTQ7ptKSuVbE9qgghAIE6Rr5+k/pVdtjZ/wAOUQNST6b7ZvjWlxDhN9GP7SrW9JgFWZtx4YkbzqdtNDNe0F3FHu8OhCbsVOsdS20DXxH3AGTVyhW6OMu+x1jVCpKKjwuR3GrmVtgzkg5R4gseyXI0O58CkzzIEitC0he5Lk5jczFiZYsNyT/b/Kpji/Bu6QksJHSSM0bTzPWodT47Z8nPpraI/Sq+KlJwcnuR4eKzpI6JwfBG3aMgSQIIkSpgSRyOsTVf49g0DjvADPOCrRtuImt7CdsFS6oylyiEEqC2WQBMD3CYnWsWO7RWrhBbDO7BlIMMgIkB/EYg7wdp3rFp4pySUovxsbEYSg2+ZBcI7HpiWIDZIBJlSdBuZOkCRJ/UxTi/ZpU7y3hyTCHVoBJMiQFGmvInnVzwN7LhcVd7oW/ZUICGOUDOYidDmGx1IqDvWrji4VtsS3hGYRMwc2usHMPgaqV8bUUlkVrcySFPNfMbn2fdniFQGVzAHXTTfbfbrVx49aBMKNhsAR+lRnDTCrYbKXsBAGaJykCddNQRuN9Ky47ido7tqNyTqSQDG+0HpzrTwuOVSTU+BUlhpX6iuVjjDhRoT01M/Xvqs3cOId22yt74BI99WXiwDGQS3wH1/vUNx3AK2EDKdFcE6SCygwG8vEDt03q1KvHgyboJwXWRFYTCi+FtMYaYQ9CdAD/CTv5yRqSDYfsf4NcbGd/kIt20YEmR4mGUDzO/pFV/geIe2e8ssAZ8QgEBhtIOmvJhr0Iiu3dkePJibC5RldFAZPdEjykEeRB9T7GeYr16cqUdtHxJ2lKV2Z4pSlAKUpQClKUApSlAKUpQCqrxLtlcR2W1hS6Da4XKhvQBG06a61aTXGr3aK4rlSxGUxE7Rp/Oo6ksqLmEoxqSeY2ON4i/xG6LRUWSzRcZSWC2QFI1MGScx2G0cya6BwfhyYbBhbSxIBljDNpoWPpyG2wqn9lR3rq5PtMST5KAgHn4lar1ir0rrKgGNIn0B5egk+YqePZTZXqRSqSjHgznna3D+GX3iQu+XcDTqeh1qs4HhS6Ncz7EBRpIJBJPM+yIjpVz4wyG5lI3kKq/Nj515bBNLhBLZoB8gFnTlzOsGAPKoq1W8cqLeGw/WzzRCWcaoQdzBE6hTsfONzJO+unrXrAYW7fvBNJ0JiBA3MnlWvxdreHxKMzDxCLgVgDP3SZgE9eenLSvl/tlZs2x3IU4hvD3jNNsazPhJ7yNJkjaMvI0oxzSsbM30dPMkSmD4wtziGIRW/6dRatusSCSTbJmJlQp6THpWxw69dbOhUApcIVmOhCgLPmKiPs+s9xfJFxLtu5Oe4pl0uEEI1xT4lHiYSQNW+Etj8ZOIvWpNrOrJnPtZSAuZAYBjVTEkdINZ36jQcayjl3W/v3+pWw9RVL5d0visauMxpdUeCDBPikBgwBBgb7Rp/FqAdda/fAUM6hAYAhZdumnL59NakEfk5WAJ8LBnc6CY1uGeSARsNN6hHvHvTcvfuydLdhhLhdpKgFsx5wpAGg03sxgoxstjTptRsl9zIgd9kMdWy6jnz+fvqT4dhUY3LLEgOFAU+wWmBy0OsAjmdajXukjW0w6MxVR7wTPwrPg8altgX8KrBYgxDDVY11OYDf8q8av1WdV4KdN21KlxDDHD3mVZRJhSTIII0BJ3J2g+VWjsjxsi6r2zldQA68joBm9GgA+ccwpqM7aZ3tlrmHaOctBiOawDHqAaiU4Few9tsSHAFpsptrJ1ZFbKQToMrATrqPhPh5OyT3MhtZGpbfc/R+Hvh0DLswBHvrJXDr/AG2xYVEt4g27TLIyqkgktn8ZUk+IE6HZhUx2M7YXVxKLdvvdVyFbvGkDNCgidiCQfSecVd6RXsZ7wc7N3Os0pSpCkKUpQClKUApSlAKUpQCuRcX7KriMRcukhe8djuwgSIOh00Ik9Qa62+xjeuDnit27dNpTDSQSdlVdCxAP3dPUwOdRVNS9g3FOTl+S4dl7AtGyAxVURdtSZ8ZGuupJ+NTmO4mzMVIgxsNhMHLI5wRJ8wKgOHW8uQzosKJPlEnz0/4r7jbxS4W5LMT6mdfcK9nUJaNDW73Mlu2i3S9wBoBOWY/CABHQT8KjuINYuEs6ePXxKzAkHZSVYExB3nepKzh1ukM5NtBJZvgdB5kitfEZBpbSBBMkywED5nbSaryeho00r8bkV2ewS9/CIB1I1O+gzNO50kz+dYeGYAX7xuwi3LjXChgMtqzZMd6VAAa4zQgPkTz02+LYhMLavtJDMhyhTHIaTyAB15nYc61uD4y9YsPe7lWsW7Vu2SCBcDLbDXMs7rngkdTprVeq3Gm7b8CZPVzXz57WZNdpOFjucGcPNrLcgMp7tyCjHViPvFSxzSDJ3nXJxPhDdyrC1YZ5BZlsqzECZCFhl7wDWCNdYI2XQwb4vEd3dLJ4TKK5bQxAOaQJgkZgpifvc5m92lurbZL2HvnNpmgkD8LK6FgYMENA2mBtXeDfRRtN/OZQxFCTSy2zePk+ZFYrsvZvWxctvcKsJDZLYRp55WEz1yketQ+EzYc90bQU/duJbUqR/FAMafXMrvaE2X8CHLcAusoVCAW9sAMM4hgZgGJ2Brew/GVueyEnaCYH8ifKreIUlo+svT3Xod4Jwauuq+XP2f01MN8XGWYERzEHrrMVF8UsGMrN7CrIXYO4Lf4UKbc2NSdziMkZLQYg6H7maQAS0bA/8GoN8W3tH2nYtG0loMAa6AQB5AVno2Zba7Fns4z9tsOGE3FtyWG1yCgnLyO5PrPPSv8ACbTRjLDahjaAJaIKJcO538KRA12qZsWhh8ILrsBcZXKweTFRmMaARbEdRLcwBWcJxVbNwlwWPfA3BGwdHAAXqia+UmpaNJTlPKto+Z8xWmoaJ6XIm3hLhUWyCHTNlUgjMpglf63hlRswnmBmy8HxZF1CNSWUCOs6fnFb3FbmS8t1fEGEq41GZSCsHzjbzNTHD+NYfD3M9vCWy4OcXLtx2EnxDLbEKInTf2d67pyzxuy1FtLq6nc6VV+xHax8aLmdVGQr4kmDM6QSdo689qtFXU7q6MicHCWWW4pSlenApSlAKUpQClKUArl/HuGWrWOud0gTPBfUkFozkjXwyXGggSorqFcm7SYqcXe12L/MgfAR8K5lsWMOrzsbdpZOUdSffv8AMxWe7xe2zdy6w+kE7NA1ynqNZG/Oo79oAKnpP5jn79ajuO8PuswNpwQxzAOxBV+qOASJ6a+XKK7ZrRhzLHirySB9xfQSTr7v5DyrLh8IptuwczvmIjKuxYcp5AfxT0qlcMx1xLgt3wWLE+E+yYgjKwMGfZI3Gn4hGx2l7TMmCIzhnvsRlH3FGmoAHIFsu3xrldZ2JZrLHfQje0PGBiL4QJns2QZQHLIOpLNBmPCBPNxzEi3dlcKmIwjYcs3dEmA2l1RchyHU7lWEg81KxO5iuzuEtYW1ba5bJMKS5AZDecMz96xnVAVAB2IY71I8YIF9MfbuZma2h7pkzq/djRt9zm0iPXXStWxEJP8A80lZaWlbjv8AZ7PkvArVacrqcL38dO5W5re/Ns2Oy14oALhZSdRFslmAJAYEycpjNy9qrPjL2g8LsTuWHLl4ZjfyFQ+Kw4K2ruZmGINtDbRoUHu8yLbn7vgYnSZM+kpdvhbYUZgeYtlmP5b+prug24dbQknNVHGovnuUrjXD4adJ1OUiDrqcokE666QQYIM6GMwnDneZhgsKwNuWGkgd5poVIjWYI0qz8SuMH9or5OQG8hqdfzqF4k2W6LnhymFYHxwT7JYZQBuYPTTkDUufOsr3W3Pw/H2LkaaptTXZe64K/Hu77eJqcRvZbZPhnQAD2pJA/EevP9KsvA+HDCLnZke8VVbQGuRWEFjrAJkAHpPWKr+LCwTMa84X8iB8q2b+DOHwiwwFy+yOAFmFAOSRpJJdmj0qhNvLpv8Akkx+kVG+/A179u5evsxdEFpWAfVpYGDcC/wq0KPxZT1qEwmKs2r1woMiu6poScuYMAxO55KT/Eam8XbNm0EVcj3Miw5iAZYTHIBgxPNmJ51U8Fgxcxht2cz21S5LEhSzBGKGSQBFzKd/1q3QS/jv1Umn48X9DAnHNB1Hvpb8GxxS0bN42yIV5zLyBEeIchvv5TtMRJxEgbAoSsTByySum+ksPKFqax3FO/Uo6lLqkyjagMRByHmrge+tPBhVxAYhbiE2mdSDlYOLbODz0cHXy866oO8Xm3RMr5ll48Dr32QYPLgDcI1u3GYGN1WEHukNV5rV4ZftvZttZgWyoyBQAAsaAAaCNo8q2qvJWVjNqScpNsUpSvTgUpSgFKUoBSlKAVyDtTbCcQuqdief8Shv81dfrj/2h3SuPaeZBgjllQf5QK4nsWsK7VDEt3xSeYy/p+QPzrLiL2pBO0fEZv0qAweLIRkY6oxAnoACus/hJ/uVvXrpe7A2YFh/dJqrI242epIXcFbxAFsnK24YLmykc4G4iQQOgOkAiDwHAGxFwrl/om0xBZntDKCG8DCWJIyjxSGU8lNZsXijbdbNtkZ76hQzCQpP/c12CjMxPQHnVi4TZIs3bdmRaFxbau0SVtrDsf4izsTpqWNV8XUdKlmW57ntdru+/wA1t3I0eLcBs2rNlLDxdJY37isQ7E+yXIOxIYgGQoAA85bheC7q0LhvPdRVIuW7kMO7OrFcwLab6nUAiNaju01+2ly0lr2VSM5EEtJkHTWCCNuRitjANNtomWUqpXUtodFSYy7AxLHn0rinG8Ep6uwgpSpbvdmPgSO/dpKoVfEqnegtqlxciB/uMQ5OYQSR6gzPFuJXLIHe22VJhsjo3pJGoJ811MCRIqmtxQXQqwyQ2muTxA6Q20nNcBnYvBBUSZRL/iKDFJiLZDKy3lAuWmBI1VhO8ggbHUc50pSSgmldW8+P5KMKEumcb2d336cH7GS5jVZoRZG5jRddi5kk8vaIFamMxClSGIIIjJbED4gcvL486+Lw8qAocOkyolgB5ICAzeWg561mjdTpHJQNtd+Q95ms5t30Po4JZdft8/ojlvd2BILADdgM0cgJ05b1lw2MfEX3xF+FEoqTsviXKig8iFidz6A1qcSuALEzG2p2Ow5DrUxwfs8VRcRjCvsxbtDzYEkaakmFzaaCADCx3Ty9qfAzP1G0VZLXYg+22MyXoDSPGF11AUEz5b/UVr9jLXdqzlTldCrOdADnUL7j3dzXqx2rS47fN8q+gLFkH8Wma4RHJVAHq1b1vjlyyO7uWf3RLIjCBKISNV3OUl9eYbyk9U6clQkuLXzyMqq+xH6+hr8X4fkuZmnK0L6HkV8wYPu8zMTaBDZZ8QBU/wBZDI9zKdPSrlfvriLBVlA2KzygaRrGn6iqacO2Yr9/Lp5lOnmUNuPTzNcYSpdOEvAm1smlqtTrH2R8ezI2HY7eJPgJA9dT7jXSa/P3Ybipt4u1ckAFsrchJ1/P/NX6AVpEjatGG1mUcXFZ8y46n2lKVIVBSlKAUpSgFKUoBXMvtY4WBct3hEuCuUmJKAtI/s/DLPWum1z37ZcL3mHwqD2jiBEb/wBHc298V6oZ3lOoVOjeY5UcUQvejMsMEuK0aEeyT0M8xuD61JPjcqq66lToP4WkfkZFR7YfNmR18YEM2slQd42MGA3qCd9NWyCoCNPkRrI/noPrenOLhKzN+lUVSClAXGe5eu5AXdbRW2Bqc1whQB/ZY/Cug9jeM+G3bIllIusvVGCsddpDBhE7iqj2bJXEuCIa4jZROsi2wkjcDUgTHlMVucExi2b72nYSFKoZ0MtJHxDesxVTEtSeR8EmROTcXHvb87ehscSvM15mcSDMGTBBJO/I6wdjM1M8OtMFzKSCB4ZEZYHhzfiHQRI/Ko7HYLv4uWnh2YA23bwhiJ0MSqyGg6xtpArNgcQ9glG1IiVBzDMeYzCG91epxdsrLFKreOUsGDwyrhFtFAwCiWInMTJYnmJJJ161QsbhWGIYZS4IJK5mEsmXXQ6kqyHrpOuxn8RfB8TZQ2v4kbXpMSZ561AwzG6zO2bMNDrHh0YHk0l4PPbbQ2aWsZRb5f77fU8qJwlGcdXd/a2q8eK8Dc4biQPCDcZjpldl8MaxMBtI2YjaYrav3JAVnn+FJOvXYa/HSaiG8QBAyuNAd9QdREbT9GvQ4qT4WGQwJCjVupzcx9Rzqq48zVU7pW2MpsFnVVEtM78hqTPKAAdOhqc7RYq+toSw75lAW3bGVbSXPAigEkliGBPSG6TWv2da2jtduZSLdtmyMfCfuyQdwCQSTyBrDxXiX/X2lZG3DeKBJDLBA5eEtodRJ0FRzauofUycTUz1fAj+IcLjuLNzKsPLZfFltAagtzOXvCeUmvPaCSbY0gCZGwY6gT0gnUeteeMJcNpr66Ak2xrBhozED+1H97prELhwQNTAg+EmTl6D8Q6c/wAxYgm4Rbet7+WhUgnOo5cvjNiHClVuEQfYIBWdvdoNx5DyrF30HPqGBBHwysD6jn1C9aw2sYzSHgx4cw2IOoBHTmD7q9O+uvx/Q/zru1pXsWssHG8T3g8Rlukod4YeTIZIjlzr9Ddl8eL2EtOPwj3aAj/CVr892VX2gBm5ctQJAPkQGB6Qp3rs/wBmGLzYXL+Hb4t+kVag9TOxMepfv9S5UpSpTPFKUoBSlKAUpSgFUb7SnAuYInZbrNqJGihdf70+6rzVC+1LDO37OVVii95mYDQEhMsnlMHepqH8iucVOyznXa26+YXAxkqG15ctDyIkjSOfI6xOF4kl8DvAudfbXYXF/Gq8nE6gQNAdJgSXaPE96cwWNI0200/SffVRvyDmQwR00PlB/KreLoxmr8RhK8qUr8CewFxMM1xjEMIBGh0y6A+e9bPDODnEBrjiFYiMzZBI2UaE6Sduc7bVq4G+uOdUuL3dxRIZYCuqDM/hgBWgF+f3toFWXEXO78LKPCAqhgGjlHkfOOfKvm8R/wA8sy7T57JGtm6bs6Ih8R3quFNm3EwpS44YkQdzpPqNZ5zWROKMxzW3zAAKyP7XTXkfXTUjymXs4QXDL22hILQShnWJ3qr3s37W6I8OrFQ0ZkuDbI4P3oj8xyEMNXjUeWoknzXqdKEoa03d8vYkTjxqSSonRZOh/qnY8p0rAt3nuTvO0csw25mtXFYbL4shQiMyEkrroGSdQJ0jlWumJMx9e+palJwdi/QxKqRubrqy6q2h08z0iN/5c9q8Feu468j+k8/WvH7QdyT6Dn/KvN2505ch9aVw7snjKMFoT/ZwrcxKBgCMyGG20uJMz5ae861i7aYxreMF8CRLDXUAElW576t7/dWv2ZwTXMSCDAXxljMBV115nlHUxWPtHcFxbsnUqTPnM/qKgqq048viM6rO82+483ceHwaCQSrXM+2p7wtJHIEEVHPiARAPvGuo29++tbuPwtu9bF1AAcoUhRAOQBSCBppGh/Soi5gbYtKyCGMhp1EiZ0+B99T01DXXjyOKdVw2V7955snI51gNt6jUj68qyl5Y+m310qOvOQIYHqGHLf6/nWzbuZlkb/r/ACNWHG2ojUv1fI3sOdQeh1/X47/GuqfZHf1dZ3DEdNG/5rluGBiOYj4/8V0f7Lrh74Aez4vhH8zPvFdR3Oaq/bZ1elKVOZQpSlAKUpQClKUApSlARmN7M4W7/SYe23nlAOvmINRL/Zjw4mThtf8AyXf9dWmldZpbXPLIhcN2NwdtGW1h7aZhBZVGfqPGZbQwd+VV/iHY+5aOez+85R5dCvTbb8qvVKgq0o1e0SQm4bHIcZfcA50ZSTGuoJ1gg8xMVFYrAWLuGgALiF1U7FiDOVup6HrHnXYuKcBtXwcwg/iAGvqDod/XoRVS4p9nrAE28r+XssI6Sfm3urPeDlCWaBchiU99DmeGvBlAaQFlGLeIqhET1iTm57Gom5aKuUYeIdNQejL1U7jptVxx/ZN/+5YugfiCSJP8Lx+VeMF2bv5Z7rPbGzd2XUGTMGDHqrCr8Gpxyy0Oukyzzx47/krFsDrH9bWfWKyiwCIUTO3/AB/KpfGcIYajIrTGVwHToABclkPr00rzYtXgVyouaRrbhdiNwu421An1rl0XwLCxMOOhL4Dhhwdv94T3rr4rax4AeTMdS22ggDqTtWcfhRcd8ugyGV6AEHn5/OpnFYfEEsz3LcAyBL6zqdxA/PasAU90xlBoMxGy+UmP99KzmpOd35EV07sjuFYVDhCv3i7B/IAIFjppJqvPaIMfdmfeZE/lU3gjmZ7aEhbkDOymJmJEDbUyfTete5gctwrnzAgEErlmJ5fHTzner0I5ZPPx4Edrq0dzSSyR6b614KwwaNNiBzH19b1K2bUjVbhYfeiF9c3SlzAsxg+4dPjXexNlzIw27wYrlM+Q/KR7q6v9mfDTPeEQFGmnMz85P93zqm9nOx7vcUlZJGkecbTvGhnYRrXauD8MFiytsctz1P1p7q6hHW5DiKlo5OJu0pSpjPFKUoBSlKAUpSgFKUoBSlKAUpSgFKUoD4KUpQGG9uPQ/rVf477Cf+W1/wCwpSh6tyvcZ/on/qj5iqvxr/8AHt/+W3/6NSlVcP234Fqey8Teb2D7v8lQOM9r/wCP5ClK94/O4tvdfUlbf9J9edb3BvbPu/SlKI7nsXXsX/3v6x/9jVopSrJjy3FKUoeClKUApSlAf//Z">
            <a:extLst>
              <a:ext uri="{FF2B5EF4-FFF2-40B4-BE49-F238E27FC236}">
                <a16:creationId xmlns:a16="http://schemas.microsoft.com/office/drawing/2014/main" id="{F1E0A7BA-58C3-4CE2-A62C-53DBED1498CC}"/>
              </a:ext>
            </a:extLst>
          </p:cNvPr>
          <p:cNvSpPr>
            <a:spLocks noChangeAspect="1" noChangeArrowheads="1"/>
          </p:cNvSpPr>
          <p:nvPr/>
        </p:nvSpPr>
        <p:spPr bwMode="auto">
          <a:xfrm>
            <a:off x="1524000" y="-1109663"/>
            <a:ext cx="2000250"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CL" altLang="es-CL"/>
          </a:p>
        </p:txBody>
      </p:sp>
      <p:sp>
        <p:nvSpPr>
          <p:cNvPr id="21" name="Text Box 4">
            <a:extLst>
              <a:ext uri="{FF2B5EF4-FFF2-40B4-BE49-F238E27FC236}">
                <a16:creationId xmlns:a16="http://schemas.microsoft.com/office/drawing/2014/main" id="{00DF9688-FCA7-440D-B3DF-8D336F531248}"/>
              </a:ext>
            </a:extLst>
          </p:cNvPr>
          <p:cNvSpPr txBox="1">
            <a:spLocks noChangeArrowheads="1"/>
          </p:cNvSpPr>
          <p:nvPr/>
        </p:nvSpPr>
        <p:spPr bwMode="auto">
          <a:xfrm>
            <a:off x="3216276" y="1692275"/>
            <a:ext cx="6119813" cy="584200"/>
          </a:xfrm>
          <a:prstGeom prst="rect">
            <a:avLst/>
          </a:prstGeom>
          <a:solidFill>
            <a:schemeClr val="accent5">
              <a:lumMod val="90000"/>
            </a:schemeClr>
          </a:solidFill>
          <a:ln w="28575">
            <a:solidFill>
              <a:schemeClr val="accent5">
                <a:lumMod val="90000"/>
              </a:schemeClr>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s-MX" sz="1600" dirty="0">
                <a:solidFill>
                  <a:schemeClr val="tx1"/>
                </a:solidFill>
                <a:cs typeface="Arial" pitchFamily="34" charset="0"/>
              </a:rPr>
              <a:t>Es un sistema interactivo, constituido por los componentes físicos, químicos y biológicos del ambiente.</a:t>
            </a:r>
          </a:p>
        </p:txBody>
      </p:sp>
      <p:sp>
        <p:nvSpPr>
          <p:cNvPr id="22" name="Text Box 4">
            <a:extLst>
              <a:ext uri="{FF2B5EF4-FFF2-40B4-BE49-F238E27FC236}">
                <a16:creationId xmlns:a16="http://schemas.microsoft.com/office/drawing/2014/main" id="{9084240D-0CAD-4E0E-89CB-A4FC540811EC}"/>
              </a:ext>
            </a:extLst>
          </p:cNvPr>
          <p:cNvSpPr txBox="1">
            <a:spLocks noChangeArrowheads="1"/>
          </p:cNvSpPr>
          <p:nvPr/>
        </p:nvSpPr>
        <p:spPr bwMode="auto">
          <a:xfrm>
            <a:off x="3216276" y="4252913"/>
            <a:ext cx="2232025" cy="830262"/>
          </a:xfrm>
          <a:prstGeom prst="rect">
            <a:avLst/>
          </a:prstGeom>
          <a:solidFill>
            <a:schemeClr val="accent6">
              <a:lumMod val="20000"/>
              <a:lumOff val="80000"/>
            </a:schemeClr>
          </a:solidFill>
          <a:ln w="28575">
            <a:solidFill>
              <a:schemeClr val="accent6">
                <a:lumMod val="20000"/>
                <a:lumOff val="80000"/>
              </a:schemeClr>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s-ES" sz="1600" dirty="0"/>
              <a:t>Conjunto de factores abióticos o sin vida del ambiente.</a:t>
            </a:r>
            <a:endParaRPr lang="es-MX" sz="1600" dirty="0">
              <a:solidFill>
                <a:schemeClr val="tx1"/>
              </a:solidFill>
              <a:cs typeface="Arial" pitchFamily="34" charset="0"/>
            </a:endParaRPr>
          </a:p>
        </p:txBody>
      </p:sp>
      <p:sp>
        <p:nvSpPr>
          <p:cNvPr id="23" name="Text Box 4">
            <a:extLst>
              <a:ext uri="{FF2B5EF4-FFF2-40B4-BE49-F238E27FC236}">
                <a16:creationId xmlns:a16="http://schemas.microsoft.com/office/drawing/2014/main" id="{B7E7059E-3A42-4AF6-943A-62AA392F343C}"/>
              </a:ext>
            </a:extLst>
          </p:cNvPr>
          <p:cNvSpPr txBox="1">
            <a:spLocks noChangeArrowheads="1"/>
          </p:cNvSpPr>
          <p:nvPr/>
        </p:nvSpPr>
        <p:spPr bwMode="auto">
          <a:xfrm>
            <a:off x="7104064" y="4252913"/>
            <a:ext cx="2232025" cy="862012"/>
          </a:xfrm>
          <a:prstGeom prst="rect">
            <a:avLst/>
          </a:prstGeom>
          <a:solidFill>
            <a:schemeClr val="accent6">
              <a:lumMod val="20000"/>
              <a:lumOff val="80000"/>
            </a:schemeClr>
          </a:solidFill>
          <a:ln w="28575">
            <a:solidFill>
              <a:schemeClr val="accent6">
                <a:lumMod val="20000"/>
                <a:lumOff val="80000"/>
              </a:schemeClr>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s-ES" sz="1600" dirty="0"/>
              <a:t>Conjunto de factores bióticos o con vida</a:t>
            </a:r>
          </a:p>
          <a:p>
            <a:pPr algn="ctr">
              <a:defRPr/>
            </a:pPr>
            <a:r>
              <a:rPr lang="es-ES" sz="1600" dirty="0"/>
              <a:t>del ambiente</a:t>
            </a:r>
            <a:endParaRPr lang="es-MX" sz="1600" dirty="0">
              <a:solidFill>
                <a:schemeClr val="tx1"/>
              </a:solidFill>
              <a:cs typeface="Arial" pitchFamily="34" charset="0"/>
            </a:endParaRPr>
          </a:p>
        </p:txBody>
      </p:sp>
      <p:sp>
        <p:nvSpPr>
          <p:cNvPr id="2" name="Título 1">
            <a:extLst>
              <a:ext uri="{FF2B5EF4-FFF2-40B4-BE49-F238E27FC236}">
                <a16:creationId xmlns:a16="http://schemas.microsoft.com/office/drawing/2014/main" id="{E1FFD172-15CB-4677-9E09-1F02AF22597C}"/>
              </a:ext>
            </a:extLst>
          </p:cNvPr>
          <p:cNvSpPr>
            <a:spLocks noGrp="1"/>
          </p:cNvSpPr>
          <p:nvPr>
            <p:ph type="title"/>
          </p:nvPr>
        </p:nvSpPr>
        <p:spPr>
          <a:xfrm>
            <a:off x="838200" y="428626"/>
            <a:ext cx="10515600" cy="862012"/>
          </a:xfrm>
        </p:spPr>
        <p:txBody>
          <a:bodyPr/>
          <a:lstStyle/>
          <a:p>
            <a:r>
              <a:rPr lang="es-ES" dirty="0"/>
              <a:t>Ecosistemas </a:t>
            </a:r>
          </a:p>
        </p:txBody>
      </p:sp>
    </p:spTree>
    <p:extLst>
      <p:ext uri="{BB962C8B-B14F-4D97-AF65-F5344CB8AC3E}">
        <p14:creationId xmlns:p14="http://schemas.microsoft.com/office/powerpoint/2010/main" val="887501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22" grpId="0" animBg="1" autoUpdateAnimBg="0"/>
      <p:bldP spid="2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224B7-F613-448D-87D6-A8AC9B0A94FB}"/>
              </a:ext>
            </a:extLst>
          </p:cNvPr>
          <p:cNvSpPr>
            <a:spLocks noGrp="1"/>
          </p:cNvSpPr>
          <p:nvPr>
            <p:ph type="title"/>
          </p:nvPr>
        </p:nvSpPr>
        <p:spPr/>
        <p:txBody>
          <a:bodyPr/>
          <a:lstStyle/>
          <a:p>
            <a:r>
              <a:rPr lang="es-ES" dirty="0"/>
              <a:t>Flujo de energía y circulación de materia en el ecosistema </a:t>
            </a:r>
          </a:p>
        </p:txBody>
      </p:sp>
      <p:sp>
        <p:nvSpPr>
          <p:cNvPr id="3" name="Marcador de contenido 2">
            <a:extLst>
              <a:ext uri="{FF2B5EF4-FFF2-40B4-BE49-F238E27FC236}">
                <a16:creationId xmlns:a16="http://schemas.microsoft.com/office/drawing/2014/main" id="{CF1C78FF-D1EF-411A-9E90-75CAC90AC9F7}"/>
              </a:ext>
            </a:extLst>
          </p:cNvPr>
          <p:cNvSpPr>
            <a:spLocks noGrp="1"/>
          </p:cNvSpPr>
          <p:nvPr>
            <p:ph idx="1"/>
          </p:nvPr>
        </p:nvSpPr>
        <p:spPr/>
        <p:txBody>
          <a:bodyPr/>
          <a:lstStyle/>
          <a:p>
            <a:pPr algn="just"/>
            <a:r>
              <a:rPr lang="es-ES" sz="2000" dirty="0"/>
              <a:t>De toda la energía que llega a la superficie terrestre procedente del Sol (47 %), solo el 0,2% es absorbida por las plantas verdes y algunas bacterias, y transformada en materia orgánica. Esta transformación es realizada por los autótrofos (productores), quienes transforman la energía química en materia orgánica (glúcidos, lípidos y proteínas) que ellos mismos fabrican a partir del agua, CO</a:t>
            </a:r>
            <a:r>
              <a:rPr lang="es-ES" sz="2000" baseline="-25000" dirty="0"/>
              <a:t>2</a:t>
            </a:r>
            <a:r>
              <a:rPr lang="es-ES" sz="2000" dirty="0"/>
              <a:t> y sales minerales.</a:t>
            </a:r>
          </a:p>
          <a:p>
            <a:pPr algn="just"/>
            <a:endParaRPr lang="es-ES" sz="2000" dirty="0"/>
          </a:p>
        </p:txBody>
      </p:sp>
      <p:sp>
        <p:nvSpPr>
          <p:cNvPr id="4" name="1 CuadroTexto">
            <a:extLst>
              <a:ext uri="{FF2B5EF4-FFF2-40B4-BE49-F238E27FC236}">
                <a16:creationId xmlns:a16="http://schemas.microsoft.com/office/drawing/2014/main" id="{1B18A828-1EC6-4552-A1C2-04C2C7AC87EB}"/>
              </a:ext>
            </a:extLst>
          </p:cNvPr>
          <p:cNvSpPr txBox="1">
            <a:spLocks noChangeArrowheads="1"/>
          </p:cNvSpPr>
          <p:nvPr/>
        </p:nvSpPr>
        <p:spPr bwMode="auto">
          <a:xfrm rot="21067266">
            <a:off x="2353493" y="3843338"/>
            <a:ext cx="3671888" cy="1200150"/>
          </a:xfrm>
          <a:prstGeom prst="rect">
            <a:avLst/>
          </a:prstGeom>
          <a:solidFill>
            <a:schemeClr val="accent5">
              <a:lumMod val="40000"/>
              <a:lumOff val="60000"/>
            </a:schemeClr>
          </a:solidFill>
          <a:ln>
            <a:solidFill>
              <a:schemeClr val="accent6">
                <a:lumMod val="20000"/>
                <a:lumOff val="80000"/>
              </a:schemeClr>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s-MX" b="1" dirty="0">
                <a:solidFill>
                  <a:schemeClr val="tx1"/>
                </a:solidFill>
                <a:cs typeface="Arial" pitchFamily="34" charset="0"/>
              </a:rPr>
              <a:t>Primera ley de la termodinámica:</a:t>
            </a:r>
          </a:p>
          <a:p>
            <a:pPr algn="ctr" fontAlgn="auto">
              <a:spcBef>
                <a:spcPts val="0"/>
              </a:spcBef>
              <a:spcAft>
                <a:spcPts val="0"/>
              </a:spcAft>
              <a:defRPr/>
            </a:pPr>
            <a:r>
              <a:rPr lang="es-MX" i="1" dirty="0">
                <a:solidFill>
                  <a:schemeClr val="tx1"/>
                </a:solidFill>
                <a:cs typeface="Arial" pitchFamily="34" charset="0"/>
              </a:rPr>
              <a:t>“La energía no se crea ni se destruye, solo se transforma”.</a:t>
            </a:r>
          </a:p>
        </p:txBody>
      </p:sp>
      <p:sp>
        <p:nvSpPr>
          <p:cNvPr id="5" name="10 Rectángulo">
            <a:extLst>
              <a:ext uri="{FF2B5EF4-FFF2-40B4-BE49-F238E27FC236}">
                <a16:creationId xmlns:a16="http://schemas.microsoft.com/office/drawing/2014/main" id="{FF4B42B8-932B-40A5-8AF9-2E5DE5725FD6}"/>
              </a:ext>
            </a:extLst>
          </p:cNvPr>
          <p:cNvSpPr/>
          <p:nvPr/>
        </p:nvSpPr>
        <p:spPr>
          <a:xfrm rot="499632">
            <a:off x="5962650" y="3524570"/>
            <a:ext cx="3671888" cy="2308225"/>
          </a:xfrm>
          <a:prstGeom prst="rect">
            <a:avLst/>
          </a:prstGeom>
          <a:solidFill>
            <a:schemeClr val="accent4">
              <a:lumMod val="40000"/>
              <a:lumOff val="60000"/>
            </a:schemeClr>
          </a:solidFill>
          <a:ln>
            <a:solidFill>
              <a:schemeClr val="accent4">
                <a:lumMod val="40000"/>
                <a:lumOff val="60000"/>
              </a:schemeClr>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s-MX" b="1" dirty="0">
                <a:solidFill>
                  <a:schemeClr val="tx1"/>
                </a:solidFill>
                <a:cs typeface="Arial" pitchFamily="34" charset="0"/>
              </a:rPr>
              <a:t>Segunda ley de la termodinámica: </a:t>
            </a:r>
          </a:p>
          <a:p>
            <a:pPr algn="ctr" fontAlgn="auto">
              <a:spcBef>
                <a:spcPts val="0"/>
              </a:spcBef>
              <a:spcAft>
                <a:spcPts val="0"/>
              </a:spcAft>
              <a:defRPr/>
            </a:pPr>
            <a:r>
              <a:rPr lang="es-MX" i="1" dirty="0">
                <a:solidFill>
                  <a:schemeClr val="tx1"/>
                </a:solidFill>
                <a:cs typeface="Arial" pitchFamily="34" charset="0"/>
              </a:rPr>
              <a:t>“Una parte de la energía que se encuentra disponible para realizar trabajo, se transforma en calor al pasar de una forma a otra. Esta energía escapa al ambiente, perdiéndose.”</a:t>
            </a:r>
          </a:p>
        </p:txBody>
      </p:sp>
    </p:spTree>
    <p:extLst>
      <p:ext uri="{BB962C8B-B14F-4D97-AF65-F5344CB8AC3E}">
        <p14:creationId xmlns:p14="http://schemas.microsoft.com/office/powerpoint/2010/main" val="6189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B7971-C97F-4A51-BCE3-F1A1A92D56C5}"/>
              </a:ext>
            </a:extLst>
          </p:cNvPr>
          <p:cNvSpPr>
            <a:spLocks noGrp="1"/>
          </p:cNvSpPr>
          <p:nvPr>
            <p:ph type="title"/>
          </p:nvPr>
        </p:nvSpPr>
        <p:spPr/>
        <p:txBody>
          <a:bodyPr wrap="square" anchor="ctr">
            <a:normAutofit/>
          </a:bodyPr>
          <a:lstStyle/>
          <a:p>
            <a:pPr marL="742950" indent="-742950">
              <a:buFont typeface="+mj-lt"/>
              <a:buAutoNum type="alphaLcParenR"/>
            </a:pPr>
            <a:r>
              <a:rPr lang="es-ES" b="1" dirty="0"/>
              <a:t>El flujo de energía es unidireccional, acíclico y abierto.</a:t>
            </a:r>
            <a:r>
              <a:rPr lang="es-ES" dirty="0"/>
              <a:t> </a:t>
            </a:r>
          </a:p>
        </p:txBody>
      </p:sp>
      <p:sp>
        <p:nvSpPr>
          <p:cNvPr id="3" name="Marcador de contenido 2">
            <a:extLst>
              <a:ext uri="{FF2B5EF4-FFF2-40B4-BE49-F238E27FC236}">
                <a16:creationId xmlns:a16="http://schemas.microsoft.com/office/drawing/2014/main" id="{4FF87CFF-54D2-4DBE-9292-065B3F2B6FEC}"/>
              </a:ext>
            </a:extLst>
          </p:cNvPr>
          <p:cNvSpPr>
            <a:spLocks noGrp="1"/>
          </p:cNvSpPr>
          <p:nvPr>
            <p:ph sz="half" idx="1"/>
          </p:nvPr>
        </p:nvSpPr>
        <p:spPr/>
        <p:txBody>
          <a:bodyPr wrap="square" anchor="t">
            <a:normAutofit/>
          </a:bodyPr>
          <a:lstStyle/>
          <a:p>
            <a:pPr marL="0" indent="0" algn="just">
              <a:buNone/>
            </a:pPr>
            <a:r>
              <a:rPr lang="es-ES" sz="2000" dirty="0"/>
              <a:t>Esto es debido a las pérdidas que se van produciendo a lo largo de las cadenas tróficas (los seres vivos pierden energía en forma de calor). De aquí se deduce que, para que el ecosistema sea estable, es necesario un aporte exterior de energía procedente del Sol. Como resultado de esta disminución en el flujo de la energía, el número de eslabones tróficos ha de ser limitado (cinco como máximo).</a:t>
            </a:r>
          </a:p>
          <a:p>
            <a:pPr marL="0" indent="0" algn="just">
              <a:buNone/>
            </a:pPr>
            <a:r>
              <a:rPr lang="es-ES" sz="2000" dirty="0"/>
              <a:t>El sentido de transferencia de energía en la cadena trófica es unidireccional y, por tanto, abierto.</a:t>
            </a:r>
          </a:p>
          <a:p>
            <a:pPr marL="0" indent="0" algn="just">
              <a:buNone/>
            </a:pPr>
            <a:endParaRPr lang="es-ES" sz="2000" dirty="0"/>
          </a:p>
        </p:txBody>
      </p:sp>
      <p:pic>
        <p:nvPicPr>
          <p:cNvPr id="53250" name="Picture 2" descr="Resultado de imagen para flujo de energía ecosistemas 10%">
            <a:extLst>
              <a:ext uri="{FF2B5EF4-FFF2-40B4-BE49-F238E27FC236}">
                <a16:creationId xmlns:a16="http://schemas.microsoft.com/office/drawing/2014/main" id="{3800C04D-C496-4B8B-B3BF-661DC752A5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2" y="1825625"/>
            <a:ext cx="5181600" cy="3886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743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C5A551-EDAD-443B-AED3-83B5E8F66F9C}"/>
              </a:ext>
            </a:extLst>
          </p:cNvPr>
          <p:cNvSpPr>
            <a:spLocks noGrp="1"/>
          </p:cNvSpPr>
          <p:nvPr>
            <p:ph type="title"/>
          </p:nvPr>
        </p:nvSpPr>
        <p:spPr/>
        <p:txBody>
          <a:bodyPr/>
          <a:lstStyle/>
          <a:p>
            <a:pPr marL="742950" indent="-742950" algn="just">
              <a:buFont typeface="+mj-lt"/>
              <a:buAutoNum type="alphaLcParenR" startAt="2"/>
            </a:pPr>
            <a:r>
              <a:rPr lang="es-ES" b="1" dirty="0"/>
              <a:t>El flujo de materia es cíclico y cerrado</a:t>
            </a:r>
            <a:r>
              <a:rPr lang="es-ES" dirty="0"/>
              <a:t>. </a:t>
            </a:r>
          </a:p>
        </p:txBody>
      </p:sp>
      <p:sp>
        <p:nvSpPr>
          <p:cNvPr id="3" name="Marcador de contenido 2">
            <a:extLst>
              <a:ext uri="{FF2B5EF4-FFF2-40B4-BE49-F238E27FC236}">
                <a16:creationId xmlns:a16="http://schemas.microsoft.com/office/drawing/2014/main" id="{63FEFFD4-BFB7-4065-B92E-BEB29998A3F0}"/>
              </a:ext>
            </a:extLst>
          </p:cNvPr>
          <p:cNvSpPr>
            <a:spLocks noGrp="1"/>
          </p:cNvSpPr>
          <p:nvPr>
            <p:ph idx="1"/>
          </p:nvPr>
        </p:nvSpPr>
        <p:spPr/>
        <p:txBody>
          <a:bodyPr/>
          <a:lstStyle/>
          <a:p>
            <a:pPr marL="0" indent="0" algn="just">
              <a:buNone/>
            </a:pPr>
            <a:r>
              <a:rPr lang="es-ES" sz="2000" dirty="0"/>
              <a:t>Gracias a la actividad de los descomponedores, se transforma la materia orgánica (restos orgánicos) en materia inorgánica asimilable de nuevo por el ecosistema a través de los productores.</a:t>
            </a:r>
          </a:p>
          <a:p>
            <a:pPr algn="just"/>
            <a:endParaRPr lang="es-ES" sz="2000" dirty="0"/>
          </a:p>
        </p:txBody>
      </p:sp>
      <p:pic>
        <p:nvPicPr>
          <p:cNvPr id="54274" name="Picture 2" descr="Resultado de imagen para ciclo de la materia">
            <a:extLst>
              <a:ext uri="{FF2B5EF4-FFF2-40B4-BE49-F238E27FC236}">
                <a16:creationId xmlns:a16="http://schemas.microsoft.com/office/drawing/2014/main" id="{9FB24C25-8996-49F2-9136-45D64D467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762" y="2763838"/>
            <a:ext cx="6629400" cy="3729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15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4764E6-7F1D-4CD4-BEDC-C2F3D12F0F50}"/>
              </a:ext>
            </a:extLst>
          </p:cNvPr>
          <p:cNvSpPr>
            <a:spLocks noGrp="1"/>
          </p:cNvSpPr>
          <p:nvPr>
            <p:ph type="title"/>
          </p:nvPr>
        </p:nvSpPr>
        <p:spPr>
          <a:xfrm>
            <a:off x="838200" y="365125"/>
            <a:ext cx="10515600" cy="1325563"/>
          </a:xfrm>
        </p:spPr>
        <p:txBody>
          <a:bodyPr wrap="square" anchor="ctr">
            <a:normAutofit/>
          </a:bodyPr>
          <a:lstStyle/>
          <a:p>
            <a:pPr algn="just"/>
            <a:r>
              <a:rPr lang="es-ES" sz="2400" dirty="0"/>
              <a:t>Si representamos en un esquema no solo la energía sino también la materia, de ese esquema podemos deducir dos consecuencias:</a:t>
            </a:r>
          </a:p>
        </p:txBody>
      </p:sp>
      <p:pic>
        <p:nvPicPr>
          <p:cNvPr id="38914" name="Picture 2" descr="011">
            <a:extLst>
              <a:ext uri="{FF2B5EF4-FFF2-40B4-BE49-F238E27FC236}">
                <a16:creationId xmlns:a16="http://schemas.microsoft.com/office/drawing/2014/main" id="{5AC54888-FC31-4277-A4D6-C702B2D44D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90964" y="1825625"/>
            <a:ext cx="8210071"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334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mapa conceptual ciclos biogeoquimicos">
            <a:extLst>
              <a:ext uri="{FF2B5EF4-FFF2-40B4-BE49-F238E27FC236}">
                <a16:creationId xmlns:a16="http://schemas.microsoft.com/office/drawing/2014/main" id="{CC98C207-22C6-4DC7-B138-C96DC3CC4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59" y="114304"/>
            <a:ext cx="11378192" cy="4772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4B87CA3C-31CB-4021-A722-2566E079F3FD}"/>
              </a:ext>
            </a:extLst>
          </p:cNvPr>
          <p:cNvSpPr/>
          <p:nvPr/>
        </p:nvSpPr>
        <p:spPr>
          <a:xfrm>
            <a:off x="439949" y="171456"/>
            <a:ext cx="2900363" cy="757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rPr>
              <a:t>Síntesis clase anterior </a:t>
            </a:r>
          </a:p>
        </p:txBody>
      </p:sp>
    </p:spTree>
    <p:extLst>
      <p:ext uri="{BB962C8B-B14F-4D97-AF65-F5344CB8AC3E}">
        <p14:creationId xmlns:p14="http://schemas.microsoft.com/office/powerpoint/2010/main" val="365065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00B964-EEDA-487B-AFD9-1973C6C2C9A3}"/>
              </a:ext>
            </a:extLst>
          </p:cNvPr>
          <p:cNvSpPr>
            <a:spLocks noGrp="1"/>
          </p:cNvSpPr>
          <p:nvPr>
            <p:ph type="title"/>
          </p:nvPr>
        </p:nvSpPr>
        <p:spPr/>
        <p:txBody>
          <a:bodyPr/>
          <a:lstStyle/>
          <a:p>
            <a:r>
              <a:rPr lang="es-ES" dirty="0"/>
              <a:t>Pirámides ecológicas o tróficas </a:t>
            </a:r>
          </a:p>
        </p:txBody>
      </p:sp>
      <p:sp>
        <p:nvSpPr>
          <p:cNvPr id="3" name="Marcador de contenido 2">
            <a:extLst>
              <a:ext uri="{FF2B5EF4-FFF2-40B4-BE49-F238E27FC236}">
                <a16:creationId xmlns:a16="http://schemas.microsoft.com/office/drawing/2014/main" id="{43D98059-67A6-4BA8-AE35-427E0F925FBA}"/>
              </a:ext>
            </a:extLst>
          </p:cNvPr>
          <p:cNvSpPr>
            <a:spLocks noGrp="1"/>
          </p:cNvSpPr>
          <p:nvPr>
            <p:ph idx="1"/>
          </p:nvPr>
        </p:nvSpPr>
        <p:spPr>
          <a:xfrm>
            <a:off x="838200" y="1346200"/>
            <a:ext cx="10515600" cy="688975"/>
          </a:xfrm>
        </p:spPr>
        <p:txBody>
          <a:bodyPr/>
          <a:lstStyle/>
          <a:p>
            <a:pPr marL="0" indent="0" algn="just">
              <a:buNone/>
            </a:pPr>
            <a:r>
              <a:rPr lang="es-ES" altLang="es-CL" sz="2000" dirty="0"/>
              <a:t>La pirámide ecológica  es otra forma de representar las relaciones tróficas que se establecen en un ecosistema. Existen distintos tipos de pirámides.</a:t>
            </a:r>
          </a:p>
          <a:p>
            <a:pPr algn="just"/>
            <a:endParaRPr lang="es-ES" sz="2000" dirty="0"/>
          </a:p>
        </p:txBody>
      </p:sp>
      <p:sp>
        <p:nvSpPr>
          <p:cNvPr id="4" name="Título 1">
            <a:extLst>
              <a:ext uri="{FF2B5EF4-FFF2-40B4-BE49-F238E27FC236}">
                <a16:creationId xmlns:a16="http://schemas.microsoft.com/office/drawing/2014/main" id="{66C9F21A-A091-4353-9193-30BFA793416A}"/>
              </a:ext>
            </a:extLst>
          </p:cNvPr>
          <p:cNvSpPr txBox="1">
            <a:spLocks/>
          </p:cNvSpPr>
          <p:nvPr/>
        </p:nvSpPr>
        <p:spPr bwMode="auto">
          <a:xfrm>
            <a:off x="838200" y="2586037"/>
            <a:ext cx="39322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s-ES" sz="2400" b="1" dirty="0"/>
              <a:t>Pirámide de energía </a:t>
            </a:r>
          </a:p>
        </p:txBody>
      </p:sp>
      <p:pic>
        <p:nvPicPr>
          <p:cNvPr id="5" name="Picture 2" descr="http://wikinatu.wikispaces.com/file/view/flujo_de_energia.jpg/193513132/flujo_de_energia.jpg">
            <a:extLst>
              <a:ext uri="{FF2B5EF4-FFF2-40B4-BE49-F238E27FC236}">
                <a16:creationId xmlns:a16="http://schemas.microsoft.com/office/drawing/2014/main" id="{DA3FEA38-1354-464B-AD4D-D2DFB1F8F9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54700" y="2355723"/>
            <a:ext cx="6172200" cy="428967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6" name="Text Placeholder 3">
            <a:extLst>
              <a:ext uri="{FF2B5EF4-FFF2-40B4-BE49-F238E27FC236}">
                <a16:creationId xmlns:a16="http://schemas.microsoft.com/office/drawing/2014/main" id="{6E8B26B3-E19C-4487-A553-3CB9E5D5FE5F}"/>
              </a:ext>
            </a:extLst>
          </p:cNvPr>
          <p:cNvSpPr txBox="1">
            <a:spLocks/>
          </p:cNvSpPr>
          <p:nvPr/>
        </p:nvSpPr>
        <p:spPr>
          <a:xfrm>
            <a:off x="838200" y="3300414"/>
            <a:ext cx="4776788" cy="1628774"/>
          </a:xfrm>
          <a:prstGeom prst="rect">
            <a:avLst/>
          </a:prstGeom>
          <a:ln>
            <a:noFill/>
          </a:ln>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CL" altLang="es-CL" sz="2000" dirty="0"/>
              <a:t>Esta pirámide no se puede invertir, ya que responde  a las leyes de la termodinámica.</a:t>
            </a:r>
          </a:p>
          <a:p>
            <a:pPr algn="just"/>
            <a:endParaRPr lang="en-US" sz="2000" dirty="0"/>
          </a:p>
        </p:txBody>
      </p:sp>
    </p:spTree>
    <p:extLst>
      <p:ext uri="{BB962C8B-B14F-4D97-AF65-F5344CB8AC3E}">
        <p14:creationId xmlns:p14="http://schemas.microsoft.com/office/powerpoint/2010/main" val="335558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5B6117-1594-4DE7-B65A-42F867A79FD0}"/>
              </a:ext>
            </a:extLst>
          </p:cNvPr>
          <p:cNvSpPr>
            <a:spLocks noGrp="1"/>
          </p:cNvSpPr>
          <p:nvPr>
            <p:ph type="title"/>
          </p:nvPr>
        </p:nvSpPr>
        <p:spPr>
          <a:xfrm>
            <a:off x="835490" y="-800100"/>
            <a:ext cx="3932237" cy="1600200"/>
          </a:xfrm>
        </p:spPr>
        <p:txBody>
          <a:bodyPr wrap="square" anchor="b">
            <a:normAutofit/>
          </a:bodyPr>
          <a:lstStyle/>
          <a:p>
            <a:r>
              <a:rPr lang="es-ES" sz="2800" b="1" dirty="0"/>
              <a:t>Pirámide de biomasa </a:t>
            </a:r>
          </a:p>
        </p:txBody>
      </p:sp>
      <p:pic>
        <p:nvPicPr>
          <p:cNvPr id="4" name="Picture 2" descr="\\VENUS\e-learning2009\04 Ciencias Básicas\Biología\BIOLOGIA INTENSIVO\Larisa\Imagenes\ecolog%C3%ADapir%C3%A1mides2.jpg">
            <a:extLst>
              <a:ext uri="{FF2B5EF4-FFF2-40B4-BE49-F238E27FC236}">
                <a16:creationId xmlns:a16="http://schemas.microsoft.com/office/drawing/2014/main" id="{18526C54-1F80-4A35-AAFE-B7920799B7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5307" y="978540"/>
            <a:ext cx="4632601" cy="4071133"/>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5" name="Título 1">
            <a:extLst>
              <a:ext uri="{FF2B5EF4-FFF2-40B4-BE49-F238E27FC236}">
                <a16:creationId xmlns:a16="http://schemas.microsoft.com/office/drawing/2014/main" id="{6080B95C-5148-4543-9FEF-49AF81379BB1}"/>
              </a:ext>
            </a:extLst>
          </p:cNvPr>
          <p:cNvSpPr txBox="1">
            <a:spLocks/>
          </p:cNvSpPr>
          <p:nvPr/>
        </p:nvSpPr>
        <p:spPr bwMode="auto">
          <a:xfrm>
            <a:off x="7090463" y="-800100"/>
            <a:ext cx="39322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s-ES" sz="2800" b="1" dirty="0"/>
              <a:t>Pirámide de número </a:t>
            </a:r>
          </a:p>
        </p:txBody>
      </p:sp>
      <p:pic>
        <p:nvPicPr>
          <p:cNvPr id="6" name="Picture 2" descr="\\VENUS\e-learning2009\04 Ciencias Básicas\Biología\BIOLOGIA INTENSIVO\Larisa\Imagenes\ecolog%C3%ADapir%C3%A1mides.jpg">
            <a:extLst>
              <a:ext uri="{FF2B5EF4-FFF2-40B4-BE49-F238E27FC236}">
                <a16:creationId xmlns:a16="http://schemas.microsoft.com/office/drawing/2014/main" id="{8C2FAF4D-FE0C-4EEF-B439-EFD67B13CD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59355" y="978541"/>
            <a:ext cx="5609230" cy="4071132"/>
          </a:xfrm>
          <a:prstGeom prst="rect">
            <a:avLst/>
          </a:prstGeom>
          <a:noFill/>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4">
            <a:extLst>
              <a:ext uri="{FF2B5EF4-FFF2-40B4-BE49-F238E27FC236}">
                <a16:creationId xmlns:a16="http://schemas.microsoft.com/office/drawing/2014/main" id="{50FA871A-7A05-4361-9BE8-ED0DF40E0684}"/>
              </a:ext>
            </a:extLst>
          </p:cNvPr>
          <p:cNvSpPr txBox="1">
            <a:spLocks/>
          </p:cNvSpPr>
          <p:nvPr/>
        </p:nvSpPr>
        <p:spPr bwMode="auto">
          <a:xfrm>
            <a:off x="387824" y="5228113"/>
            <a:ext cx="10515600" cy="662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32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es-ES"/>
              <a:t>Relaciones intraespecíficas e interespecíficas </a:t>
            </a:r>
            <a:endParaRPr lang="es-ES" dirty="0"/>
          </a:p>
        </p:txBody>
      </p:sp>
      <p:sp>
        <p:nvSpPr>
          <p:cNvPr id="8" name="Marcador de contenido 5">
            <a:extLst>
              <a:ext uri="{FF2B5EF4-FFF2-40B4-BE49-F238E27FC236}">
                <a16:creationId xmlns:a16="http://schemas.microsoft.com/office/drawing/2014/main" id="{CAC1E2F9-7EA9-43AB-93BC-0AE82CC5BBE3}"/>
              </a:ext>
            </a:extLst>
          </p:cNvPr>
          <p:cNvSpPr txBox="1">
            <a:spLocks/>
          </p:cNvSpPr>
          <p:nvPr/>
        </p:nvSpPr>
        <p:spPr bwMode="auto">
          <a:xfrm>
            <a:off x="606188" y="6069334"/>
            <a:ext cx="10515600" cy="5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32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s-ES" sz="2000">
                <a:hlinkClick r:id="rId4"/>
              </a:rPr>
              <a:t>https://www.youtube.com/watch?v=9ZWSla5YQDM</a:t>
            </a:r>
            <a:endParaRPr lang="es-ES" sz="2000" dirty="0"/>
          </a:p>
        </p:txBody>
      </p:sp>
    </p:spTree>
    <p:extLst>
      <p:ext uri="{BB962C8B-B14F-4D97-AF65-F5344CB8AC3E}">
        <p14:creationId xmlns:p14="http://schemas.microsoft.com/office/powerpoint/2010/main" val="284900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Bocadillo: rectángulo con esquinas redondeadas 50">
            <a:extLst>
              <a:ext uri="{FF2B5EF4-FFF2-40B4-BE49-F238E27FC236}">
                <a16:creationId xmlns:a16="http://schemas.microsoft.com/office/drawing/2014/main" id="{8681F974-4432-4724-A84C-07FB26050544}"/>
              </a:ext>
            </a:extLst>
          </p:cNvPr>
          <p:cNvSpPr/>
          <p:nvPr/>
        </p:nvSpPr>
        <p:spPr>
          <a:xfrm rot="21051580">
            <a:off x="246893" y="258880"/>
            <a:ext cx="2036925" cy="1893805"/>
          </a:xfrm>
          <a:prstGeom prst="wedgeRoundRectCallout">
            <a:avLst>
              <a:gd name="adj1" fmla="val 84371"/>
              <a:gd name="adj2" fmla="val 636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solidFill>
                  <a:srgbClr val="222222"/>
                </a:solidFill>
                <a:latin typeface="arial" panose="020B0604020202020204" pitchFamily="34" charset="0"/>
              </a:rPr>
              <a:t>Una relación intraespecífica es aquella interacción biológica en la que los organismos que intervienen pertenecen a la misma especie.</a:t>
            </a:r>
            <a:endParaRPr lang="es-ES" sz="1400" dirty="0"/>
          </a:p>
        </p:txBody>
      </p:sp>
      <p:cxnSp>
        <p:nvCxnSpPr>
          <p:cNvPr id="4" name="AutoShape 19">
            <a:extLst>
              <a:ext uri="{FF2B5EF4-FFF2-40B4-BE49-F238E27FC236}">
                <a16:creationId xmlns:a16="http://schemas.microsoft.com/office/drawing/2014/main" id="{69EC1F40-49FC-40DC-BF60-A9ACD38A374C}"/>
              </a:ext>
            </a:extLst>
          </p:cNvPr>
          <p:cNvCxnSpPr>
            <a:cxnSpLocks noChangeShapeType="1"/>
          </p:cNvCxnSpPr>
          <p:nvPr/>
        </p:nvCxnSpPr>
        <p:spPr bwMode="auto">
          <a:xfrm>
            <a:off x="2651134" y="4778370"/>
            <a:ext cx="512763" cy="0"/>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cxnSp>
        <p:nvCxnSpPr>
          <p:cNvPr id="5" name="44 Conector recto">
            <a:extLst>
              <a:ext uri="{FF2B5EF4-FFF2-40B4-BE49-F238E27FC236}">
                <a16:creationId xmlns:a16="http://schemas.microsoft.com/office/drawing/2014/main" id="{5D2100D9-285C-434E-9015-E01F5DFAE9D7}"/>
              </a:ext>
            </a:extLst>
          </p:cNvPr>
          <p:cNvCxnSpPr/>
          <p:nvPr/>
        </p:nvCxnSpPr>
        <p:spPr>
          <a:xfrm>
            <a:off x="2659072" y="2762245"/>
            <a:ext cx="0" cy="2016125"/>
          </a:xfrm>
          <a:prstGeom prst="line">
            <a:avLst/>
          </a:prstGeom>
          <a:ln>
            <a:headEnd/>
            <a:tailEnd/>
          </a:ln>
        </p:spPr>
        <p:style>
          <a:lnRef idx="1">
            <a:schemeClr val="accent4"/>
          </a:lnRef>
          <a:fillRef idx="0">
            <a:schemeClr val="accent4"/>
          </a:fillRef>
          <a:effectRef idx="0">
            <a:schemeClr val="accent4"/>
          </a:effectRef>
          <a:fontRef idx="minor">
            <a:schemeClr val="tx1"/>
          </a:fontRef>
        </p:style>
      </p:cxnSp>
      <p:cxnSp>
        <p:nvCxnSpPr>
          <p:cNvPr id="6" name="AutoShape 18">
            <a:extLst>
              <a:ext uri="{FF2B5EF4-FFF2-40B4-BE49-F238E27FC236}">
                <a16:creationId xmlns:a16="http://schemas.microsoft.com/office/drawing/2014/main" id="{A9B83DE6-BFFF-4804-BE28-5344894747B9}"/>
              </a:ext>
            </a:extLst>
          </p:cNvPr>
          <p:cNvCxnSpPr>
            <a:cxnSpLocks noChangeShapeType="1"/>
          </p:cNvCxnSpPr>
          <p:nvPr/>
        </p:nvCxnSpPr>
        <p:spPr bwMode="auto">
          <a:xfrm>
            <a:off x="5245109" y="3357558"/>
            <a:ext cx="0" cy="1368425"/>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cxnSp>
        <p:nvCxnSpPr>
          <p:cNvPr id="7" name="AutoShape 19">
            <a:extLst>
              <a:ext uri="{FF2B5EF4-FFF2-40B4-BE49-F238E27FC236}">
                <a16:creationId xmlns:a16="http://schemas.microsoft.com/office/drawing/2014/main" id="{411045A7-98B9-4398-BBA4-13B177534EDC}"/>
              </a:ext>
            </a:extLst>
          </p:cNvPr>
          <p:cNvCxnSpPr>
            <a:cxnSpLocks noChangeShapeType="1"/>
          </p:cNvCxnSpPr>
          <p:nvPr/>
        </p:nvCxnSpPr>
        <p:spPr bwMode="auto">
          <a:xfrm>
            <a:off x="5245109" y="3646483"/>
            <a:ext cx="512763" cy="0"/>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sp>
        <p:nvSpPr>
          <p:cNvPr id="8" name="Text Box 20">
            <a:extLst>
              <a:ext uri="{FF2B5EF4-FFF2-40B4-BE49-F238E27FC236}">
                <a16:creationId xmlns:a16="http://schemas.microsoft.com/office/drawing/2014/main" id="{2DC56BE5-748F-4981-8020-2471990CC190}"/>
              </a:ext>
            </a:extLst>
          </p:cNvPr>
          <p:cNvSpPr txBox="1">
            <a:spLocks noChangeArrowheads="1"/>
          </p:cNvSpPr>
          <p:nvPr/>
        </p:nvSpPr>
        <p:spPr bwMode="auto">
          <a:xfrm>
            <a:off x="4862522" y="3019420"/>
            <a:ext cx="1658937" cy="338138"/>
          </a:xfrm>
          <a:prstGeom prst="rect">
            <a:avLst/>
          </a:prstGeom>
          <a:solidFill>
            <a:srgbClr val="FFC00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es-CL" sz="1600" b="1" dirty="0">
                <a:solidFill>
                  <a:schemeClr val="tx1"/>
                </a:solidFill>
                <a:cs typeface="Arial" charset="0"/>
              </a:rPr>
              <a:t>Simbióticas  </a:t>
            </a:r>
          </a:p>
        </p:txBody>
      </p:sp>
      <p:cxnSp>
        <p:nvCxnSpPr>
          <p:cNvPr id="9" name="AutoShape 27">
            <a:extLst>
              <a:ext uri="{FF2B5EF4-FFF2-40B4-BE49-F238E27FC236}">
                <a16:creationId xmlns:a16="http://schemas.microsoft.com/office/drawing/2014/main" id="{86E4D48C-6C68-450D-83EB-47563C1DC7EF}"/>
              </a:ext>
            </a:extLst>
          </p:cNvPr>
          <p:cNvCxnSpPr>
            <a:cxnSpLocks noChangeShapeType="1"/>
          </p:cNvCxnSpPr>
          <p:nvPr/>
        </p:nvCxnSpPr>
        <p:spPr bwMode="auto">
          <a:xfrm>
            <a:off x="7154872" y="2422520"/>
            <a:ext cx="0" cy="314325"/>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cxnSp>
        <p:nvCxnSpPr>
          <p:cNvPr id="10" name="AutoShape 35">
            <a:extLst>
              <a:ext uri="{FF2B5EF4-FFF2-40B4-BE49-F238E27FC236}">
                <a16:creationId xmlns:a16="http://schemas.microsoft.com/office/drawing/2014/main" id="{3D23D966-1DDB-47F8-971D-E4ABC7DC0AA7}"/>
              </a:ext>
            </a:extLst>
          </p:cNvPr>
          <p:cNvCxnSpPr>
            <a:cxnSpLocks noChangeShapeType="1"/>
          </p:cNvCxnSpPr>
          <p:nvPr/>
        </p:nvCxnSpPr>
        <p:spPr bwMode="auto">
          <a:xfrm>
            <a:off x="5245109" y="4219570"/>
            <a:ext cx="512763" cy="0"/>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cxnSp>
        <p:nvCxnSpPr>
          <p:cNvPr id="11" name="AutoShape 36">
            <a:extLst>
              <a:ext uri="{FF2B5EF4-FFF2-40B4-BE49-F238E27FC236}">
                <a16:creationId xmlns:a16="http://schemas.microsoft.com/office/drawing/2014/main" id="{2887AC20-38DD-48B0-99FB-96AAD7DD39FC}"/>
              </a:ext>
            </a:extLst>
          </p:cNvPr>
          <p:cNvCxnSpPr>
            <a:cxnSpLocks noChangeShapeType="1"/>
          </p:cNvCxnSpPr>
          <p:nvPr/>
        </p:nvCxnSpPr>
        <p:spPr bwMode="auto">
          <a:xfrm>
            <a:off x="5245109" y="4751383"/>
            <a:ext cx="512763" cy="0"/>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sp>
        <p:nvSpPr>
          <p:cNvPr id="12" name="Text Box 21">
            <a:extLst>
              <a:ext uri="{FF2B5EF4-FFF2-40B4-BE49-F238E27FC236}">
                <a16:creationId xmlns:a16="http://schemas.microsoft.com/office/drawing/2014/main" id="{061AA723-799C-4CBD-9D06-72729524E702}"/>
              </a:ext>
            </a:extLst>
          </p:cNvPr>
          <p:cNvSpPr txBox="1">
            <a:spLocks noChangeArrowheads="1"/>
          </p:cNvSpPr>
          <p:nvPr/>
        </p:nvSpPr>
        <p:spPr bwMode="auto">
          <a:xfrm>
            <a:off x="5546734" y="3452808"/>
            <a:ext cx="1741488" cy="339725"/>
          </a:xfrm>
          <a:prstGeom prst="rect">
            <a:avLst/>
          </a:prstGeom>
          <a:solidFill>
            <a:schemeClr val="bg1"/>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61938" indent="-261938" algn="ctr">
              <a:spcBef>
                <a:spcPct val="50000"/>
              </a:spcBef>
              <a:defRPr/>
            </a:pPr>
            <a:r>
              <a:rPr lang="es-CL" sz="1600" dirty="0">
                <a:latin typeface="+mn-lt"/>
              </a:rPr>
              <a:t>   Mutualismo</a:t>
            </a:r>
          </a:p>
        </p:txBody>
      </p:sp>
      <p:sp>
        <p:nvSpPr>
          <p:cNvPr id="13" name="Text Box 23">
            <a:extLst>
              <a:ext uri="{FF2B5EF4-FFF2-40B4-BE49-F238E27FC236}">
                <a16:creationId xmlns:a16="http://schemas.microsoft.com/office/drawing/2014/main" id="{A1DCE5BE-F805-42DB-8233-A568A3542B3D}"/>
              </a:ext>
            </a:extLst>
          </p:cNvPr>
          <p:cNvSpPr txBox="1">
            <a:spLocks noChangeArrowheads="1"/>
          </p:cNvSpPr>
          <p:nvPr/>
        </p:nvSpPr>
        <p:spPr bwMode="auto">
          <a:xfrm>
            <a:off x="5546734" y="4006845"/>
            <a:ext cx="1741488" cy="339725"/>
          </a:xfrm>
          <a:prstGeom prst="rect">
            <a:avLst/>
          </a:prstGeom>
          <a:solidFill>
            <a:schemeClr val="bg1"/>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61938" indent="-261938" algn="ctr">
              <a:spcBef>
                <a:spcPct val="50000"/>
              </a:spcBef>
              <a:defRPr/>
            </a:pPr>
            <a:r>
              <a:rPr lang="es-CL" sz="1600" dirty="0" err="1">
                <a:latin typeface="+mn-lt"/>
              </a:rPr>
              <a:t>Comensalismo </a:t>
            </a:r>
          </a:p>
        </p:txBody>
      </p:sp>
      <p:sp>
        <p:nvSpPr>
          <p:cNvPr id="14" name="Text Box 25">
            <a:extLst>
              <a:ext uri="{FF2B5EF4-FFF2-40B4-BE49-F238E27FC236}">
                <a16:creationId xmlns:a16="http://schemas.microsoft.com/office/drawing/2014/main" id="{B876D131-E135-4346-8C28-9551EB8985D6}"/>
              </a:ext>
            </a:extLst>
          </p:cNvPr>
          <p:cNvSpPr txBox="1">
            <a:spLocks noChangeArrowheads="1"/>
          </p:cNvSpPr>
          <p:nvPr/>
        </p:nvSpPr>
        <p:spPr bwMode="auto">
          <a:xfrm>
            <a:off x="5546734" y="4529133"/>
            <a:ext cx="1741488" cy="339725"/>
          </a:xfrm>
          <a:prstGeom prst="rect">
            <a:avLst/>
          </a:prstGeom>
          <a:solidFill>
            <a:schemeClr val="bg1"/>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61938" indent="-261938" algn="ctr">
              <a:spcBef>
                <a:spcPct val="50000"/>
              </a:spcBef>
              <a:defRPr/>
            </a:pPr>
            <a:r>
              <a:rPr lang="es-CL" sz="1600" dirty="0" err="1">
                <a:latin typeface="+mn-lt"/>
              </a:rPr>
              <a:t>Parasitismo </a:t>
            </a:r>
          </a:p>
        </p:txBody>
      </p:sp>
      <p:cxnSp>
        <p:nvCxnSpPr>
          <p:cNvPr id="15" name="52 Conector recto">
            <a:extLst>
              <a:ext uri="{FF2B5EF4-FFF2-40B4-BE49-F238E27FC236}">
                <a16:creationId xmlns:a16="http://schemas.microsoft.com/office/drawing/2014/main" id="{E5F46A0F-C747-4287-856E-BFE60A4725E6}"/>
              </a:ext>
            </a:extLst>
          </p:cNvPr>
          <p:cNvCxnSpPr/>
          <p:nvPr/>
        </p:nvCxnSpPr>
        <p:spPr>
          <a:xfrm>
            <a:off x="5210184" y="2709858"/>
            <a:ext cx="3889375" cy="0"/>
          </a:xfrm>
          <a:prstGeom prst="line">
            <a:avLst/>
          </a:prstGeom>
          <a:ln>
            <a:headEnd/>
            <a:tailEnd/>
          </a:ln>
        </p:spPr>
        <p:style>
          <a:lnRef idx="1">
            <a:schemeClr val="accent4"/>
          </a:lnRef>
          <a:fillRef idx="0">
            <a:schemeClr val="accent4"/>
          </a:fillRef>
          <a:effectRef idx="0">
            <a:schemeClr val="accent4"/>
          </a:effectRef>
          <a:fontRef idx="minor">
            <a:schemeClr val="tx1"/>
          </a:fontRef>
        </p:style>
      </p:cxnSp>
      <p:cxnSp>
        <p:nvCxnSpPr>
          <p:cNvPr id="16" name="54 Conector recto">
            <a:extLst>
              <a:ext uri="{FF2B5EF4-FFF2-40B4-BE49-F238E27FC236}">
                <a16:creationId xmlns:a16="http://schemas.microsoft.com/office/drawing/2014/main" id="{B2DE6B33-B15B-4CF1-A1C2-CBFF3E514949}"/>
              </a:ext>
            </a:extLst>
          </p:cNvPr>
          <p:cNvCxnSpPr/>
          <p:nvPr/>
        </p:nvCxnSpPr>
        <p:spPr>
          <a:xfrm>
            <a:off x="9891722" y="3157533"/>
            <a:ext cx="0" cy="2232025"/>
          </a:xfrm>
          <a:prstGeom prst="line">
            <a:avLst/>
          </a:prstGeom>
          <a:ln>
            <a:headEnd/>
            <a:tailEnd/>
          </a:ln>
        </p:spPr>
        <p:style>
          <a:lnRef idx="1">
            <a:schemeClr val="accent4"/>
          </a:lnRef>
          <a:fillRef idx="0">
            <a:schemeClr val="accent4"/>
          </a:fillRef>
          <a:effectRef idx="0">
            <a:schemeClr val="accent4"/>
          </a:effectRef>
          <a:fontRef idx="minor">
            <a:schemeClr val="tx1"/>
          </a:fontRef>
        </p:style>
      </p:cxnSp>
      <p:cxnSp>
        <p:nvCxnSpPr>
          <p:cNvPr id="17" name="65 Conector recto de flecha">
            <a:extLst>
              <a:ext uri="{FF2B5EF4-FFF2-40B4-BE49-F238E27FC236}">
                <a16:creationId xmlns:a16="http://schemas.microsoft.com/office/drawing/2014/main" id="{F9C2DC5A-5834-4B33-9961-A78997CE851A}"/>
              </a:ext>
            </a:extLst>
          </p:cNvPr>
          <p:cNvCxnSpPr/>
          <p:nvPr/>
        </p:nvCxnSpPr>
        <p:spPr>
          <a:xfrm flipH="1">
            <a:off x="9531359" y="3735383"/>
            <a:ext cx="360363" cy="0"/>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cxnSp>
      <p:cxnSp>
        <p:nvCxnSpPr>
          <p:cNvPr id="18" name="77 Conector recto de flecha">
            <a:extLst>
              <a:ext uri="{FF2B5EF4-FFF2-40B4-BE49-F238E27FC236}">
                <a16:creationId xmlns:a16="http://schemas.microsoft.com/office/drawing/2014/main" id="{4A9E4660-4D2F-4230-A9A2-758CAE20798C}"/>
              </a:ext>
            </a:extLst>
          </p:cNvPr>
          <p:cNvCxnSpPr/>
          <p:nvPr/>
        </p:nvCxnSpPr>
        <p:spPr>
          <a:xfrm flipH="1">
            <a:off x="9531359" y="4743445"/>
            <a:ext cx="360363" cy="0"/>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cxnSp>
      <p:cxnSp>
        <p:nvCxnSpPr>
          <p:cNvPr id="19" name="78 Conector recto de flecha">
            <a:extLst>
              <a:ext uri="{FF2B5EF4-FFF2-40B4-BE49-F238E27FC236}">
                <a16:creationId xmlns:a16="http://schemas.microsoft.com/office/drawing/2014/main" id="{E071923A-7AD6-4804-9F06-B643E59EB5BE}"/>
              </a:ext>
            </a:extLst>
          </p:cNvPr>
          <p:cNvCxnSpPr/>
          <p:nvPr/>
        </p:nvCxnSpPr>
        <p:spPr>
          <a:xfrm flipH="1">
            <a:off x="9531359" y="5391145"/>
            <a:ext cx="360363" cy="0"/>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cxnSp>
      <p:cxnSp>
        <p:nvCxnSpPr>
          <p:cNvPr id="20" name="79 Conector recto de flecha">
            <a:extLst>
              <a:ext uri="{FF2B5EF4-FFF2-40B4-BE49-F238E27FC236}">
                <a16:creationId xmlns:a16="http://schemas.microsoft.com/office/drawing/2014/main" id="{25CE67F5-6949-4398-A54A-BE33A3C2B9C4}"/>
              </a:ext>
            </a:extLst>
          </p:cNvPr>
          <p:cNvCxnSpPr/>
          <p:nvPr/>
        </p:nvCxnSpPr>
        <p:spPr>
          <a:xfrm>
            <a:off x="5210184" y="2717795"/>
            <a:ext cx="0" cy="288925"/>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cxnSp>
      <p:cxnSp>
        <p:nvCxnSpPr>
          <p:cNvPr id="21" name="40 Conector recto de flecha">
            <a:extLst>
              <a:ext uri="{FF2B5EF4-FFF2-40B4-BE49-F238E27FC236}">
                <a16:creationId xmlns:a16="http://schemas.microsoft.com/office/drawing/2014/main" id="{56F1DD4F-977A-4770-8184-8ADED44E695A}"/>
              </a:ext>
            </a:extLst>
          </p:cNvPr>
          <p:cNvCxnSpPr/>
          <p:nvPr/>
        </p:nvCxnSpPr>
        <p:spPr>
          <a:xfrm flipH="1">
            <a:off x="9531359" y="4240208"/>
            <a:ext cx="360363" cy="0"/>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cxnSp>
      <p:sp>
        <p:nvSpPr>
          <p:cNvPr id="22" name="Text Box 20">
            <a:extLst>
              <a:ext uri="{FF2B5EF4-FFF2-40B4-BE49-F238E27FC236}">
                <a16:creationId xmlns:a16="http://schemas.microsoft.com/office/drawing/2014/main" id="{7E4BA072-64D6-4D4A-9D01-F81F30BF20A0}"/>
              </a:ext>
            </a:extLst>
          </p:cNvPr>
          <p:cNvSpPr txBox="1">
            <a:spLocks noChangeArrowheads="1"/>
          </p:cNvSpPr>
          <p:nvPr/>
        </p:nvSpPr>
        <p:spPr bwMode="auto">
          <a:xfrm>
            <a:off x="8205797" y="3014658"/>
            <a:ext cx="1943100" cy="338137"/>
          </a:xfrm>
          <a:prstGeom prst="rect">
            <a:avLst/>
          </a:prstGeom>
          <a:solidFill>
            <a:srgbClr val="FFC00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es-CL" sz="1600" b="1">
                <a:solidFill>
                  <a:schemeClr val="tx1"/>
                </a:solidFill>
                <a:cs typeface="Arial" charset="0"/>
              </a:rPr>
              <a:t>No simbióticas   </a:t>
            </a:r>
            <a:endParaRPr lang="es-CL" sz="1600" b="1" dirty="0">
              <a:solidFill>
                <a:schemeClr val="tx1"/>
              </a:solidFill>
              <a:cs typeface="Arial" charset="0"/>
            </a:endParaRPr>
          </a:p>
        </p:txBody>
      </p:sp>
      <p:cxnSp>
        <p:nvCxnSpPr>
          <p:cNvPr id="23" name="43 Conector recto de flecha">
            <a:extLst>
              <a:ext uri="{FF2B5EF4-FFF2-40B4-BE49-F238E27FC236}">
                <a16:creationId xmlns:a16="http://schemas.microsoft.com/office/drawing/2014/main" id="{215CBC70-B91D-4937-BAC6-5F6461EC1877}"/>
              </a:ext>
            </a:extLst>
          </p:cNvPr>
          <p:cNvCxnSpPr/>
          <p:nvPr/>
        </p:nvCxnSpPr>
        <p:spPr>
          <a:xfrm>
            <a:off x="9099559" y="2725733"/>
            <a:ext cx="0" cy="288925"/>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cxnSp>
      <p:sp>
        <p:nvSpPr>
          <p:cNvPr id="24" name="Text Box 2">
            <a:extLst>
              <a:ext uri="{FF2B5EF4-FFF2-40B4-BE49-F238E27FC236}">
                <a16:creationId xmlns:a16="http://schemas.microsoft.com/office/drawing/2014/main" id="{A9BE30C1-8D56-4025-9A09-AFE096B5E475}"/>
              </a:ext>
            </a:extLst>
          </p:cNvPr>
          <p:cNvSpPr txBox="1">
            <a:spLocks noChangeArrowheads="1"/>
          </p:cNvSpPr>
          <p:nvPr/>
        </p:nvSpPr>
        <p:spPr bwMode="auto">
          <a:xfrm>
            <a:off x="3025784" y="1208083"/>
            <a:ext cx="3600450" cy="338137"/>
          </a:xfrm>
          <a:prstGeom prst="rect">
            <a:avLst/>
          </a:prstGeom>
          <a:solidFill>
            <a:schemeClr val="accent1">
              <a:lumMod val="40000"/>
              <a:lumOff val="6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s-CL" sz="1600" b="1" dirty="0">
                <a:latin typeface="+mn-lt"/>
                <a:cs typeface="Arial" charset="0"/>
              </a:rPr>
              <a:t>Relaciones en una comunidad</a:t>
            </a:r>
          </a:p>
        </p:txBody>
      </p:sp>
      <p:sp>
        <p:nvSpPr>
          <p:cNvPr id="25" name="Text Box 3">
            <a:extLst>
              <a:ext uri="{FF2B5EF4-FFF2-40B4-BE49-F238E27FC236}">
                <a16:creationId xmlns:a16="http://schemas.microsoft.com/office/drawing/2014/main" id="{B5F9C3D7-6E4E-4920-9B0E-A845C9BFB3D1}"/>
              </a:ext>
            </a:extLst>
          </p:cNvPr>
          <p:cNvSpPr txBox="1">
            <a:spLocks noChangeArrowheads="1"/>
          </p:cNvSpPr>
          <p:nvPr/>
        </p:nvSpPr>
        <p:spPr bwMode="auto">
          <a:xfrm>
            <a:off x="2090747" y="2122483"/>
            <a:ext cx="2771775" cy="338137"/>
          </a:xfrm>
          <a:prstGeom prst="rect">
            <a:avLst/>
          </a:prstGeom>
          <a:solidFill>
            <a:srgbClr val="92D05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marL="261938" indent="-261938" algn="ctr">
              <a:spcBef>
                <a:spcPct val="50000"/>
              </a:spcBef>
              <a:defRPr/>
            </a:pPr>
            <a:r>
              <a:rPr lang="es-CL" sz="1600" dirty="0">
                <a:solidFill>
                  <a:schemeClr val="tx1"/>
                </a:solidFill>
              </a:rPr>
              <a:t>Relaciones intraespecíficas </a:t>
            </a:r>
          </a:p>
        </p:txBody>
      </p:sp>
      <p:sp>
        <p:nvSpPr>
          <p:cNvPr id="26" name="Text Box 4">
            <a:extLst>
              <a:ext uri="{FF2B5EF4-FFF2-40B4-BE49-F238E27FC236}">
                <a16:creationId xmlns:a16="http://schemas.microsoft.com/office/drawing/2014/main" id="{E895A0DE-4989-4076-867B-1F58662985DC}"/>
              </a:ext>
            </a:extLst>
          </p:cNvPr>
          <p:cNvSpPr txBox="1">
            <a:spLocks noChangeArrowheads="1"/>
          </p:cNvSpPr>
          <p:nvPr/>
        </p:nvSpPr>
        <p:spPr bwMode="auto">
          <a:xfrm>
            <a:off x="5707072" y="2122483"/>
            <a:ext cx="2876550" cy="338137"/>
          </a:xfrm>
          <a:prstGeom prst="rect">
            <a:avLst/>
          </a:prstGeom>
          <a:solidFill>
            <a:srgbClr val="92D050"/>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marL="261938" indent="-261938" algn="ctr">
              <a:spcBef>
                <a:spcPct val="50000"/>
              </a:spcBef>
              <a:defRPr/>
            </a:pPr>
            <a:r>
              <a:rPr lang="es-CL" sz="1600" dirty="0">
                <a:solidFill>
                  <a:schemeClr val="tx1"/>
                </a:solidFill>
              </a:rPr>
              <a:t>Relaciones interespecíficas  </a:t>
            </a:r>
          </a:p>
        </p:txBody>
      </p:sp>
      <p:cxnSp>
        <p:nvCxnSpPr>
          <p:cNvPr id="27" name="AutoShape 9">
            <a:extLst>
              <a:ext uri="{FF2B5EF4-FFF2-40B4-BE49-F238E27FC236}">
                <a16:creationId xmlns:a16="http://schemas.microsoft.com/office/drawing/2014/main" id="{ADE93C06-AE69-4876-A291-D3FD5CAB4670}"/>
              </a:ext>
            </a:extLst>
          </p:cNvPr>
          <p:cNvCxnSpPr>
            <a:cxnSpLocks noChangeShapeType="1"/>
          </p:cNvCxnSpPr>
          <p:nvPr/>
        </p:nvCxnSpPr>
        <p:spPr bwMode="auto">
          <a:xfrm>
            <a:off x="2130434" y="2466970"/>
            <a:ext cx="3175" cy="3025775"/>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cxnSp>
        <p:nvCxnSpPr>
          <p:cNvPr id="28" name="AutoShape 10">
            <a:extLst>
              <a:ext uri="{FF2B5EF4-FFF2-40B4-BE49-F238E27FC236}">
                <a16:creationId xmlns:a16="http://schemas.microsoft.com/office/drawing/2014/main" id="{07FD34A2-90A8-46F9-AF7D-8949BEF0E2A3}"/>
              </a:ext>
            </a:extLst>
          </p:cNvPr>
          <p:cNvCxnSpPr>
            <a:cxnSpLocks noChangeShapeType="1"/>
          </p:cNvCxnSpPr>
          <p:nvPr/>
        </p:nvCxnSpPr>
        <p:spPr bwMode="auto">
          <a:xfrm>
            <a:off x="2130434" y="2809870"/>
            <a:ext cx="298450" cy="0"/>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cxnSp>
      <p:cxnSp>
        <p:nvCxnSpPr>
          <p:cNvPr id="29" name="AutoShape 14">
            <a:extLst>
              <a:ext uri="{FF2B5EF4-FFF2-40B4-BE49-F238E27FC236}">
                <a16:creationId xmlns:a16="http://schemas.microsoft.com/office/drawing/2014/main" id="{C9E6D381-1F34-4DD4-AD90-A2135FFB7C6A}"/>
              </a:ext>
            </a:extLst>
          </p:cNvPr>
          <p:cNvCxnSpPr>
            <a:cxnSpLocks noChangeShapeType="1"/>
          </p:cNvCxnSpPr>
          <p:nvPr/>
        </p:nvCxnSpPr>
        <p:spPr bwMode="auto">
          <a:xfrm>
            <a:off x="3268672" y="1865308"/>
            <a:ext cx="3683000" cy="0"/>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cxnSp>
        <p:nvCxnSpPr>
          <p:cNvPr id="30" name="AutoShape 15">
            <a:extLst>
              <a:ext uri="{FF2B5EF4-FFF2-40B4-BE49-F238E27FC236}">
                <a16:creationId xmlns:a16="http://schemas.microsoft.com/office/drawing/2014/main" id="{B17F9D59-0160-429D-B147-5C79669B224E}"/>
              </a:ext>
            </a:extLst>
          </p:cNvPr>
          <p:cNvCxnSpPr>
            <a:cxnSpLocks noChangeShapeType="1"/>
          </p:cNvCxnSpPr>
          <p:nvPr/>
        </p:nvCxnSpPr>
        <p:spPr bwMode="auto">
          <a:xfrm>
            <a:off x="4745047" y="1550983"/>
            <a:ext cx="0" cy="314325"/>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cxnSp>
        <p:nvCxnSpPr>
          <p:cNvPr id="31" name="AutoShape 16">
            <a:extLst>
              <a:ext uri="{FF2B5EF4-FFF2-40B4-BE49-F238E27FC236}">
                <a16:creationId xmlns:a16="http://schemas.microsoft.com/office/drawing/2014/main" id="{03D7661C-4578-47B2-B45C-4C0856871ACF}"/>
              </a:ext>
            </a:extLst>
          </p:cNvPr>
          <p:cNvCxnSpPr>
            <a:cxnSpLocks noChangeShapeType="1"/>
          </p:cNvCxnSpPr>
          <p:nvPr/>
        </p:nvCxnSpPr>
        <p:spPr bwMode="auto">
          <a:xfrm>
            <a:off x="3268672" y="1865308"/>
            <a:ext cx="0" cy="257175"/>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cxnSp>
      <p:cxnSp>
        <p:nvCxnSpPr>
          <p:cNvPr id="32" name="AutoShape 17">
            <a:extLst>
              <a:ext uri="{FF2B5EF4-FFF2-40B4-BE49-F238E27FC236}">
                <a16:creationId xmlns:a16="http://schemas.microsoft.com/office/drawing/2014/main" id="{4F8165F2-3B47-40DC-9605-AF3272E3EA6E}"/>
              </a:ext>
            </a:extLst>
          </p:cNvPr>
          <p:cNvCxnSpPr>
            <a:cxnSpLocks noChangeShapeType="1"/>
          </p:cNvCxnSpPr>
          <p:nvPr/>
        </p:nvCxnSpPr>
        <p:spPr bwMode="auto">
          <a:xfrm>
            <a:off x="6964372" y="1865308"/>
            <a:ext cx="0" cy="257175"/>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cxnSp>
      <p:sp>
        <p:nvSpPr>
          <p:cNvPr id="36" name="Text Box 20">
            <a:extLst>
              <a:ext uri="{FF2B5EF4-FFF2-40B4-BE49-F238E27FC236}">
                <a16:creationId xmlns:a16="http://schemas.microsoft.com/office/drawing/2014/main" id="{68034EEE-6F7B-4376-B393-4CF7F28698E4}"/>
              </a:ext>
            </a:extLst>
          </p:cNvPr>
          <p:cNvSpPr txBox="1">
            <a:spLocks noChangeArrowheads="1"/>
          </p:cNvSpPr>
          <p:nvPr/>
        </p:nvSpPr>
        <p:spPr bwMode="auto">
          <a:xfrm>
            <a:off x="2444757" y="2627307"/>
            <a:ext cx="1658938" cy="339725"/>
          </a:xfrm>
          <a:prstGeom prst="rect">
            <a:avLst/>
          </a:prstGeom>
          <a:solidFill>
            <a:srgbClr val="FFC00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es-CL" sz="1600" b="1" dirty="0">
                <a:solidFill>
                  <a:schemeClr val="tx1"/>
                </a:solidFill>
                <a:cs typeface="Arial" charset="0"/>
              </a:rPr>
              <a:t>Cooperación</a:t>
            </a:r>
          </a:p>
        </p:txBody>
      </p:sp>
      <p:sp>
        <p:nvSpPr>
          <p:cNvPr id="37" name="Text Box 24">
            <a:extLst>
              <a:ext uri="{FF2B5EF4-FFF2-40B4-BE49-F238E27FC236}">
                <a16:creationId xmlns:a16="http://schemas.microsoft.com/office/drawing/2014/main" id="{43DE8630-9E1E-4B5B-B296-7B9A3BDB0505}"/>
              </a:ext>
            </a:extLst>
          </p:cNvPr>
          <p:cNvSpPr txBox="1">
            <a:spLocks noChangeArrowheads="1"/>
          </p:cNvSpPr>
          <p:nvPr/>
        </p:nvSpPr>
        <p:spPr bwMode="auto">
          <a:xfrm>
            <a:off x="7773997" y="4013195"/>
            <a:ext cx="1873250" cy="338138"/>
          </a:xfrm>
          <a:prstGeom prst="rect">
            <a:avLst/>
          </a:prstGeom>
          <a:solidFill>
            <a:schemeClr val="bg1"/>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es-CL" sz="1600" dirty="0">
                <a:solidFill>
                  <a:schemeClr val="tx1"/>
                </a:solidFill>
              </a:rPr>
              <a:t>Competencia </a:t>
            </a:r>
          </a:p>
        </p:txBody>
      </p:sp>
      <p:sp>
        <p:nvSpPr>
          <p:cNvPr id="38" name="Text Box 32">
            <a:extLst>
              <a:ext uri="{FF2B5EF4-FFF2-40B4-BE49-F238E27FC236}">
                <a16:creationId xmlns:a16="http://schemas.microsoft.com/office/drawing/2014/main" id="{9861CE94-918F-4DCF-A9DA-7BE4B3CCA8DF}"/>
              </a:ext>
            </a:extLst>
          </p:cNvPr>
          <p:cNvSpPr txBox="1">
            <a:spLocks noChangeArrowheads="1"/>
          </p:cNvSpPr>
          <p:nvPr/>
        </p:nvSpPr>
        <p:spPr bwMode="auto">
          <a:xfrm>
            <a:off x="7773997" y="4589458"/>
            <a:ext cx="1878012" cy="338137"/>
          </a:xfrm>
          <a:prstGeom prst="rect">
            <a:avLst/>
          </a:prstGeom>
          <a:solidFill>
            <a:schemeClr val="bg1"/>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es-CL" sz="1600" dirty="0">
                <a:solidFill>
                  <a:schemeClr val="tx1"/>
                </a:solidFill>
                <a:cs typeface="Arial" charset="0"/>
              </a:rPr>
              <a:t>Depredación </a:t>
            </a:r>
          </a:p>
        </p:txBody>
      </p:sp>
      <p:sp>
        <p:nvSpPr>
          <p:cNvPr id="39" name="Text Box 33">
            <a:extLst>
              <a:ext uri="{FF2B5EF4-FFF2-40B4-BE49-F238E27FC236}">
                <a16:creationId xmlns:a16="http://schemas.microsoft.com/office/drawing/2014/main" id="{6FBEFD04-7630-4586-879B-12A395520F03}"/>
              </a:ext>
            </a:extLst>
          </p:cNvPr>
          <p:cNvSpPr txBox="1">
            <a:spLocks noChangeArrowheads="1"/>
          </p:cNvSpPr>
          <p:nvPr/>
        </p:nvSpPr>
        <p:spPr bwMode="auto">
          <a:xfrm>
            <a:off x="7773997" y="5173658"/>
            <a:ext cx="1857375" cy="338137"/>
          </a:xfrm>
          <a:prstGeom prst="rect">
            <a:avLst/>
          </a:prstGeom>
          <a:solidFill>
            <a:schemeClr val="bg1"/>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es-CL" sz="1600" dirty="0" err="1">
                <a:solidFill>
                  <a:schemeClr val="tx1"/>
                </a:solidFill>
                <a:cs typeface="Arial" charset="0"/>
              </a:rPr>
              <a:t>Amensalismo</a:t>
            </a:r>
            <a:endParaRPr lang="es-CL" sz="1600" dirty="0">
              <a:solidFill>
                <a:schemeClr val="tx1"/>
              </a:solidFill>
              <a:cs typeface="Arial" charset="0"/>
            </a:endParaRPr>
          </a:p>
        </p:txBody>
      </p:sp>
      <p:sp>
        <p:nvSpPr>
          <p:cNvPr id="40" name="Text Box 24">
            <a:extLst>
              <a:ext uri="{FF2B5EF4-FFF2-40B4-BE49-F238E27FC236}">
                <a16:creationId xmlns:a16="http://schemas.microsoft.com/office/drawing/2014/main" id="{6FE2CEDA-584F-4E02-ADAB-A4955EF2C972}"/>
              </a:ext>
            </a:extLst>
          </p:cNvPr>
          <p:cNvSpPr txBox="1">
            <a:spLocks noChangeArrowheads="1"/>
          </p:cNvSpPr>
          <p:nvPr/>
        </p:nvSpPr>
        <p:spPr bwMode="auto">
          <a:xfrm>
            <a:off x="7773997" y="3509958"/>
            <a:ext cx="1857375" cy="338137"/>
          </a:xfrm>
          <a:prstGeom prst="rect">
            <a:avLst/>
          </a:prstGeom>
          <a:solidFill>
            <a:schemeClr val="bg1"/>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es-CL" sz="1600" dirty="0" err="1">
                <a:solidFill>
                  <a:schemeClr val="tx1"/>
                </a:solidFill>
                <a:cs typeface="Arial" charset="0"/>
              </a:rPr>
              <a:t>Protocooperación</a:t>
            </a:r>
            <a:r>
              <a:rPr lang="es-CL" sz="1600" dirty="0">
                <a:solidFill>
                  <a:schemeClr val="tx1"/>
                </a:solidFill>
                <a:cs typeface="Arial" charset="0"/>
              </a:rPr>
              <a:t> </a:t>
            </a:r>
          </a:p>
        </p:txBody>
      </p:sp>
      <p:cxnSp>
        <p:nvCxnSpPr>
          <p:cNvPr id="41" name="AutoShape 19">
            <a:extLst>
              <a:ext uri="{FF2B5EF4-FFF2-40B4-BE49-F238E27FC236}">
                <a16:creationId xmlns:a16="http://schemas.microsoft.com/office/drawing/2014/main" id="{595CC28D-D789-48C7-9910-71BADE1E1DBA}"/>
              </a:ext>
            </a:extLst>
          </p:cNvPr>
          <p:cNvCxnSpPr>
            <a:cxnSpLocks noChangeShapeType="1"/>
          </p:cNvCxnSpPr>
          <p:nvPr/>
        </p:nvCxnSpPr>
        <p:spPr bwMode="auto">
          <a:xfrm>
            <a:off x="2659072" y="3313108"/>
            <a:ext cx="512762" cy="0"/>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cxnSp>
        <p:nvCxnSpPr>
          <p:cNvPr id="42" name="AutoShape 19">
            <a:extLst>
              <a:ext uri="{FF2B5EF4-FFF2-40B4-BE49-F238E27FC236}">
                <a16:creationId xmlns:a16="http://schemas.microsoft.com/office/drawing/2014/main" id="{B851E30E-6ED5-4643-8E70-67BF8F09A6DD}"/>
              </a:ext>
            </a:extLst>
          </p:cNvPr>
          <p:cNvCxnSpPr>
            <a:cxnSpLocks noChangeShapeType="1"/>
          </p:cNvCxnSpPr>
          <p:nvPr/>
        </p:nvCxnSpPr>
        <p:spPr bwMode="auto">
          <a:xfrm>
            <a:off x="2659072" y="3841745"/>
            <a:ext cx="512762" cy="0"/>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cxnSp>
        <p:nvCxnSpPr>
          <p:cNvPr id="43" name="AutoShape 19">
            <a:extLst>
              <a:ext uri="{FF2B5EF4-FFF2-40B4-BE49-F238E27FC236}">
                <a16:creationId xmlns:a16="http://schemas.microsoft.com/office/drawing/2014/main" id="{269CA1D7-47D1-405A-864D-034733F0ED93}"/>
              </a:ext>
            </a:extLst>
          </p:cNvPr>
          <p:cNvCxnSpPr>
            <a:cxnSpLocks noChangeShapeType="1"/>
          </p:cNvCxnSpPr>
          <p:nvPr/>
        </p:nvCxnSpPr>
        <p:spPr bwMode="auto">
          <a:xfrm>
            <a:off x="2659072" y="4346570"/>
            <a:ext cx="512762" cy="0"/>
          </a:xfrm>
          <a:prstGeom prst="straightConnector1">
            <a:avLst/>
          </a:prstGeom>
          <a:ln>
            <a:headEnd/>
            <a:tailEnd/>
          </a:ln>
        </p:spPr>
        <p:style>
          <a:lnRef idx="1">
            <a:schemeClr val="accent4"/>
          </a:lnRef>
          <a:fillRef idx="0">
            <a:schemeClr val="accent4"/>
          </a:fillRef>
          <a:effectRef idx="0">
            <a:schemeClr val="accent4"/>
          </a:effectRef>
          <a:fontRef idx="minor">
            <a:schemeClr val="tx1"/>
          </a:fontRef>
        </p:style>
      </p:cxnSp>
      <p:sp>
        <p:nvSpPr>
          <p:cNvPr id="44" name="Text Box 5">
            <a:extLst>
              <a:ext uri="{FF2B5EF4-FFF2-40B4-BE49-F238E27FC236}">
                <a16:creationId xmlns:a16="http://schemas.microsoft.com/office/drawing/2014/main" id="{692B54D7-CDD3-45CB-995E-9867789C396C}"/>
              </a:ext>
            </a:extLst>
          </p:cNvPr>
          <p:cNvSpPr txBox="1">
            <a:spLocks noChangeArrowheads="1"/>
          </p:cNvSpPr>
          <p:nvPr/>
        </p:nvSpPr>
        <p:spPr bwMode="auto">
          <a:xfrm>
            <a:off x="3059122" y="3208333"/>
            <a:ext cx="1689100" cy="338137"/>
          </a:xfrm>
          <a:prstGeom prst="rect">
            <a:avLst/>
          </a:prstGeom>
          <a:solidFill>
            <a:schemeClr val="bg1"/>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61938" indent="-261938" algn="ctr">
              <a:spcBef>
                <a:spcPct val="50000"/>
              </a:spcBef>
              <a:defRPr/>
            </a:pPr>
            <a:r>
              <a:rPr lang="es-CL" sz="1600" dirty="0">
                <a:latin typeface="+mn-lt"/>
              </a:rPr>
              <a:t>Familiares  </a:t>
            </a:r>
          </a:p>
        </p:txBody>
      </p:sp>
      <p:sp>
        <p:nvSpPr>
          <p:cNvPr id="45" name="Text Box 6">
            <a:extLst>
              <a:ext uri="{FF2B5EF4-FFF2-40B4-BE49-F238E27FC236}">
                <a16:creationId xmlns:a16="http://schemas.microsoft.com/office/drawing/2014/main" id="{4EACFC93-50A6-471B-9BF4-2B45494FF7FB}"/>
              </a:ext>
            </a:extLst>
          </p:cNvPr>
          <p:cNvSpPr txBox="1">
            <a:spLocks noChangeArrowheads="1"/>
          </p:cNvSpPr>
          <p:nvPr/>
        </p:nvSpPr>
        <p:spPr bwMode="auto">
          <a:xfrm>
            <a:off x="3059122" y="3671883"/>
            <a:ext cx="1689100" cy="338137"/>
          </a:xfrm>
          <a:prstGeom prst="rect">
            <a:avLst/>
          </a:prstGeom>
          <a:solidFill>
            <a:schemeClr val="bg1"/>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61938" indent="-261938" algn="ctr">
              <a:spcBef>
                <a:spcPct val="50000"/>
              </a:spcBef>
              <a:defRPr/>
            </a:pPr>
            <a:r>
              <a:rPr lang="es-CL" sz="1600" dirty="0">
                <a:latin typeface="+mn-lt"/>
              </a:rPr>
              <a:t>Gregarias  </a:t>
            </a:r>
          </a:p>
        </p:txBody>
      </p:sp>
      <p:sp>
        <p:nvSpPr>
          <p:cNvPr id="46" name="Text Box 7">
            <a:extLst>
              <a:ext uri="{FF2B5EF4-FFF2-40B4-BE49-F238E27FC236}">
                <a16:creationId xmlns:a16="http://schemas.microsoft.com/office/drawing/2014/main" id="{E2ED7A41-AFBB-4B1F-B371-1D28BCCAE4D5}"/>
              </a:ext>
            </a:extLst>
          </p:cNvPr>
          <p:cNvSpPr txBox="1">
            <a:spLocks noChangeArrowheads="1"/>
          </p:cNvSpPr>
          <p:nvPr/>
        </p:nvSpPr>
        <p:spPr bwMode="auto">
          <a:xfrm>
            <a:off x="3059122" y="4141783"/>
            <a:ext cx="1689100" cy="338137"/>
          </a:xfrm>
          <a:prstGeom prst="rect">
            <a:avLst/>
          </a:prstGeom>
          <a:solidFill>
            <a:schemeClr val="bg1"/>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61938" indent="-261938" algn="ctr">
              <a:spcBef>
                <a:spcPct val="50000"/>
              </a:spcBef>
              <a:defRPr/>
            </a:pPr>
            <a:r>
              <a:rPr lang="es-CL" sz="1600" dirty="0">
                <a:latin typeface="+mn-lt"/>
              </a:rPr>
              <a:t>Estatales </a:t>
            </a:r>
          </a:p>
        </p:txBody>
      </p:sp>
      <p:sp>
        <p:nvSpPr>
          <p:cNvPr id="47" name="Text Box 8">
            <a:extLst>
              <a:ext uri="{FF2B5EF4-FFF2-40B4-BE49-F238E27FC236}">
                <a16:creationId xmlns:a16="http://schemas.microsoft.com/office/drawing/2014/main" id="{EAA15FB9-84B6-47C4-9572-B22E437FB58C}"/>
              </a:ext>
            </a:extLst>
          </p:cNvPr>
          <p:cNvSpPr txBox="1">
            <a:spLocks noChangeArrowheads="1"/>
          </p:cNvSpPr>
          <p:nvPr/>
        </p:nvSpPr>
        <p:spPr bwMode="auto">
          <a:xfrm>
            <a:off x="3059122" y="4656133"/>
            <a:ext cx="1689100" cy="338137"/>
          </a:xfrm>
          <a:prstGeom prst="rect">
            <a:avLst/>
          </a:prstGeom>
          <a:solidFill>
            <a:schemeClr val="bg1"/>
          </a:solidFill>
          <a:ln>
            <a:solidFill>
              <a:srgbClr val="0070C0"/>
            </a:solidFill>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261938" indent="-261938" algn="ctr">
              <a:spcBef>
                <a:spcPct val="50000"/>
              </a:spcBef>
              <a:defRPr/>
            </a:pPr>
            <a:r>
              <a:rPr lang="es-CL" sz="1600" dirty="0">
                <a:latin typeface="+mn-lt"/>
              </a:rPr>
              <a:t>Coloniales </a:t>
            </a:r>
          </a:p>
        </p:txBody>
      </p:sp>
      <p:sp>
        <p:nvSpPr>
          <p:cNvPr id="48" name="Text Box 24">
            <a:extLst>
              <a:ext uri="{FF2B5EF4-FFF2-40B4-BE49-F238E27FC236}">
                <a16:creationId xmlns:a16="http://schemas.microsoft.com/office/drawing/2014/main" id="{806C72A2-9629-4546-968A-1F42239CC516}"/>
              </a:ext>
            </a:extLst>
          </p:cNvPr>
          <p:cNvSpPr txBox="1">
            <a:spLocks noChangeArrowheads="1"/>
          </p:cNvSpPr>
          <p:nvPr/>
        </p:nvSpPr>
        <p:spPr bwMode="auto">
          <a:xfrm>
            <a:off x="2428884" y="5324470"/>
            <a:ext cx="1662113" cy="338138"/>
          </a:xfrm>
          <a:prstGeom prst="rect">
            <a:avLst/>
          </a:prstGeom>
          <a:solidFill>
            <a:srgbClr val="FFC000"/>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es-CL" sz="1600" b="1" dirty="0">
                <a:solidFill>
                  <a:schemeClr val="tx1"/>
                </a:solidFill>
              </a:rPr>
              <a:t>Competencia</a:t>
            </a:r>
          </a:p>
        </p:txBody>
      </p:sp>
      <p:cxnSp>
        <p:nvCxnSpPr>
          <p:cNvPr id="49" name="AutoShape 10">
            <a:extLst>
              <a:ext uri="{FF2B5EF4-FFF2-40B4-BE49-F238E27FC236}">
                <a16:creationId xmlns:a16="http://schemas.microsoft.com/office/drawing/2014/main" id="{0E9A7A25-9182-4120-B24D-819F7FBE1C06}"/>
              </a:ext>
            </a:extLst>
          </p:cNvPr>
          <p:cNvCxnSpPr>
            <a:cxnSpLocks noChangeShapeType="1"/>
          </p:cNvCxnSpPr>
          <p:nvPr/>
        </p:nvCxnSpPr>
        <p:spPr bwMode="auto">
          <a:xfrm>
            <a:off x="2133609" y="5492745"/>
            <a:ext cx="298450" cy="0"/>
          </a:xfrm>
          <a:prstGeom prst="straightConnector1">
            <a:avLst/>
          </a:prstGeom>
          <a:ln>
            <a:headEnd/>
            <a:tailEnd type="triangle" w="med" len="med"/>
          </a:ln>
        </p:spPr>
        <p:style>
          <a:lnRef idx="1">
            <a:schemeClr val="accent4"/>
          </a:lnRef>
          <a:fillRef idx="0">
            <a:schemeClr val="accent4"/>
          </a:fillRef>
          <a:effectRef idx="0">
            <a:schemeClr val="accent4"/>
          </a:effectRef>
          <a:fontRef idx="minor">
            <a:schemeClr val="tx1"/>
          </a:fontRef>
        </p:style>
      </p:cxnSp>
      <p:sp>
        <p:nvSpPr>
          <p:cNvPr id="52" name="Bocadillo: rectángulo con esquinas redondeadas 51">
            <a:extLst>
              <a:ext uri="{FF2B5EF4-FFF2-40B4-BE49-F238E27FC236}">
                <a16:creationId xmlns:a16="http://schemas.microsoft.com/office/drawing/2014/main" id="{47121538-BDE2-4F2C-BF61-D47987349BA3}"/>
              </a:ext>
            </a:extLst>
          </p:cNvPr>
          <p:cNvSpPr/>
          <p:nvPr/>
        </p:nvSpPr>
        <p:spPr>
          <a:xfrm>
            <a:off x="8583622" y="371475"/>
            <a:ext cx="3375012" cy="1368420"/>
          </a:xfrm>
          <a:prstGeom prst="wedgeRoundRectCallout">
            <a:avLst>
              <a:gd name="adj1" fmla="val -72480"/>
              <a:gd name="adj2" fmla="val 705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rPr>
              <a:t>Una relación interespecífica o asociación interespecífica es la interacción que tiene lugar entre dos o más individuos de especies diferentes </a:t>
            </a:r>
          </a:p>
        </p:txBody>
      </p:sp>
    </p:spTree>
    <p:extLst>
      <p:ext uri="{BB962C8B-B14F-4D97-AF65-F5344CB8AC3E}">
        <p14:creationId xmlns:p14="http://schemas.microsoft.com/office/powerpoint/2010/main" val="6256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par>
                                <p:cTn id="13" presetID="16" presetClass="entr" presetSubtype="21"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barn(inVertical)">
                                      <p:cBhvr>
                                        <p:cTn id="18" dur="500"/>
                                        <p:tgtEl>
                                          <p:spTgt spid="3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par>
                                <p:cTn id="22" presetID="16" presetClass="entr" presetSubtype="21"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par>
                                <p:cTn id="33" presetID="16" presetClass="entr" presetSubtype="21"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par>
                                <p:cTn id="36" presetID="16" presetClass="entr" presetSubtype="21"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barn(inVertical)">
                                      <p:cBhvr>
                                        <p:cTn id="41" dur="500"/>
                                        <p:tgtEl>
                                          <p:spTgt spid="48"/>
                                        </p:tgtEl>
                                      </p:cBhvr>
                                    </p:animEffect>
                                  </p:childTnLst>
                                </p:cTn>
                              </p:par>
                              <p:par>
                                <p:cTn id="42" presetID="16" presetClass="entr" presetSubtype="21"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inVertical)">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par>
                                <p:cTn id="50" presetID="16" presetClass="entr" presetSubtype="21"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arn(inVertical)">
                                      <p:cBhvr>
                                        <p:cTn id="52" dur="500"/>
                                        <p:tgtEl>
                                          <p:spTgt spid="41"/>
                                        </p:tgtEl>
                                      </p:cBhvr>
                                    </p:animEffect>
                                  </p:childTnLst>
                                </p:cTn>
                              </p:par>
                              <p:par>
                                <p:cTn id="53" presetID="16" presetClass="entr" presetSubtype="21"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arn(inVertical)">
                                      <p:cBhvr>
                                        <p:cTn id="55" dur="500"/>
                                        <p:tgtEl>
                                          <p:spTgt spid="42"/>
                                        </p:tgtEl>
                                      </p:cBhvr>
                                    </p:animEffect>
                                  </p:childTnLst>
                                </p:cTn>
                              </p:par>
                              <p:par>
                                <p:cTn id="56" presetID="16" presetClass="entr" presetSubtype="21"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barn(inVertical)">
                                      <p:cBhvr>
                                        <p:cTn id="58" dur="500"/>
                                        <p:tgtEl>
                                          <p:spTgt spid="43"/>
                                        </p:tgtEl>
                                      </p:cBhvr>
                                    </p:animEffect>
                                  </p:childTnLst>
                                </p:cTn>
                              </p:par>
                              <p:par>
                                <p:cTn id="59" presetID="16" presetClass="entr" presetSubtype="21" fill="hold"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barn(inVertical)">
                                      <p:cBhvr>
                                        <p:cTn id="61" dur="500"/>
                                        <p:tgtEl>
                                          <p:spTgt spid="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barn(inVertical)">
                                      <p:cBhvr>
                                        <p:cTn id="64" dur="500"/>
                                        <p:tgtEl>
                                          <p:spTgt spid="47"/>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barn(inVertical)">
                                      <p:cBhvr>
                                        <p:cTn id="67" dur="500"/>
                                        <p:tgtEl>
                                          <p:spTgt spid="4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barn(inVertical)">
                                      <p:cBhvr>
                                        <p:cTn id="70" dur="500"/>
                                        <p:tgtEl>
                                          <p:spTgt spid="4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barn(inVertical)">
                                      <p:cBhvr>
                                        <p:cTn id="73" dur="500"/>
                                        <p:tgtEl>
                                          <p:spTgt spid="44"/>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barn(inVertical)">
                                      <p:cBhvr>
                                        <p:cTn id="78" dur="500"/>
                                        <p:tgtEl>
                                          <p:spTgt spid="9"/>
                                        </p:tgtEl>
                                      </p:cBhvr>
                                    </p:animEffect>
                                  </p:childTnLst>
                                </p:cTn>
                              </p:par>
                              <p:par>
                                <p:cTn id="79" presetID="16" presetClass="entr" presetSubtype="21"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barn(inVertical)">
                                      <p:cBhvr>
                                        <p:cTn id="81" dur="500"/>
                                        <p:tgtEl>
                                          <p:spTgt spid="15"/>
                                        </p:tgtEl>
                                      </p:cBhvr>
                                    </p:animEffect>
                                  </p:childTnLst>
                                </p:cTn>
                              </p:par>
                              <p:par>
                                <p:cTn id="82" presetID="16" presetClass="entr" presetSubtype="21" fill="hold"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barn(inVertical)">
                                      <p:cBhvr>
                                        <p:cTn id="84" dur="500"/>
                                        <p:tgtEl>
                                          <p:spTgt spid="20"/>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barn(inVertical)">
                                      <p:cBhvr>
                                        <p:cTn id="87" dur="500"/>
                                        <p:tgtEl>
                                          <p:spTgt spid="8"/>
                                        </p:tgtEl>
                                      </p:cBhvr>
                                    </p:animEffect>
                                  </p:childTnLst>
                                </p:cTn>
                              </p:par>
                              <p:par>
                                <p:cTn id="88" presetID="16" presetClass="entr" presetSubtype="21" fill="hold"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barn(inVertical)">
                                      <p:cBhvr>
                                        <p:cTn id="90" dur="500"/>
                                        <p:tgtEl>
                                          <p:spTgt spid="23"/>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barn(inVertical)">
                                      <p:cBhvr>
                                        <p:cTn id="93" dur="500"/>
                                        <p:tgtEl>
                                          <p:spTgt spid="22"/>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barn(inVertical)">
                                      <p:cBhvr>
                                        <p:cTn id="98" dur="500"/>
                                        <p:tgtEl>
                                          <p:spTgt spid="6"/>
                                        </p:tgtEl>
                                      </p:cBhvr>
                                    </p:animEffect>
                                  </p:childTnLst>
                                </p:cTn>
                              </p:par>
                              <p:par>
                                <p:cTn id="99" presetID="16" presetClass="entr" presetSubtype="21" fill="hold" nodeType="with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barn(inVertical)">
                                      <p:cBhvr>
                                        <p:cTn id="101" dur="500"/>
                                        <p:tgtEl>
                                          <p:spTgt spid="7"/>
                                        </p:tgtEl>
                                      </p:cBhvr>
                                    </p:animEffect>
                                  </p:childTnLst>
                                </p:cTn>
                              </p:par>
                              <p:par>
                                <p:cTn id="102" presetID="16" presetClass="entr" presetSubtype="21" fill="hold"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barn(inVertical)">
                                      <p:cBhvr>
                                        <p:cTn id="104" dur="500"/>
                                        <p:tgtEl>
                                          <p:spTgt spid="10"/>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barn(inVertical)">
                                      <p:cBhvr>
                                        <p:cTn id="107" dur="500"/>
                                        <p:tgtEl>
                                          <p:spTgt spid="13"/>
                                        </p:tgtEl>
                                      </p:cBhvr>
                                    </p:animEffect>
                                  </p:childTnLst>
                                </p:cTn>
                              </p:par>
                              <p:par>
                                <p:cTn id="108" presetID="16" presetClass="entr" presetSubtype="21" fill="hold" grpId="0" nodeType="withEffect">
                                  <p:stCondLst>
                                    <p:cond delay="0"/>
                                  </p:stCondLst>
                                  <p:childTnLst>
                                    <p:set>
                                      <p:cBhvr>
                                        <p:cTn id="109" dur="1" fill="hold">
                                          <p:stCondLst>
                                            <p:cond delay="0"/>
                                          </p:stCondLst>
                                        </p:cTn>
                                        <p:tgtEl>
                                          <p:spTgt spid="12"/>
                                        </p:tgtEl>
                                        <p:attrNameLst>
                                          <p:attrName>style.visibility</p:attrName>
                                        </p:attrNameLst>
                                      </p:cBhvr>
                                      <p:to>
                                        <p:strVal val="visible"/>
                                      </p:to>
                                    </p:set>
                                    <p:animEffect transition="in" filter="barn(inVertical)">
                                      <p:cBhvr>
                                        <p:cTn id="110" dur="500"/>
                                        <p:tgtEl>
                                          <p:spTgt spid="12"/>
                                        </p:tgtEl>
                                      </p:cBhvr>
                                    </p:animEffect>
                                  </p:childTnLst>
                                </p:cTn>
                              </p:par>
                              <p:par>
                                <p:cTn id="111" presetID="16" presetClass="entr" presetSubtype="21" fill="hold" nodeType="withEffect">
                                  <p:stCondLst>
                                    <p:cond delay="0"/>
                                  </p:stCondLst>
                                  <p:childTnLst>
                                    <p:set>
                                      <p:cBhvr>
                                        <p:cTn id="112" dur="1" fill="hold">
                                          <p:stCondLst>
                                            <p:cond delay="0"/>
                                          </p:stCondLst>
                                        </p:cTn>
                                        <p:tgtEl>
                                          <p:spTgt spid="11"/>
                                        </p:tgtEl>
                                        <p:attrNameLst>
                                          <p:attrName>style.visibility</p:attrName>
                                        </p:attrNameLst>
                                      </p:cBhvr>
                                      <p:to>
                                        <p:strVal val="visible"/>
                                      </p:to>
                                    </p:set>
                                    <p:animEffect transition="in" filter="barn(inVertical)">
                                      <p:cBhvr>
                                        <p:cTn id="113" dur="500"/>
                                        <p:tgtEl>
                                          <p:spTgt spid="11"/>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barn(inVertical)">
                                      <p:cBhvr>
                                        <p:cTn id="116" dur="500"/>
                                        <p:tgtEl>
                                          <p:spTgt spid="14"/>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16"/>
                                        </p:tgtEl>
                                        <p:attrNameLst>
                                          <p:attrName>style.visibility</p:attrName>
                                        </p:attrNameLst>
                                      </p:cBhvr>
                                      <p:to>
                                        <p:strVal val="visible"/>
                                      </p:to>
                                    </p:set>
                                    <p:animEffect transition="in" filter="barn(inVertical)">
                                      <p:cBhvr>
                                        <p:cTn id="121" dur="500"/>
                                        <p:tgtEl>
                                          <p:spTgt spid="16"/>
                                        </p:tgtEl>
                                      </p:cBhvr>
                                    </p:animEffect>
                                  </p:childTnLst>
                                </p:cTn>
                              </p:par>
                              <p:par>
                                <p:cTn id="122" presetID="16" presetClass="entr" presetSubtype="21" fill="hold" nodeType="with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barn(inVertical)">
                                      <p:cBhvr>
                                        <p:cTn id="124" dur="500"/>
                                        <p:tgtEl>
                                          <p:spTgt spid="17"/>
                                        </p:tgtEl>
                                      </p:cBhvr>
                                    </p:animEffect>
                                  </p:childTnLst>
                                </p:cTn>
                              </p:par>
                              <p:par>
                                <p:cTn id="125" presetID="16" presetClass="entr" presetSubtype="21" fill="hold"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barn(inVertical)">
                                      <p:cBhvr>
                                        <p:cTn id="127" dur="500"/>
                                        <p:tgtEl>
                                          <p:spTgt spid="21"/>
                                        </p:tgtEl>
                                      </p:cBhvr>
                                    </p:animEffect>
                                  </p:childTnLst>
                                </p:cTn>
                              </p:par>
                              <p:par>
                                <p:cTn id="128" presetID="16" presetClass="entr" presetSubtype="21" fill="hold" nodeType="withEffect">
                                  <p:stCondLst>
                                    <p:cond delay="0"/>
                                  </p:stCondLst>
                                  <p:childTnLst>
                                    <p:set>
                                      <p:cBhvr>
                                        <p:cTn id="129" dur="1" fill="hold">
                                          <p:stCondLst>
                                            <p:cond delay="0"/>
                                          </p:stCondLst>
                                        </p:cTn>
                                        <p:tgtEl>
                                          <p:spTgt spid="18"/>
                                        </p:tgtEl>
                                        <p:attrNameLst>
                                          <p:attrName>style.visibility</p:attrName>
                                        </p:attrNameLst>
                                      </p:cBhvr>
                                      <p:to>
                                        <p:strVal val="visible"/>
                                      </p:to>
                                    </p:set>
                                    <p:animEffect transition="in" filter="barn(inVertical)">
                                      <p:cBhvr>
                                        <p:cTn id="130" dur="500"/>
                                        <p:tgtEl>
                                          <p:spTgt spid="18"/>
                                        </p:tgtEl>
                                      </p:cBhvr>
                                    </p:animEffect>
                                  </p:childTnLst>
                                </p:cTn>
                              </p:par>
                              <p:par>
                                <p:cTn id="131" presetID="16" presetClass="entr" presetSubtype="21" fill="hold" nodeType="withEffect">
                                  <p:stCondLst>
                                    <p:cond delay="0"/>
                                  </p:stCondLst>
                                  <p:childTnLst>
                                    <p:set>
                                      <p:cBhvr>
                                        <p:cTn id="132" dur="1" fill="hold">
                                          <p:stCondLst>
                                            <p:cond delay="0"/>
                                          </p:stCondLst>
                                        </p:cTn>
                                        <p:tgtEl>
                                          <p:spTgt spid="19"/>
                                        </p:tgtEl>
                                        <p:attrNameLst>
                                          <p:attrName>style.visibility</p:attrName>
                                        </p:attrNameLst>
                                      </p:cBhvr>
                                      <p:to>
                                        <p:strVal val="visible"/>
                                      </p:to>
                                    </p:set>
                                    <p:animEffect transition="in" filter="barn(inVertical)">
                                      <p:cBhvr>
                                        <p:cTn id="133" dur="500"/>
                                        <p:tgtEl>
                                          <p:spTgt spid="19"/>
                                        </p:tgtEl>
                                      </p:cBhvr>
                                    </p:animEffect>
                                  </p:childTnLst>
                                </p:cTn>
                              </p:par>
                              <p:par>
                                <p:cTn id="134" presetID="16" presetClass="entr" presetSubtype="21" fill="hold" grpId="0"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barn(inVertical)">
                                      <p:cBhvr>
                                        <p:cTn id="136" dur="500"/>
                                        <p:tgtEl>
                                          <p:spTgt spid="39"/>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barn(inVertical)">
                                      <p:cBhvr>
                                        <p:cTn id="139" dur="500"/>
                                        <p:tgtEl>
                                          <p:spTgt spid="38"/>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37"/>
                                        </p:tgtEl>
                                        <p:attrNameLst>
                                          <p:attrName>style.visibility</p:attrName>
                                        </p:attrNameLst>
                                      </p:cBhvr>
                                      <p:to>
                                        <p:strVal val="visible"/>
                                      </p:to>
                                    </p:set>
                                    <p:animEffect transition="in" filter="barn(inVertical)">
                                      <p:cBhvr>
                                        <p:cTn id="142" dur="500"/>
                                        <p:tgtEl>
                                          <p:spTgt spid="37"/>
                                        </p:tgtEl>
                                      </p:cBhvr>
                                    </p:animEffect>
                                  </p:childTnLst>
                                </p:cTn>
                              </p:par>
                              <p:par>
                                <p:cTn id="143" presetID="16" presetClass="entr" presetSubtype="21"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barn(inVertical)">
                                      <p:cBhvr>
                                        <p:cTn id="145" dur="500"/>
                                        <p:tgtEl>
                                          <p:spTgt spid="40"/>
                                        </p:tgtEl>
                                      </p:cBhvr>
                                    </p:animEffec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51"/>
                                        </p:tgtEl>
                                        <p:attrNameLst>
                                          <p:attrName>style.visibility</p:attrName>
                                        </p:attrNameLst>
                                      </p:cBhvr>
                                      <p:to>
                                        <p:strVal val="visible"/>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 grpId="0" animBg="1"/>
      <p:bldP spid="12" grpId="0" animBg="1"/>
      <p:bldP spid="13" grpId="0" animBg="1"/>
      <p:bldP spid="14" grpId="0" animBg="1"/>
      <p:bldP spid="22" grpId="0" animBg="1"/>
      <p:bldP spid="24" grpId="0" animBg="1"/>
      <p:bldP spid="25" grpId="0" animBg="1"/>
      <p:bldP spid="26" grpId="0" animBg="1"/>
      <p:bldP spid="36" grpId="0" animBg="1"/>
      <p:bldP spid="37" grpId="0" animBg="1"/>
      <p:bldP spid="38" grpId="0" animBg="1"/>
      <p:bldP spid="39" grpId="0" animBg="1"/>
      <p:bldP spid="40" grpId="0" animBg="1"/>
      <p:bldP spid="44" grpId="0" animBg="1"/>
      <p:bldP spid="45" grpId="0" animBg="1"/>
      <p:bldP spid="46" grpId="0" animBg="1"/>
      <p:bldP spid="47" grpId="0" animBg="1"/>
      <p:bldP spid="48" grpId="0" animBg="1"/>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27F84B-AFD3-4144-A217-EA8C12AEBE97}"/>
              </a:ext>
            </a:extLst>
          </p:cNvPr>
          <p:cNvSpPr>
            <a:spLocks noGrp="1"/>
          </p:cNvSpPr>
          <p:nvPr>
            <p:ph type="title"/>
          </p:nvPr>
        </p:nvSpPr>
        <p:spPr>
          <a:xfrm>
            <a:off x="193343" y="-194433"/>
            <a:ext cx="11805313" cy="1325563"/>
          </a:xfrm>
        </p:spPr>
        <p:txBody>
          <a:bodyPr/>
          <a:lstStyle/>
          <a:p>
            <a:r>
              <a:rPr lang="es-ES" sz="2800" dirty="0"/>
              <a:t>Actividad 1. Responde lo siguiente en el </a:t>
            </a:r>
            <a:r>
              <a:rPr lang="es-ES" sz="2800" dirty="0">
                <a:highlight>
                  <a:srgbClr val="FFFF00"/>
                </a:highlight>
              </a:rPr>
              <a:t>cuaderno</a:t>
            </a:r>
            <a:r>
              <a:rPr lang="es-ES" sz="2800" dirty="0"/>
              <a:t>.</a:t>
            </a:r>
          </a:p>
        </p:txBody>
      </p:sp>
      <p:sp>
        <p:nvSpPr>
          <p:cNvPr id="3" name="Marcador de contenido 2">
            <a:extLst>
              <a:ext uri="{FF2B5EF4-FFF2-40B4-BE49-F238E27FC236}">
                <a16:creationId xmlns:a16="http://schemas.microsoft.com/office/drawing/2014/main" id="{FFB5D1FD-C79F-485E-AF20-A091048353F4}"/>
              </a:ext>
            </a:extLst>
          </p:cNvPr>
          <p:cNvSpPr>
            <a:spLocks noGrp="1"/>
          </p:cNvSpPr>
          <p:nvPr>
            <p:ph idx="1"/>
          </p:nvPr>
        </p:nvSpPr>
        <p:spPr>
          <a:xfrm>
            <a:off x="193343" y="733805"/>
            <a:ext cx="10970526" cy="4083855"/>
          </a:xfrm>
        </p:spPr>
        <p:txBody>
          <a:bodyPr/>
          <a:lstStyle/>
          <a:p>
            <a:pPr marL="0" indent="0">
              <a:buNone/>
            </a:pPr>
            <a:r>
              <a:rPr lang="es-ES" dirty="0"/>
              <a:t>I	Sección Selección múltiple.</a:t>
            </a:r>
          </a:p>
          <a:p>
            <a:pPr marL="971550" lvl="1" indent="-514350">
              <a:buFont typeface="+mj-lt"/>
              <a:buAutoNum type="arabicPeriod"/>
            </a:pPr>
            <a:r>
              <a:rPr lang="es-ES" sz="2000" dirty="0"/>
              <a:t>¿Cuál de las siguientes alternativas ordena, por complejidad creciente, los distintos niveles de organización ecológica?</a:t>
            </a:r>
          </a:p>
          <a:p>
            <a:pPr marL="1428750" lvl="2" indent="-514350">
              <a:buFont typeface="+mj-lt"/>
              <a:buAutoNum type="alphaLcParenR"/>
            </a:pPr>
            <a:r>
              <a:rPr lang="es-ES" dirty="0"/>
              <a:t>Especie – Comunidad – Población – Ecosistema – Biosfera.</a:t>
            </a:r>
          </a:p>
          <a:p>
            <a:pPr marL="1428750" lvl="2" indent="-514350">
              <a:buFont typeface="+mj-lt"/>
              <a:buAutoNum type="alphaLcParenR"/>
            </a:pPr>
            <a:r>
              <a:rPr lang="es-ES" dirty="0"/>
              <a:t>Ecosistema – Comunidad – Población – Especie – Organismo.</a:t>
            </a:r>
          </a:p>
          <a:p>
            <a:pPr marL="1428750" lvl="2" indent="-514350">
              <a:buFont typeface="+mj-lt"/>
              <a:buAutoNum type="alphaLcParenR"/>
            </a:pPr>
            <a:r>
              <a:rPr lang="es-ES" dirty="0"/>
              <a:t>Organismo – Comunidad – Población – Biosfera – Ecosistema.</a:t>
            </a:r>
          </a:p>
          <a:p>
            <a:pPr marL="1428750" lvl="2" indent="-514350">
              <a:buFont typeface="+mj-lt"/>
              <a:buAutoNum type="alphaLcParenR"/>
            </a:pPr>
            <a:r>
              <a:rPr lang="es-ES" dirty="0"/>
              <a:t>Organismo – Población – Comunidad – Ecosistema – Biosfera.</a:t>
            </a:r>
          </a:p>
          <a:p>
            <a:pPr marL="1428750" lvl="2" indent="-514350">
              <a:buFont typeface="+mj-lt"/>
              <a:buAutoNum type="alphaLcParenR"/>
            </a:pPr>
            <a:r>
              <a:rPr lang="es-ES" dirty="0"/>
              <a:t>Biosfera – Ecosistema – Comunidad – Población – Organismo.</a:t>
            </a:r>
          </a:p>
          <a:p>
            <a:pPr marL="971550" lvl="1" indent="-514350">
              <a:buFont typeface="+mj-lt"/>
              <a:buAutoNum type="arabicPeriod"/>
            </a:pPr>
            <a:endParaRPr lang="es-ES" dirty="0"/>
          </a:p>
          <a:p>
            <a:pPr marL="571500" indent="-571500" algn="just">
              <a:buFont typeface="+mj-lt"/>
              <a:buAutoNum type="arabicPeriod" startAt="2"/>
            </a:pPr>
            <a:r>
              <a:rPr lang="es-ES" sz="2400" dirty="0"/>
              <a:t>¿Cuál de las siguientes características define a los ecosistemas?</a:t>
            </a:r>
          </a:p>
          <a:p>
            <a:pPr marL="1028700" lvl="1" indent="-571500" algn="just">
              <a:buFont typeface="+mj-lt"/>
              <a:buAutoNum type="alphaLcParenR"/>
            </a:pPr>
            <a:r>
              <a:rPr lang="es-ES" sz="2000" dirty="0"/>
              <a:t>La interacción que ocurre entre los factores bióticos y abióticos.</a:t>
            </a:r>
          </a:p>
          <a:p>
            <a:pPr marL="1028700" lvl="1" indent="-571500" algn="just">
              <a:buFont typeface="+mj-lt"/>
              <a:buAutoNum type="alphaLcParenR"/>
            </a:pPr>
            <a:r>
              <a:rPr lang="es-ES" sz="2000" dirty="0"/>
              <a:t>la coexistencia de diferentes especies en un tiempo y lugar determinado.</a:t>
            </a:r>
          </a:p>
          <a:p>
            <a:pPr marL="1028700" lvl="1" indent="-571500" algn="just">
              <a:buFont typeface="+mj-lt"/>
              <a:buAutoNum type="alphaLcParenR"/>
            </a:pPr>
            <a:r>
              <a:rPr lang="es-ES" sz="2000" dirty="0"/>
              <a:t>las características de relieve, clima y humedad de un espacio determinado.</a:t>
            </a:r>
          </a:p>
          <a:p>
            <a:pPr marL="1028700" lvl="1" indent="-571500" algn="just">
              <a:buFont typeface="+mj-lt"/>
              <a:buAutoNum type="alphaLcParenR"/>
            </a:pPr>
            <a:r>
              <a:rPr lang="es-ES" sz="2000" dirty="0"/>
              <a:t>Las estrategias con las que cuenta un organismo para sobrevivir y reproducirse.</a:t>
            </a:r>
          </a:p>
          <a:p>
            <a:pPr marL="1028700" lvl="1" indent="-571500" algn="just">
              <a:buFont typeface="+mj-lt"/>
              <a:buAutoNum type="alphaLcParenR"/>
            </a:pPr>
            <a:r>
              <a:rPr lang="es-ES" sz="2000" dirty="0"/>
              <a:t>El desarrollo de todo tipo de vida que incluye todos los componentes del planeta.</a:t>
            </a:r>
          </a:p>
          <a:p>
            <a:pPr marL="971550" lvl="1" indent="-514350">
              <a:buFont typeface="+mj-lt"/>
              <a:buAutoNum type="arabicPeriod"/>
            </a:pPr>
            <a:endParaRPr lang="es-ES" dirty="0"/>
          </a:p>
        </p:txBody>
      </p:sp>
    </p:spTree>
    <p:extLst>
      <p:ext uri="{BB962C8B-B14F-4D97-AF65-F5344CB8AC3E}">
        <p14:creationId xmlns:p14="http://schemas.microsoft.com/office/powerpoint/2010/main" val="542996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EB5EA663-6F96-4CED-9393-706EA0AE13DB}"/>
              </a:ext>
            </a:extLst>
          </p:cNvPr>
          <p:cNvSpPr txBox="1">
            <a:spLocks/>
          </p:cNvSpPr>
          <p:nvPr/>
        </p:nvSpPr>
        <p:spPr bwMode="auto">
          <a:xfrm>
            <a:off x="169459" y="160597"/>
            <a:ext cx="10515600" cy="345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buFont typeface="+mj-lt"/>
              <a:buAutoNum type="arabicPeriod" startAt="3"/>
            </a:pPr>
            <a:r>
              <a:rPr lang="es-CL" altLang="es-CL" sz="2000" dirty="0">
                <a:cs typeface="Arial" panose="020B0604020202020204" pitchFamily="34" charset="0"/>
              </a:rPr>
              <a:t>En condiciones naturales, las bacterias del género </a:t>
            </a:r>
            <a:r>
              <a:rPr lang="es-CL" altLang="es-CL" sz="2000" i="1" dirty="0" err="1">
                <a:cs typeface="Arial" panose="020B0604020202020204" pitchFamily="34" charset="0"/>
              </a:rPr>
              <a:t>Rhizobium</a:t>
            </a:r>
            <a:r>
              <a:rPr lang="es-CL" altLang="es-CL" sz="2000" i="1" dirty="0">
                <a:cs typeface="Arial" panose="020B0604020202020204" pitchFamily="34" charset="0"/>
              </a:rPr>
              <a:t> </a:t>
            </a:r>
            <a:r>
              <a:rPr lang="es-CL" altLang="es-CL" sz="2000" dirty="0">
                <a:cs typeface="Arial" panose="020B0604020202020204" pitchFamily="34" charset="0"/>
              </a:rPr>
              <a:t>viven en estrecha relación con plantas leguminosas. Podemos afirmar que estas dos especies se benefician recíprocamente en una relación obligada. Este tipo de relación </a:t>
            </a:r>
            <a:r>
              <a:rPr lang="es-CL" altLang="es-CL" sz="2000" dirty="0" err="1">
                <a:cs typeface="Arial" panose="020B0604020202020204" pitchFamily="34" charset="0"/>
              </a:rPr>
              <a:t>interespecífica</a:t>
            </a:r>
            <a:r>
              <a:rPr lang="es-CL" altLang="es-CL" sz="2000" dirty="0">
                <a:cs typeface="Arial" panose="020B0604020202020204" pitchFamily="34" charset="0"/>
              </a:rPr>
              <a:t> se conoce como </a:t>
            </a:r>
          </a:p>
          <a:p>
            <a:pPr marL="914400" lvl="1" indent="-457200" algn="just">
              <a:buFont typeface="+mj-lt"/>
              <a:buAutoNum type="alphaLcParenR"/>
            </a:pPr>
            <a:r>
              <a:rPr lang="es-CL" altLang="es-CL" sz="2000" dirty="0">
                <a:cs typeface="Arial" panose="020B0604020202020204" pitchFamily="34" charset="0"/>
              </a:rPr>
              <a:t>comensalismo. </a:t>
            </a:r>
          </a:p>
          <a:p>
            <a:pPr marL="914400" lvl="1" indent="-457200" algn="just">
              <a:buFont typeface="+mj-lt"/>
              <a:buAutoNum type="alphaLcParenR"/>
            </a:pPr>
            <a:r>
              <a:rPr lang="es-CL" altLang="es-CL" sz="2000" dirty="0">
                <a:cs typeface="Arial" panose="020B0604020202020204" pitchFamily="34" charset="0"/>
              </a:rPr>
              <a:t> </a:t>
            </a:r>
            <a:r>
              <a:rPr lang="es-CL" altLang="es-CL" sz="2000" dirty="0" err="1">
                <a:cs typeface="Arial" panose="020B0604020202020204" pitchFamily="34" charset="0"/>
              </a:rPr>
              <a:t>protocooperación</a:t>
            </a:r>
            <a:r>
              <a:rPr lang="es-CL" altLang="es-CL" sz="2000" dirty="0">
                <a:cs typeface="Arial" panose="020B0604020202020204" pitchFamily="34" charset="0"/>
              </a:rPr>
              <a:t>. </a:t>
            </a:r>
          </a:p>
          <a:p>
            <a:pPr marL="914400" lvl="1" indent="-457200" algn="just">
              <a:buFont typeface="+mj-lt"/>
              <a:buAutoNum type="alphaLcParenR"/>
            </a:pPr>
            <a:r>
              <a:rPr lang="es-CL" altLang="es-CL" sz="2000" dirty="0">
                <a:cs typeface="Arial" panose="020B0604020202020204" pitchFamily="34" charset="0"/>
              </a:rPr>
              <a:t>depredación. </a:t>
            </a:r>
          </a:p>
          <a:p>
            <a:pPr marL="914400" lvl="1" indent="-457200" algn="just">
              <a:buFont typeface="+mj-lt"/>
              <a:buAutoNum type="alphaLcParenR"/>
            </a:pPr>
            <a:r>
              <a:rPr lang="es-CL" altLang="es-CL" sz="2000" dirty="0">
                <a:cs typeface="Arial" panose="020B0604020202020204" pitchFamily="34" charset="0"/>
              </a:rPr>
              <a:t>competencia. </a:t>
            </a:r>
          </a:p>
          <a:p>
            <a:pPr marL="914400" lvl="1" indent="-457200" algn="just">
              <a:buFont typeface="+mj-lt"/>
              <a:buAutoNum type="alphaLcParenR"/>
            </a:pPr>
            <a:r>
              <a:rPr lang="es-CL" altLang="es-CL" sz="2000" dirty="0">
                <a:cs typeface="Arial" panose="020B0604020202020204" pitchFamily="34" charset="0"/>
              </a:rPr>
              <a:t>mutualismo. </a:t>
            </a:r>
          </a:p>
          <a:p>
            <a:pPr marL="457200" lvl="1" indent="0" algn="just">
              <a:buNone/>
            </a:pPr>
            <a:endParaRPr lang="es-CL" altLang="es-CL" sz="2000" dirty="0">
              <a:cs typeface="Arial" panose="020B0604020202020204" pitchFamily="34" charset="0"/>
            </a:endParaRPr>
          </a:p>
          <a:p>
            <a:pPr marL="514350" indent="-514350" algn="just">
              <a:buFont typeface="+mj-lt"/>
              <a:buAutoNum type="romanUcPeriod" startAt="2"/>
            </a:pPr>
            <a:r>
              <a:rPr lang="es-ES" sz="2400" b="1" u="sng" dirty="0"/>
              <a:t>Preguntas de desarrollo.</a:t>
            </a:r>
          </a:p>
          <a:p>
            <a:pPr marL="971550" lvl="1" indent="-514350" algn="just">
              <a:buFont typeface="+mj-lt"/>
              <a:buAutoNum type="arabicPeriod"/>
            </a:pPr>
            <a:r>
              <a:rPr lang="es-ES" sz="2000" dirty="0"/>
              <a:t>En el cuaderno, describe en un cuadro comparativo las funciones de los organismos productores y cuáles de los organismos descomponedores.</a:t>
            </a:r>
          </a:p>
          <a:p>
            <a:pPr marL="971550" lvl="1" indent="-514350" algn="just">
              <a:buFont typeface="+mj-lt"/>
              <a:buAutoNum type="arabicPeriod"/>
            </a:pPr>
            <a:r>
              <a:rPr lang="es-ES" sz="2000" dirty="0"/>
              <a:t>¿Cómo obtienen energía tanto los productores, los consumidores y  los descomponedores? </a:t>
            </a:r>
          </a:p>
          <a:p>
            <a:pPr marL="971550" lvl="1" indent="-514350" algn="just">
              <a:buFont typeface="+mj-lt"/>
              <a:buAutoNum type="arabicPeriod"/>
            </a:pPr>
            <a:r>
              <a:rPr lang="es-ES" sz="2000" dirty="0"/>
              <a:t>¿Cuál es la diferencia entre cadena alimentaria y red (trama) alimentaria?</a:t>
            </a:r>
          </a:p>
          <a:p>
            <a:pPr marL="971550" lvl="1" indent="-514350" algn="just">
              <a:buFont typeface="+mj-lt"/>
              <a:buAutoNum type="arabicPeriod"/>
            </a:pPr>
            <a:r>
              <a:rPr lang="es-ES" sz="2000" dirty="0"/>
              <a:t>¿Qué sustancias contaminantes o acciones humanas afectan al medio ambiente?   ¿Como podrían estas situaciones afectar a los organismos de las tramas tróficas?</a:t>
            </a:r>
          </a:p>
          <a:p>
            <a:pPr marL="457200" indent="-457200">
              <a:buFont typeface="+mj-lt"/>
              <a:buAutoNum type="arabicPeriod" startAt="3"/>
            </a:pPr>
            <a:endParaRPr lang="es-ES" sz="2400" dirty="0"/>
          </a:p>
        </p:txBody>
      </p:sp>
    </p:spTree>
    <p:extLst>
      <p:ext uri="{BB962C8B-B14F-4D97-AF65-F5344CB8AC3E}">
        <p14:creationId xmlns:p14="http://schemas.microsoft.com/office/powerpoint/2010/main" val="4248886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3">
            <a:extLst>
              <a:ext uri="{FF2B5EF4-FFF2-40B4-BE49-F238E27FC236}">
                <a16:creationId xmlns:a16="http://schemas.microsoft.com/office/drawing/2014/main" id="{0E0ABEEF-7CAA-40A1-8AF7-660E155A9A63}"/>
              </a:ext>
            </a:extLst>
          </p:cNvPr>
          <p:cNvSpPr>
            <a:spLocks noChangeShapeType="1"/>
          </p:cNvSpPr>
          <p:nvPr/>
        </p:nvSpPr>
        <p:spPr bwMode="auto">
          <a:xfrm>
            <a:off x="3702050" y="3143251"/>
            <a:ext cx="0" cy="328613"/>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45" name="Text Box 4">
            <a:extLst>
              <a:ext uri="{FF2B5EF4-FFF2-40B4-BE49-F238E27FC236}">
                <a16:creationId xmlns:a16="http://schemas.microsoft.com/office/drawing/2014/main" id="{B5870EF4-9AA9-453A-86A6-B3BB043C8FD3}"/>
              </a:ext>
            </a:extLst>
          </p:cNvPr>
          <p:cNvSpPr txBox="1">
            <a:spLocks noChangeArrowheads="1"/>
          </p:cNvSpPr>
          <p:nvPr/>
        </p:nvSpPr>
        <p:spPr bwMode="auto">
          <a:xfrm>
            <a:off x="2397125" y="3154364"/>
            <a:ext cx="1322388" cy="244475"/>
          </a:xfrm>
          <a:prstGeom prst="rect">
            <a:avLst/>
          </a:prstGeom>
          <a:solidFill>
            <a:schemeClr val="accent5">
              <a:lumMod val="40000"/>
              <a:lumOff val="60000"/>
            </a:schemeClr>
          </a:solidFill>
          <a:ln w="3175">
            <a:noFill/>
            <a:miter lim="800000"/>
            <a:headEnd/>
            <a:tailEnd/>
          </a:ln>
        </p:spPr>
        <p:txBody>
          <a:bodyPr wrap="none" lIns="60350" tIns="30175" rIns="60350" bIns="30175">
            <a:spAutoFit/>
          </a:bodyPr>
          <a:lstStyle/>
          <a:p>
            <a:pPr>
              <a:defRPr/>
            </a:pPr>
            <a:r>
              <a:rPr lang="es-ES" sz="1200" dirty="0">
                <a:latin typeface="+mn-lt"/>
              </a:rPr>
              <a:t>organizados en…</a:t>
            </a:r>
          </a:p>
        </p:txBody>
      </p:sp>
      <p:sp>
        <p:nvSpPr>
          <p:cNvPr id="48" name="Text Box 6">
            <a:extLst>
              <a:ext uri="{FF2B5EF4-FFF2-40B4-BE49-F238E27FC236}">
                <a16:creationId xmlns:a16="http://schemas.microsoft.com/office/drawing/2014/main" id="{CEE7427F-150B-4B5A-A0B0-6015B25B502B}"/>
              </a:ext>
            </a:extLst>
          </p:cNvPr>
          <p:cNvSpPr txBox="1">
            <a:spLocks noChangeArrowheads="1"/>
          </p:cNvSpPr>
          <p:nvPr/>
        </p:nvSpPr>
        <p:spPr bwMode="auto">
          <a:xfrm>
            <a:off x="4452938" y="1042989"/>
            <a:ext cx="2508250" cy="338137"/>
          </a:xfrm>
          <a:prstGeom prst="rect">
            <a:avLst/>
          </a:prstGeom>
          <a:solidFill>
            <a:schemeClr val="accent5">
              <a:lumMod val="40000"/>
              <a:lumOff val="60000"/>
            </a:schemeClr>
          </a:solidFill>
          <a:ln>
            <a:solidFill>
              <a:srgbClr val="0070C0"/>
            </a:solid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s-ES" b="1" dirty="0">
                <a:solidFill>
                  <a:srgbClr val="FFFFFF"/>
                </a:solidFill>
                <a:cs typeface="Times New Roman" pitchFamily="18" charset="0"/>
              </a:rPr>
              <a:t>ECOSISTEMA</a:t>
            </a:r>
          </a:p>
        </p:txBody>
      </p:sp>
      <p:sp>
        <p:nvSpPr>
          <p:cNvPr id="50" name="Line 7">
            <a:extLst>
              <a:ext uri="{FF2B5EF4-FFF2-40B4-BE49-F238E27FC236}">
                <a16:creationId xmlns:a16="http://schemas.microsoft.com/office/drawing/2014/main" id="{3F0340AE-515C-4BB4-BEF5-6B9EE90937D1}"/>
              </a:ext>
            </a:extLst>
          </p:cNvPr>
          <p:cNvSpPr>
            <a:spLocks noChangeShapeType="1"/>
          </p:cNvSpPr>
          <p:nvPr/>
        </p:nvSpPr>
        <p:spPr bwMode="auto">
          <a:xfrm flipH="1">
            <a:off x="4595813" y="1471614"/>
            <a:ext cx="500062" cy="642937"/>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2" name="Text Box 8">
            <a:extLst>
              <a:ext uri="{FF2B5EF4-FFF2-40B4-BE49-F238E27FC236}">
                <a16:creationId xmlns:a16="http://schemas.microsoft.com/office/drawing/2014/main" id="{0CD98347-8EE0-48EA-BD62-4CF5E1E06A30}"/>
              </a:ext>
            </a:extLst>
          </p:cNvPr>
          <p:cNvSpPr txBox="1">
            <a:spLocks noChangeArrowheads="1"/>
          </p:cNvSpPr>
          <p:nvPr/>
        </p:nvSpPr>
        <p:spPr bwMode="auto">
          <a:xfrm>
            <a:off x="3840163" y="1552576"/>
            <a:ext cx="1103312" cy="244475"/>
          </a:xfrm>
          <a:prstGeom prst="rect">
            <a:avLst/>
          </a:prstGeom>
          <a:solidFill>
            <a:schemeClr val="accent5">
              <a:lumMod val="40000"/>
              <a:lumOff val="60000"/>
            </a:schemeClr>
          </a:solidFill>
          <a:ln w="3175">
            <a:noFill/>
            <a:miter lim="800000"/>
            <a:headEnd/>
            <a:tailEnd/>
          </a:ln>
        </p:spPr>
        <p:txBody>
          <a:bodyPr wrap="none" lIns="60350" tIns="30175" rIns="60350" bIns="30175">
            <a:spAutoFit/>
          </a:bodyPr>
          <a:lstStyle/>
          <a:p>
            <a:pPr>
              <a:defRPr/>
            </a:pPr>
            <a:r>
              <a:rPr lang="es-ES" sz="1200" dirty="0">
                <a:latin typeface="+mn-lt"/>
              </a:rPr>
              <a:t>formado por…</a:t>
            </a:r>
          </a:p>
        </p:txBody>
      </p:sp>
      <p:sp>
        <p:nvSpPr>
          <p:cNvPr id="53" name="Text Box 9">
            <a:extLst>
              <a:ext uri="{FF2B5EF4-FFF2-40B4-BE49-F238E27FC236}">
                <a16:creationId xmlns:a16="http://schemas.microsoft.com/office/drawing/2014/main" id="{754FF87F-E3DE-4F1A-8E32-659F9C07C39A}"/>
              </a:ext>
            </a:extLst>
          </p:cNvPr>
          <p:cNvSpPr txBox="1">
            <a:spLocks noChangeArrowheads="1"/>
          </p:cNvSpPr>
          <p:nvPr/>
        </p:nvSpPr>
        <p:spPr bwMode="auto">
          <a:xfrm>
            <a:off x="2524125" y="2143126"/>
            <a:ext cx="2349500" cy="923925"/>
          </a:xfrm>
          <a:prstGeom prst="rect">
            <a:avLst/>
          </a:prstGeom>
          <a:solidFill>
            <a:schemeClr val="accent5">
              <a:lumMod val="40000"/>
              <a:lumOff val="60000"/>
            </a:schemeClr>
          </a:solidFill>
          <a:ln>
            <a:solidFill>
              <a:schemeClr val="accent6">
                <a:lumMod val="40000"/>
                <a:lumOff val="60000"/>
              </a:schemeClr>
            </a:solidFill>
          </a:ln>
        </p:spPr>
        <p:style>
          <a:lnRef idx="1">
            <a:schemeClr val="accent2"/>
          </a:lnRef>
          <a:fillRef idx="2">
            <a:schemeClr val="accent2"/>
          </a:fillRef>
          <a:effectRef idx="1">
            <a:schemeClr val="accent2"/>
          </a:effectRef>
          <a:fontRef idx="minor">
            <a:schemeClr val="dk1"/>
          </a:fontRef>
        </p:style>
        <p:txBody>
          <a:bodyPr>
            <a:spAutoFit/>
          </a:bodyPr>
          <a:lstStyle/>
          <a:p>
            <a:pPr>
              <a:buSzPts val="2000"/>
              <a:buFont typeface="Lucida Sans Unicode" pitchFamily="34" charset="0"/>
              <a:buChar char="•"/>
              <a:defRPr/>
            </a:pPr>
            <a:r>
              <a:rPr lang="es-ES" dirty="0">
                <a:solidFill>
                  <a:srgbClr val="000000"/>
                </a:solidFill>
              </a:rPr>
              <a:t>Productores</a:t>
            </a:r>
          </a:p>
          <a:p>
            <a:pPr>
              <a:buSzPts val="2000"/>
              <a:buFont typeface="Lucida Sans Unicode" pitchFamily="34" charset="0"/>
              <a:buChar char="•"/>
              <a:defRPr/>
            </a:pPr>
            <a:r>
              <a:rPr lang="es-ES" dirty="0">
                <a:solidFill>
                  <a:srgbClr val="000000"/>
                </a:solidFill>
              </a:rPr>
              <a:t>Consumidores</a:t>
            </a:r>
          </a:p>
          <a:p>
            <a:pPr>
              <a:buSzPts val="2000"/>
              <a:buFont typeface="Lucida Sans Unicode" pitchFamily="34" charset="0"/>
              <a:buChar char="•"/>
              <a:defRPr/>
            </a:pPr>
            <a:r>
              <a:rPr lang="es-ES" dirty="0">
                <a:solidFill>
                  <a:srgbClr val="000000"/>
                </a:solidFill>
              </a:rPr>
              <a:t>Descomponedores </a:t>
            </a:r>
          </a:p>
        </p:txBody>
      </p:sp>
      <p:sp>
        <p:nvSpPr>
          <p:cNvPr id="54" name="Line 10">
            <a:extLst>
              <a:ext uri="{FF2B5EF4-FFF2-40B4-BE49-F238E27FC236}">
                <a16:creationId xmlns:a16="http://schemas.microsoft.com/office/drawing/2014/main" id="{D0F97823-3273-4734-B760-F7560340C677}"/>
              </a:ext>
            </a:extLst>
          </p:cNvPr>
          <p:cNvSpPr>
            <a:spLocks noChangeShapeType="1"/>
          </p:cNvSpPr>
          <p:nvPr/>
        </p:nvSpPr>
        <p:spPr bwMode="auto">
          <a:xfrm>
            <a:off x="5310189" y="1471614"/>
            <a:ext cx="130175" cy="625475"/>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6" name="Text Box 11">
            <a:extLst>
              <a:ext uri="{FF2B5EF4-FFF2-40B4-BE49-F238E27FC236}">
                <a16:creationId xmlns:a16="http://schemas.microsoft.com/office/drawing/2014/main" id="{9CDAF654-95FC-43C0-8750-994A35F80189}"/>
              </a:ext>
            </a:extLst>
          </p:cNvPr>
          <p:cNvSpPr txBox="1">
            <a:spLocks noChangeArrowheads="1"/>
          </p:cNvSpPr>
          <p:nvPr/>
        </p:nvSpPr>
        <p:spPr bwMode="auto">
          <a:xfrm>
            <a:off x="5422901" y="1471613"/>
            <a:ext cx="1609725" cy="430212"/>
          </a:xfrm>
          <a:prstGeom prst="rect">
            <a:avLst/>
          </a:prstGeom>
          <a:solidFill>
            <a:schemeClr val="accent5">
              <a:lumMod val="40000"/>
              <a:lumOff val="60000"/>
            </a:schemeClr>
          </a:solidFill>
          <a:ln w="3175">
            <a:noFill/>
            <a:miter lim="800000"/>
            <a:headEnd/>
            <a:tailEnd/>
          </a:ln>
        </p:spPr>
        <p:txBody>
          <a:bodyPr lIns="60350" tIns="30175" rIns="60350" bIns="30175">
            <a:spAutoFit/>
          </a:bodyPr>
          <a:lstStyle/>
          <a:p>
            <a:pPr>
              <a:defRPr/>
            </a:pPr>
            <a:r>
              <a:rPr lang="es-ES" sz="1200" dirty="0">
                <a:latin typeface="+mn-lt"/>
              </a:rPr>
              <a:t>depende del aporte de…</a:t>
            </a:r>
          </a:p>
        </p:txBody>
      </p:sp>
      <p:sp>
        <p:nvSpPr>
          <p:cNvPr id="57" name="Text Box 12">
            <a:extLst>
              <a:ext uri="{FF2B5EF4-FFF2-40B4-BE49-F238E27FC236}">
                <a16:creationId xmlns:a16="http://schemas.microsoft.com/office/drawing/2014/main" id="{BD713023-B569-4B13-B652-8CD0DF921695}"/>
              </a:ext>
            </a:extLst>
          </p:cNvPr>
          <p:cNvSpPr txBox="1">
            <a:spLocks noChangeArrowheads="1"/>
          </p:cNvSpPr>
          <p:nvPr/>
        </p:nvSpPr>
        <p:spPr bwMode="auto">
          <a:xfrm>
            <a:off x="5014914" y="2238375"/>
            <a:ext cx="1273175" cy="369888"/>
          </a:xfrm>
          <a:prstGeom prst="rect">
            <a:avLst/>
          </a:prstGeom>
          <a:solidFill>
            <a:schemeClr val="accent5">
              <a:lumMod val="40000"/>
              <a:lumOff val="60000"/>
            </a:schemeClr>
          </a:solidFill>
          <a:ln>
            <a:solidFill>
              <a:schemeClr val="accent6">
                <a:lumMod val="40000"/>
                <a:lumOff val="60000"/>
              </a:schemeClr>
            </a:solidFill>
          </a:ln>
        </p:spPr>
        <p:style>
          <a:lnRef idx="1">
            <a:schemeClr val="accent2"/>
          </a:lnRef>
          <a:fillRef idx="2">
            <a:schemeClr val="accent2"/>
          </a:fillRef>
          <a:effectRef idx="1">
            <a:schemeClr val="accent2"/>
          </a:effectRef>
          <a:fontRef idx="minor">
            <a:schemeClr val="dk1"/>
          </a:fontRef>
        </p:style>
        <p:txBody>
          <a:bodyPr>
            <a:spAutoFit/>
          </a:bodyPr>
          <a:lstStyle/>
          <a:p>
            <a:pPr algn="ctr">
              <a:buSzPts val="2000"/>
              <a:defRPr/>
            </a:pPr>
            <a:r>
              <a:rPr lang="es-ES" dirty="0">
                <a:solidFill>
                  <a:srgbClr val="000000"/>
                </a:solidFill>
              </a:rPr>
              <a:t>Energía </a:t>
            </a:r>
          </a:p>
        </p:txBody>
      </p:sp>
      <p:sp>
        <p:nvSpPr>
          <p:cNvPr id="58" name="Line 13">
            <a:extLst>
              <a:ext uri="{FF2B5EF4-FFF2-40B4-BE49-F238E27FC236}">
                <a16:creationId xmlns:a16="http://schemas.microsoft.com/office/drawing/2014/main" id="{F8466B8E-1067-4660-B890-2BD24BF98326}"/>
              </a:ext>
            </a:extLst>
          </p:cNvPr>
          <p:cNvSpPr>
            <a:spLocks noChangeShapeType="1"/>
          </p:cNvSpPr>
          <p:nvPr/>
        </p:nvSpPr>
        <p:spPr bwMode="auto">
          <a:xfrm>
            <a:off x="5487988" y="2616201"/>
            <a:ext cx="0" cy="473075"/>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59" name="Text Box 14">
            <a:extLst>
              <a:ext uri="{FF2B5EF4-FFF2-40B4-BE49-F238E27FC236}">
                <a16:creationId xmlns:a16="http://schemas.microsoft.com/office/drawing/2014/main" id="{019F0D85-14C6-469D-8C76-DAC4D14742C2}"/>
              </a:ext>
            </a:extLst>
          </p:cNvPr>
          <p:cNvSpPr txBox="1">
            <a:spLocks noChangeArrowheads="1"/>
          </p:cNvSpPr>
          <p:nvPr/>
        </p:nvSpPr>
        <p:spPr bwMode="auto">
          <a:xfrm>
            <a:off x="5519738" y="2638426"/>
            <a:ext cx="1327150" cy="430213"/>
          </a:xfrm>
          <a:prstGeom prst="rect">
            <a:avLst/>
          </a:prstGeom>
          <a:solidFill>
            <a:schemeClr val="accent5">
              <a:lumMod val="40000"/>
              <a:lumOff val="60000"/>
            </a:schemeClr>
          </a:solidFill>
          <a:ln w="3175">
            <a:noFill/>
            <a:miter lim="800000"/>
            <a:headEnd/>
            <a:tailEnd/>
          </a:ln>
        </p:spPr>
        <p:txBody>
          <a:bodyPr lIns="60350" tIns="30175" rIns="60350" bIns="30175">
            <a:spAutoFit/>
          </a:bodyPr>
          <a:lstStyle/>
          <a:p>
            <a:pPr>
              <a:defRPr/>
            </a:pPr>
            <a:r>
              <a:rPr lang="es-ES" sz="1200" dirty="0">
                <a:latin typeface="+mn-lt"/>
              </a:rPr>
              <a:t>se comporta según las…</a:t>
            </a:r>
          </a:p>
        </p:txBody>
      </p:sp>
      <p:sp>
        <p:nvSpPr>
          <p:cNvPr id="60" name="Line 16">
            <a:extLst>
              <a:ext uri="{FF2B5EF4-FFF2-40B4-BE49-F238E27FC236}">
                <a16:creationId xmlns:a16="http://schemas.microsoft.com/office/drawing/2014/main" id="{6E80D85F-93E6-4E4E-A404-C0EDAC2A2033}"/>
              </a:ext>
            </a:extLst>
          </p:cNvPr>
          <p:cNvSpPr>
            <a:spLocks noChangeShapeType="1"/>
          </p:cNvSpPr>
          <p:nvPr/>
        </p:nvSpPr>
        <p:spPr bwMode="auto">
          <a:xfrm>
            <a:off x="6810375" y="1471613"/>
            <a:ext cx="547688" cy="646112"/>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2" name="Text Box 17">
            <a:extLst>
              <a:ext uri="{FF2B5EF4-FFF2-40B4-BE49-F238E27FC236}">
                <a16:creationId xmlns:a16="http://schemas.microsoft.com/office/drawing/2014/main" id="{F1389386-0260-4044-9370-76F5BA7770A6}"/>
              </a:ext>
            </a:extLst>
          </p:cNvPr>
          <p:cNvSpPr txBox="1">
            <a:spLocks noChangeArrowheads="1"/>
          </p:cNvSpPr>
          <p:nvPr/>
        </p:nvSpPr>
        <p:spPr bwMode="auto">
          <a:xfrm>
            <a:off x="6715126" y="2146300"/>
            <a:ext cx="1273175" cy="369888"/>
          </a:xfrm>
          <a:prstGeom prst="rect">
            <a:avLst/>
          </a:prstGeom>
          <a:solidFill>
            <a:srgbClr val="FFC000"/>
          </a:solidFill>
          <a:ln>
            <a:solidFill>
              <a:schemeClr val="accent6">
                <a:lumMod val="40000"/>
                <a:lumOff val="60000"/>
              </a:schemeClr>
            </a:solidFill>
          </a:ln>
        </p:spPr>
        <p:style>
          <a:lnRef idx="1">
            <a:schemeClr val="accent2"/>
          </a:lnRef>
          <a:fillRef idx="2">
            <a:schemeClr val="accent2"/>
          </a:fillRef>
          <a:effectRef idx="1">
            <a:schemeClr val="accent2"/>
          </a:effectRef>
          <a:fontRef idx="minor">
            <a:schemeClr val="dk1"/>
          </a:fontRef>
        </p:style>
        <p:txBody>
          <a:bodyPr>
            <a:spAutoFit/>
          </a:bodyPr>
          <a:lstStyle/>
          <a:p>
            <a:pPr algn="ctr">
              <a:buSzPts val="2000"/>
              <a:defRPr/>
            </a:pPr>
            <a:r>
              <a:rPr lang="es-ES" dirty="0">
                <a:solidFill>
                  <a:srgbClr val="000000"/>
                </a:solidFill>
              </a:rPr>
              <a:t> </a:t>
            </a:r>
          </a:p>
        </p:txBody>
      </p:sp>
      <p:sp>
        <p:nvSpPr>
          <p:cNvPr id="64" name="Line 18">
            <a:extLst>
              <a:ext uri="{FF2B5EF4-FFF2-40B4-BE49-F238E27FC236}">
                <a16:creationId xmlns:a16="http://schemas.microsoft.com/office/drawing/2014/main" id="{66B4C880-EB5D-48C7-AFA0-7BA136AE6648}"/>
              </a:ext>
            </a:extLst>
          </p:cNvPr>
          <p:cNvSpPr>
            <a:spLocks noChangeShapeType="1"/>
          </p:cNvSpPr>
          <p:nvPr/>
        </p:nvSpPr>
        <p:spPr bwMode="auto">
          <a:xfrm>
            <a:off x="7327900" y="2524126"/>
            <a:ext cx="0" cy="517525"/>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65" name="Text Box 19">
            <a:extLst>
              <a:ext uri="{FF2B5EF4-FFF2-40B4-BE49-F238E27FC236}">
                <a16:creationId xmlns:a16="http://schemas.microsoft.com/office/drawing/2014/main" id="{75C28FFE-6903-4374-8E15-3F6D124FDE7B}"/>
              </a:ext>
            </a:extLst>
          </p:cNvPr>
          <p:cNvSpPr txBox="1">
            <a:spLocks noChangeArrowheads="1"/>
          </p:cNvSpPr>
          <p:nvPr/>
        </p:nvSpPr>
        <p:spPr bwMode="auto">
          <a:xfrm>
            <a:off x="7319964" y="2597151"/>
            <a:ext cx="1120775" cy="244475"/>
          </a:xfrm>
          <a:prstGeom prst="rect">
            <a:avLst/>
          </a:prstGeom>
          <a:solidFill>
            <a:schemeClr val="accent5">
              <a:lumMod val="40000"/>
              <a:lumOff val="60000"/>
            </a:schemeClr>
          </a:solidFill>
          <a:ln w="3175">
            <a:noFill/>
            <a:miter lim="800000"/>
            <a:headEnd/>
            <a:tailEnd/>
          </a:ln>
        </p:spPr>
        <p:txBody>
          <a:bodyPr wrap="none" lIns="60350" tIns="30175" rIns="60350" bIns="30175">
            <a:spAutoFit/>
          </a:bodyPr>
          <a:lstStyle/>
          <a:p>
            <a:pPr>
              <a:defRPr/>
            </a:pPr>
            <a:r>
              <a:rPr lang="es-ES" sz="1200" dirty="0">
                <a:latin typeface="+mn-lt"/>
              </a:rPr>
              <a:t>se comporta…</a:t>
            </a:r>
          </a:p>
        </p:txBody>
      </p:sp>
      <p:sp>
        <p:nvSpPr>
          <p:cNvPr id="66" name="Text Box 20">
            <a:extLst>
              <a:ext uri="{FF2B5EF4-FFF2-40B4-BE49-F238E27FC236}">
                <a16:creationId xmlns:a16="http://schemas.microsoft.com/office/drawing/2014/main" id="{9A34787E-978C-43EE-835E-3CD3AB7D5DA7}"/>
              </a:ext>
            </a:extLst>
          </p:cNvPr>
          <p:cNvSpPr txBox="1">
            <a:spLocks noChangeArrowheads="1"/>
          </p:cNvSpPr>
          <p:nvPr/>
        </p:nvSpPr>
        <p:spPr bwMode="auto">
          <a:xfrm>
            <a:off x="6713538" y="3181350"/>
            <a:ext cx="2025650" cy="338138"/>
          </a:xfrm>
          <a:prstGeom prst="rect">
            <a:avLst/>
          </a:prstGeom>
          <a:solidFill>
            <a:schemeClr val="accent5">
              <a:lumMod val="40000"/>
              <a:lumOff val="60000"/>
            </a:schemeClr>
          </a:solidFill>
          <a:ln w="28575">
            <a:solidFill>
              <a:schemeClr val="accent5">
                <a:lumMod val="90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altLang="es-CL" sz="1600" b="1">
                <a:solidFill>
                  <a:srgbClr val="000000"/>
                </a:solidFill>
                <a:cs typeface="Times New Roman" pitchFamily="18" charset="0"/>
              </a:rPr>
              <a:t>Cíclicamente   </a:t>
            </a:r>
          </a:p>
        </p:txBody>
      </p:sp>
      <p:sp>
        <p:nvSpPr>
          <p:cNvPr id="69" name="Line 21">
            <a:extLst>
              <a:ext uri="{FF2B5EF4-FFF2-40B4-BE49-F238E27FC236}">
                <a16:creationId xmlns:a16="http://schemas.microsoft.com/office/drawing/2014/main" id="{9C1538CC-714E-4AF6-B4F1-32BB5F233336}"/>
              </a:ext>
            </a:extLst>
          </p:cNvPr>
          <p:cNvSpPr>
            <a:spLocks noChangeShapeType="1"/>
          </p:cNvSpPr>
          <p:nvPr/>
        </p:nvSpPr>
        <p:spPr bwMode="auto">
          <a:xfrm>
            <a:off x="5159375" y="3768725"/>
            <a:ext cx="4572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1" name="Text Box 22">
            <a:extLst>
              <a:ext uri="{FF2B5EF4-FFF2-40B4-BE49-F238E27FC236}">
                <a16:creationId xmlns:a16="http://schemas.microsoft.com/office/drawing/2014/main" id="{F0228B0B-D8F5-41F7-A358-6709D93771F0}"/>
              </a:ext>
            </a:extLst>
          </p:cNvPr>
          <p:cNvSpPr txBox="1">
            <a:spLocks noChangeArrowheads="1"/>
          </p:cNvSpPr>
          <p:nvPr/>
        </p:nvSpPr>
        <p:spPr bwMode="auto">
          <a:xfrm>
            <a:off x="5645151" y="4173538"/>
            <a:ext cx="2894013" cy="338554"/>
          </a:xfrm>
          <a:prstGeom prst="rect">
            <a:avLst/>
          </a:prstGeom>
          <a:solidFill>
            <a:srgbClr val="FFC000"/>
          </a:solidFill>
          <a:ln w="28575">
            <a:solidFill>
              <a:schemeClr val="accent3">
                <a:lumMod val="85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s-ES" altLang="es-CL" sz="1600" b="1" dirty="0">
              <a:solidFill>
                <a:srgbClr val="000000"/>
              </a:solidFill>
              <a:cs typeface="Times New Roman" pitchFamily="18" charset="0"/>
            </a:endParaRPr>
          </a:p>
        </p:txBody>
      </p:sp>
      <p:sp>
        <p:nvSpPr>
          <p:cNvPr id="72" name="Text Box 23">
            <a:extLst>
              <a:ext uri="{FF2B5EF4-FFF2-40B4-BE49-F238E27FC236}">
                <a16:creationId xmlns:a16="http://schemas.microsoft.com/office/drawing/2014/main" id="{E7FA87D4-1851-4795-B100-B64F0E97C39F}"/>
              </a:ext>
            </a:extLst>
          </p:cNvPr>
          <p:cNvSpPr txBox="1">
            <a:spLocks noChangeArrowheads="1"/>
          </p:cNvSpPr>
          <p:nvPr/>
        </p:nvSpPr>
        <p:spPr bwMode="auto">
          <a:xfrm>
            <a:off x="5110163" y="5087938"/>
            <a:ext cx="2894012" cy="338554"/>
          </a:xfrm>
          <a:prstGeom prst="rect">
            <a:avLst/>
          </a:prstGeom>
          <a:solidFill>
            <a:srgbClr val="FFC000"/>
          </a:solidFill>
          <a:ln w="28575">
            <a:solidFill>
              <a:schemeClr val="accent3">
                <a:lumMod val="85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s-ES" altLang="es-CL" sz="1600" b="1" dirty="0">
              <a:solidFill>
                <a:srgbClr val="000000"/>
              </a:solidFill>
              <a:cs typeface="Times New Roman" pitchFamily="18" charset="0"/>
            </a:endParaRPr>
          </a:p>
        </p:txBody>
      </p:sp>
      <p:sp>
        <p:nvSpPr>
          <p:cNvPr id="74" name="Line 24">
            <a:extLst>
              <a:ext uri="{FF2B5EF4-FFF2-40B4-BE49-F238E27FC236}">
                <a16:creationId xmlns:a16="http://schemas.microsoft.com/office/drawing/2014/main" id="{7FA00F4A-6099-4911-A1C4-8511312A782D}"/>
              </a:ext>
            </a:extLst>
          </p:cNvPr>
          <p:cNvSpPr>
            <a:spLocks noChangeShapeType="1"/>
          </p:cNvSpPr>
          <p:nvPr/>
        </p:nvSpPr>
        <p:spPr bwMode="auto">
          <a:xfrm>
            <a:off x="5159375" y="3768725"/>
            <a:ext cx="342900" cy="1143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75" name="74 Rectángulo">
            <a:extLst>
              <a:ext uri="{FF2B5EF4-FFF2-40B4-BE49-F238E27FC236}">
                <a16:creationId xmlns:a16="http://schemas.microsoft.com/office/drawing/2014/main" id="{EB8D9B08-1A58-4901-8D53-14021DECDF5F}"/>
              </a:ext>
            </a:extLst>
          </p:cNvPr>
          <p:cNvSpPr>
            <a:spLocks noChangeArrowheads="1"/>
          </p:cNvSpPr>
          <p:nvPr/>
        </p:nvSpPr>
        <p:spPr bwMode="auto">
          <a:xfrm>
            <a:off x="2640014" y="3624263"/>
            <a:ext cx="1512887" cy="831850"/>
          </a:xfrm>
          <a:prstGeom prst="rect">
            <a:avLst/>
          </a:prstGeom>
          <a:solidFill>
            <a:schemeClr val="accent5">
              <a:lumMod val="40000"/>
              <a:lumOff val="60000"/>
            </a:schemeClr>
          </a:solidFill>
          <a:ln w="28575">
            <a:solidFill>
              <a:schemeClr val="accent5">
                <a:lumMod val="90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altLang="es-CL" sz="1600" b="1">
                <a:solidFill>
                  <a:srgbClr val="000000"/>
                </a:solidFill>
                <a:cs typeface="Times New Roman" pitchFamily="18" charset="0"/>
              </a:rPr>
              <a:t>Cadenas</a:t>
            </a:r>
          </a:p>
          <a:p>
            <a:pPr algn="ctr" eaLnBrk="1" hangingPunct="1">
              <a:defRPr/>
            </a:pPr>
            <a:r>
              <a:rPr lang="es-ES" altLang="es-CL" sz="1600" b="1">
                <a:solidFill>
                  <a:srgbClr val="000000"/>
                </a:solidFill>
                <a:cs typeface="Times New Roman" pitchFamily="18" charset="0"/>
              </a:rPr>
              <a:t> y tramas alimentarias</a:t>
            </a:r>
          </a:p>
        </p:txBody>
      </p:sp>
      <p:sp>
        <p:nvSpPr>
          <p:cNvPr id="76" name="75 Rectángulo">
            <a:extLst>
              <a:ext uri="{FF2B5EF4-FFF2-40B4-BE49-F238E27FC236}">
                <a16:creationId xmlns:a16="http://schemas.microsoft.com/office/drawing/2014/main" id="{713BFA9B-B76B-413D-8155-70F7EF9149FC}"/>
              </a:ext>
            </a:extLst>
          </p:cNvPr>
          <p:cNvSpPr>
            <a:spLocks noChangeArrowheads="1"/>
          </p:cNvSpPr>
          <p:nvPr/>
        </p:nvSpPr>
        <p:spPr bwMode="auto">
          <a:xfrm>
            <a:off x="4872039" y="3121025"/>
            <a:ext cx="1728787" cy="584200"/>
          </a:xfrm>
          <a:prstGeom prst="rect">
            <a:avLst/>
          </a:prstGeom>
          <a:solidFill>
            <a:schemeClr val="accent5">
              <a:lumMod val="40000"/>
              <a:lumOff val="60000"/>
            </a:schemeClr>
          </a:solidFill>
          <a:ln w="28575">
            <a:solidFill>
              <a:schemeClr val="accent5">
                <a:lumMod val="90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altLang="es-CL" sz="1600" b="1" dirty="0">
                <a:solidFill>
                  <a:srgbClr val="000000"/>
                </a:solidFill>
                <a:cs typeface="Times New Roman" pitchFamily="18" charset="0"/>
              </a:rPr>
              <a:t>Leyes de la termodinámica</a:t>
            </a:r>
          </a:p>
        </p:txBody>
      </p:sp>
      <p:sp>
        <p:nvSpPr>
          <p:cNvPr id="80" name="79 Rectángulo">
            <a:extLst>
              <a:ext uri="{FF2B5EF4-FFF2-40B4-BE49-F238E27FC236}">
                <a16:creationId xmlns:a16="http://schemas.microsoft.com/office/drawing/2014/main" id="{C0BC7C7D-08C6-458C-B253-A0BEB57A470C}"/>
              </a:ext>
            </a:extLst>
          </p:cNvPr>
          <p:cNvSpPr>
            <a:spLocks noChangeArrowheads="1"/>
          </p:cNvSpPr>
          <p:nvPr/>
        </p:nvSpPr>
        <p:spPr bwMode="auto">
          <a:xfrm>
            <a:off x="2063751" y="5065714"/>
            <a:ext cx="2303463" cy="1077218"/>
          </a:xfrm>
          <a:prstGeom prst="rect">
            <a:avLst/>
          </a:prstGeom>
          <a:solidFill>
            <a:srgbClr val="FFC000"/>
          </a:solidFill>
          <a:ln w="28575">
            <a:solidFill>
              <a:schemeClr val="accent3">
                <a:lumMod val="85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s-ES" altLang="es-CL" sz="1600" b="1" dirty="0">
                <a:solidFill>
                  <a:srgbClr val="000000"/>
                </a:solidFill>
                <a:cs typeface="Times New Roman" pitchFamily="18" charset="0"/>
              </a:rPr>
              <a:t>Pirámides ecológicas</a:t>
            </a:r>
          </a:p>
          <a:p>
            <a:pPr algn="just" eaLnBrk="1" hangingPunct="1">
              <a:buFont typeface="Arial" pitchFamily="34" charset="0"/>
              <a:buChar char="•"/>
              <a:defRPr/>
            </a:pPr>
            <a:r>
              <a:rPr lang="es-ES" altLang="es-CL" sz="1600" b="1" dirty="0">
                <a:solidFill>
                  <a:srgbClr val="000000"/>
                </a:solidFill>
                <a:cs typeface="Times New Roman" pitchFamily="18" charset="0"/>
              </a:rPr>
              <a:t> </a:t>
            </a:r>
          </a:p>
          <a:p>
            <a:pPr algn="just" eaLnBrk="1" hangingPunct="1">
              <a:buFont typeface="Arial" pitchFamily="34" charset="0"/>
              <a:buChar char="•"/>
              <a:defRPr/>
            </a:pPr>
            <a:endParaRPr lang="es-ES" altLang="es-CL" sz="1600" b="1" dirty="0">
              <a:solidFill>
                <a:srgbClr val="000000"/>
              </a:solidFill>
              <a:cs typeface="Times New Roman" pitchFamily="18" charset="0"/>
            </a:endParaRPr>
          </a:p>
          <a:p>
            <a:pPr algn="just" eaLnBrk="1" hangingPunct="1">
              <a:defRPr/>
            </a:pPr>
            <a:endParaRPr lang="es-ES" altLang="es-CL" sz="1600" b="1" dirty="0">
              <a:solidFill>
                <a:srgbClr val="000000"/>
              </a:solidFill>
              <a:cs typeface="Times New Roman" pitchFamily="18" charset="0"/>
            </a:endParaRPr>
          </a:p>
        </p:txBody>
      </p:sp>
      <p:sp>
        <p:nvSpPr>
          <p:cNvPr id="83" name="Text Box 4">
            <a:extLst>
              <a:ext uri="{FF2B5EF4-FFF2-40B4-BE49-F238E27FC236}">
                <a16:creationId xmlns:a16="http://schemas.microsoft.com/office/drawing/2014/main" id="{218E41BE-AB17-4140-9467-CDBBF0244B3C}"/>
              </a:ext>
            </a:extLst>
          </p:cNvPr>
          <p:cNvSpPr txBox="1">
            <a:spLocks noChangeArrowheads="1"/>
          </p:cNvSpPr>
          <p:nvPr/>
        </p:nvSpPr>
        <p:spPr bwMode="auto">
          <a:xfrm>
            <a:off x="2652714" y="4581526"/>
            <a:ext cx="922337" cy="244475"/>
          </a:xfrm>
          <a:prstGeom prst="rect">
            <a:avLst/>
          </a:prstGeom>
          <a:solidFill>
            <a:schemeClr val="accent5">
              <a:lumMod val="40000"/>
              <a:lumOff val="60000"/>
            </a:schemeClr>
          </a:solidFill>
          <a:ln w="3175">
            <a:noFill/>
            <a:miter lim="800000"/>
            <a:headEnd/>
            <a:tailEnd/>
          </a:ln>
        </p:spPr>
        <p:txBody>
          <a:bodyPr wrap="none" lIns="60350" tIns="30175" rIns="60350" bIns="30175">
            <a:spAutoFit/>
          </a:bodyPr>
          <a:lstStyle/>
          <a:p>
            <a:pPr>
              <a:defRPr/>
            </a:pPr>
            <a:r>
              <a:rPr lang="es-ES" sz="1200" dirty="0">
                <a:latin typeface="+mn-lt"/>
              </a:rPr>
              <a:t>formando…</a:t>
            </a:r>
          </a:p>
        </p:txBody>
      </p:sp>
      <p:sp>
        <p:nvSpPr>
          <p:cNvPr id="84" name="Text Box 20">
            <a:extLst>
              <a:ext uri="{FF2B5EF4-FFF2-40B4-BE49-F238E27FC236}">
                <a16:creationId xmlns:a16="http://schemas.microsoft.com/office/drawing/2014/main" id="{901F470A-1678-4E20-B42C-369ED63420FB}"/>
              </a:ext>
            </a:extLst>
          </p:cNvPr>
          <p:cNvSpPr txBox="1">
            <a:spLocks noChangeArrowheads="1"/>
          </p:cNvSpPr>
          <p:nvPr/>
        </p:nvSpPr>
        <p:spPr bwMode="auto">
          <a:xfrm>
            <a:off x="9048751" y="2689225"/>
            <a:ext cx="1368425" cy="338138"/>
          </a:xfrm>
          <a:prstGeom prst="rect">
            <a:avLst/>
          </a:prstGeom>
          <a:solidFill>
            <a:srgbClr val="FFC000"/>
          </a:solidFill>
          <a:ln w="28575">
            <a:solidFill>
              <a:schemeClr val="accent3">
                <a:lumMod val="85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altLang="es-CL" sz="1600" b="1" dirty="0">
                <a:solidFill>
                  <a:srgbClr val="000000"/>
                </a:solidFill>
                <a:cs typeface="Times New Roman" pitchFamily="18" charset="0"/>
              </a:rPr>
              <a:t>   </a:t>
            </a:r>
          </a:p>
        </p:txBody>
      </p:sp>
      <p:sp>
        <p:nvSpPr>
          <p:cNvPr id="86" name="Text Box 20">
            <a:extLst>
              <a:ext uri="{FF2B5EF4-FFF2-40B4-BE49-F238E27FC236}">
                <a16:creationId xmlns:a16="http://schemas.microsoft.com/office/drawing/2014/main" id="{69FBF3A8-B3D2-4506-97B0-0BDC482BBD76}"/>
              </a:ext>
            </a:extLst>
          </p:cNvPr>
          <p:cNvSpPr txBox="1">
            <a:spLocks noChangeArrowheads="1"/>
          </p:cNvSpPr>
          <p:nvPr/>
        </p:nvSpPr>
        <p:spPr bwMode="auto">
          <a:xfrm>
            <a:off x="9048751" y="3121025"/>
            <a:ext cx="1368425" cy="338554"/>
          </a:xfrm>
          <a:prstGeom prst="rect">
            <a:avLst/>
          </a:prstGeom>
          <a:solidFill>
            <a:srgbClr val="FFC000"/>
          </a:solidFill>
          <a:ln w="28575">
            <a:solidFill>
              <a:schemeClr val="accent3">
                <a:lumMod val="85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endParaRPr lang="es-ES" altLang="es-CL" sz="1600" b="1" dirty="0">
              <a:solidFill>
                <a:srgbClr val="000000"/>
              </a:solidFill>
              <a:cs typeface="Times New Roman" pitchFamily="18" charset="0"/>
            </a:endParaRPr>
          </a:p>
        </p:txBody>
      </p:sp>
      <p:sp>
        <p:nvSpPr>
          <p:cNvPr id="88" name="Text Box 20">
            <a:extLst>
              <a:ext uri="{FF2B5EF4-FFF2-40B4-BE49-F238E27FC236}">
                <a16:creationId xmlns:a16="http://schemas.microsoft.com/office/drawing/2014/main" id="{E41015D6-2B36-4757-9B9E-1BB740E5D09B}"/>
              </a:ext>
            </a:extLst>
          </p:cNvPr>
          <p:cNvSpPr txBox="1">
            <a:spLocks noChangeArrowheads="1"/>
          </p:cNvSpPr>
          <p:nvPr/>
        </p:nvSpPr>
        <p:spPr bwMode="auto">
          <a:xfrm>
            <a:off x="9048751" y="3768725"/>
            <a:ext cx="1368425" cy="338138"/>
          </a:xfrm>
          <a:prstGeom prst="rect">
            <a:avLst/>
          </a:prstGeom>
          <a:solidFill>
            <a:srgbClr val="FFC000"/>
          </a:solidFill>
          <a:ln w="28575">
            <a:solidFill>
              <a:schemeClr val="accent3">
                <a:lumMod val="85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altLang="es-CL" sz="1600" b="1" dirty="0">
                <a:solidFill>
                  <a:srgbClr val="000000"/>
                </a:solidFill>
                <a:cs typeface="Times New Roman" pitchFamily="18" charset="0"/>
              </a:rPr>
              <a:t> </a:t>
            </a:r>
          </a:p>
        </p:txBody>
      </p:sp>
      <p:sp>
        <p:nvSpPr>
          <p:cNvPr id="89" name="Text Box 20">
            <a:extLst>
              <a:ext uri="{FF2B5EF4-FFF2-40B4-BE49-F238E27FC236}">
                <a16:creationId xmlns:a16="http://schemas.microsoft.com/office/drawing/2014/main" id="{35496FE0-B1D9-46C3-AED9-20BDC32B8A10}"/>
              </a:ext>
            </a:extLst>
          </p:cNvPr>
          <p:cNvSpPr txBox="1">
            <a:spLocks noChangeArrowheads="1"/>
          </p:cNvSpPr>
          <p:nvPr/>
        </p:nvSpPr>
        <p:spPr bwMode="auto">
          <a:xfrm>
            <a:off x="9048751" y="4200526"/>
            <a:ext cx="1368425" cy="339725"/>
          </a:xfrm>
          <a:prstGeom prst="rect">
            <a:avLst/>
          </a:prstGeom>
          <a:solidFill>
            <a:srgbClr val="FFC000"/>
          </a:solidFill>
          <a:ln w="28575">
            <a:solidFill>
              <a:schemeClr val="accent3">
                <a:lumMod val="85000"/>
              </a:schemeClr>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s-ES" altLang="es-CL" sz="1600" b="1" dirty="0">
                <a:solidFill>
                  <a:srgbClr val="000000"/>
                </a:solidFill>
                <a:cs typeface="Times New Roman" pitchFamily="18" charset="0"/>
              </a:rPr>
              <a:t> </a:t>
            </a:r>
          </a:p>
        </p:txBody>
      </p:sp>
      <p:sp>
        <p:nvSpPr>
          <p:cNvPr id="90" name="Line 21">
            <a:extLst>
              <a:ext uri="{FF2B5EF4-FFF2-40B4-BE49-F238E27FC236}">
                <a16:creationId xmlns:a16="http://schemas.microsoft.com/office/drawing/2014/main" id="{BF1C2175-B408-4EA2-A088-4FEDDFE59D5C}"/>
              </a:ext>
            </a:extLst>
          </p:cNvPr>
          <p:cNvSpPr>
            <a:spLocks noChangeShapeType="1"/>
          </p:cNvSpPr>
          <p:nvPr/>
        </p:nvSpPr>
        <p:spPr bwMode="auto">
          <a:xfrm flipV="1">
            <a:off x="8759826" y="2905125"/>
            <a:ext cx="288925" cy="43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1" name="Line 21">
            <a:extLst>
              <a:ext uri="{FF2B5EF4-FFF2-40B4-BE49-F238E27FC236}">
                <a16:creationId xmlns:a16="http://schemas.microsoft.com/office/drawing/2014/main" id="{6B5B30A1-7DF1-4E97-9F60-4CB87CBA77CE}"/>
              </a:ext>
            </a:extLst>
          </p:cNvPr>
          <p:cNvSpPr>
            <a:spLocks noChangeShapeType="1"/>
          </p:cNvSpPr>
          <p:nvPr/>
        </p:nvSpPr>
        <p:spPr bwMode="auto">
          <a:xfrm flipV="1">
            <a:off x="8759826" y="3336925"/>
            <a:ext cx="2889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2" name="Line 21">
            <a:extLst>
              <a:ext uri="{FF2B5EF4-FFF2-40B4-BE49-F238E27FC236}">
                <a16:creationId xmlns:a16="http://schemas.microsoft.com/office/drawing/2014/main" id="{8A2F75C2-2B62-4B7E-8795-D118ACDEF6FA}"/>
              </a:ext>
            </a:extLst>
          </p:cNvPr>
          <p:cNvSpPr>
            <a:spLocks noChangeShapeType="1"/>
          </p:cNvSpPr>
          <p:nvPr/>
        </p:nvSpPr>
        <p:spPr bwMode="auto">
          <a:xfrm>
            <a:off x="8759826" y="3336926"/>
            <a:ext cx="288925" cy="5762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3" name="Line 21">
            <a:extLst>
              <a:ext uri="{FF2B5EF4-FFF2-40B4-BE49-F238E27FC236}">
                <a16:creationId xmlns:a16="http://schemas.microsoft.com/office/drawing/2014/main" id="{2EC2F58C-C9D4-448B-B8B0-C5CB12B88BCD}"/>
              </a:ext>
            </a:extLst>
          </p:cNvPr>
          <p:cNvSpPr>
            <a:spLocks noChangeShapeType="1"/>
          </p:cNvSpPr>
          <p:nvPr/>
        </p:nvSpPr>
        <p:spPr bwMode="auto">
          <a:xfrm>
            <a:off x="8759825" y="3336925"/>
            <a:ext cx="215900" cy="1079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4" name="Line 3">
            <a:extLst>
              <a:ext uri="{FF2B5EF4-FFF2-40B4-BE49-F238E27FC236}">
                <a16:creationId xmlns:a16="http://schemas.microsoft.com/office/drawing/2014/main" id="{056455A4-E0F2-4356-9BC3-1D92F25B324D}"/>
              </a:ext>
            </a:extLst>
          </p:cNvPr>
          <p:cNvSpPr>
            <a:spLocks noChangeShapeType="1"/>
          </p:cNvSpPr>
          <p:nvPr/>
        </p:nvSpPr>
        <p:spPr bwMode="auto">
          <a:xfrm>
            <a:off x="3575050" y="4560888"/>
            <a:ext cx="0" cy="328612"/>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 name="Marcador de contenido 2">
            <a:extLst>
              <a:ext uri="{FF2B5EF4-FFF2-40B4-BE49-F238E27FC236}">
                <a16:creationId xmlns:a16="http://schemas.microsoft.com/office/drawing/2014/main" id="{04F03A25-7197-4B19-BC3B-D31FC2BAF6DE}"/>
              </a:ext>
            </a:extLst>
          </p:cNvPr>
          <p:cNvSpPr>
            <a:spLocks noGrp="1"/>
          </p:cNvSpPr>
          <p:nvPr>
            <p:ph idx="1"/>
          </p:nvPr>
        </p:nvSpPr>
        <p:spPr>
          <a:xfrm>
            <a:off x="478632" y="440532"/>
            <a:ext cx="3753645" cy="986631"/>
          </a:xfrm>
        </p:spPr>
        <p:txBody>
          <a:bodyPr/>
          <a:lstStyle/>
          <a:p>
            <a:pPr marL="0" indent="0" algn="just">
              <a:buNone/>
            </a:pPr>
            <a:r>
              <a:rPr lang="es-ES" sz="2000" dirty="0">
                <a:highlight>
                  <a:srgbClr val="FFFF00"/>
                </a:highlight>
              </a:rPr>
              <a:t>Completa el siguiente mapa conceptual a modo de síntesis de la clase 1 y 2.</a:t>
            </a:r>
          </a:p>
        </p:txBody>
      </p:sp>
    </p:spTree>
    <p:extLst>
      <p:ext uri="{BB962C8B-B14F-4D97-AF65-F5344CB8AC3E}">
        <p14:creationId xmlns:p14="http://schemas.microsoft.com/office/powerpoint/2010/main" val="245819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par>
                                <p:cTn id="8" presetID="22" presetClass="entr" presetSubtype="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wipe(up)">
                                      <p:cBhvr>
                                        <p:cTn id="10" dur="500"/>
                                        <p:tgtEl>
                                          <p:spTgt spid="5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up)">
                                      <p:cBhvr>
                                        <p:cTn id="13" dur="500"/>
                                        <p:tgtEl>
                                          <p:spTgt spid="5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up)">
                                      <p:cBhvr>
                                        <p:cTn id="16" dur="500"/>
                                        <p:tgtEl>
                                          <p:spTgt spid="56"/>
                                        </p:tgtEl>
                                      </p:cBhvr>
                                    </p:animEffect>
                                  </p:childTnLst>
                                </p:cTn>
                              </p:par>
                              <p:par>
                                <p:cTn id="17" presetID="22" presetClass="entr" presetSubtype="1"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up)">
                                      <p:cBhvr>
                                        <p:cTn id="19" dur="500"/>
                                        <p:tgtEl>
                                          <p:spTgt spid="54"/>
                                        </p:tgtEl>
                                      </p:cBhvr>
                                    </p:animEffect>
                                  </p:childTnLst>
                                </p:cTn>
                              </p:par>
                              <p:par>
                                <p:cTn id="20" presetID="22" presetClass="entr" presetSubtype="1"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up)">
                                      <p:cBhvr>
                                        <p:cTn id="22" dur="500"/>
                                        <p:tgtEl>
                                          <p:spTgt spid="6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up)">
                                      <p:cBhvr>
                                        <p:cTn id="25" dur="500"/>
                                        <p:tgtEl>
                                          <p:spTgt spid="5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up)">
                                      <p:cBhvr>
                                        <p:cTn id="28" dur="500"/>
                                        <p:tgtEl>
                                          <p:spTgt spid="5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up)">
                                      <p:cBhvr>
                                        <p:cTn id="31" dur="500"/>
                                        <p:tgtEl>
                                          <p:spTgt spid="6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up)">
                                      <p:cBhvr>
                                        <p:cTn id="36" dur="500"/>
                                        <p:tgtEl>
                                          <p:spTgt spid="44"/>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up)">
                                      <p:cBhvr>
                                        <p:cTn id="39" dur="500"/>
                                        <p:tgtEl>
                                          <p:spTgt spid="4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up)">
                                      <p:cBhvr>
                                        <p:cTn id="42" dur="500"/>
                                        <p:tgtEl>
                                          <p:spTgt spid="75"/>
                                        </p:tgtEl>
                                      </p:cBhvr>
                                    </p:animEffect>
                                  </p:childTnLst>
                                </p:cTn>
                              </p:par>
                              <p:par>
                                <p:cTn id="43" presetID="22" presetClass="entr" presetSubtype="1" fill="hold"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up)">
                                      <p:cBhvr>
                                        <p:cTn id="45" dur="500"/>
                                        <p:tgtEl>
                                          <p:spTgt spid="94"/>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up)">
                                      <p:cBhvr>
                                        <p:cTn id="48" dur="500"/>
                                        <p:tgtEl>
                                          <p:spTgt spid="8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ipe(up)">
                                      <p:cBhvr>
                                        <p:cTn id="51" dur="500"/>
                                        <p:tgtEl>
                                          <p:spTgt spid="8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wipe(up)">
                                      <p:cBhvr>
                                        <p:cTn id="56" dur="500"/>
                                        <p:tgtEl>
                                          <p:spTgt spid="5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up)">
                                      <p:cBhvr>
                                        <p:cTn id="59" dur="500"/>
                                        <p:tgtEl>
                                          <p:spTgt spid="5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wipe(up)">
                                      <p:cBhvr>
                                        <p:cTn id="62" dur="500"/>
                                        <p:tgtEl>
                                          <p:spTgt spid="76"/>
                                        </p:tgtEl>
                                      </p:cBhvr>
                                    </p:animEffect>
                                  </p:childTnLst>
                                </p:cTn>
                              </p:par>
                              <p:par>
                                <p:cTn id="63" presetID="22" presetClass="entr" presetSubtype="1" fill="hold"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wipe(up)">
                                      <p:cBhvr>
                                        <p:cTn id="65" dur="500"/>
                                        <p:tgtEl>
                                          <p:spTgt spid="69"/>
                                        </p:tgtEl>
                                      </p:cBhvr>
                                    </p:animEffect>
                                  </p:childTnLst>
                                </p:cTn>
                              </p:par>
                              <p:par>
                                <p:cTn id="66" presetID="22" presetClass="entr" presetSubtype="1" fill="hold"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wipe(up)">
                                      <p:cBhvr>
                                        <p:cTn id="68" dur="500"/>
                                        <p:tgtEl>
                                          <p:spTgt spid="74"/>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wipe(up)">
                                      <p:cBhvr>
                                        <p:cTn id="71" dur="500"/>
                                        <p:tgtEl>
                                          <p:spTgt spid="71"/>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wipe(up)">
                                      <p:cBhvr>
                                        <p:cTn id="74" dur="500"/>
                                        <p:tgtEl>
                                          <p:spTgt spid="7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wipe(left)">
                                      <p:cBhvr>
                                        <p:cTn id="79" dur="500"/>
                                        <p:tgtEl>
                                          <p:spTgt spid="64"/>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wipe(left)">
                                      <p:cBhvr>
                                        <p:cTn id="82" dur="500"/>
                                        <p:tgtEl>
                                          <p:spTgt spid="65"/>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wipe(left)">
                                      <p:cBhvr>
                                        <p:cTn id="85" dur="500"/>
                                        <p:tgtEl>
                                          <p:spTgt spid="66"/>
                                        </p:tgtEl>
                                      </p:cBhvr>
                                    </p:animEffect>
                                  </p:childTnLst>
                                </p:cTn>
                              </p:par>
                              <p:par>
                                <p:cTn id="86" presetID="22" presetClass="entr" presetSubtype="8" fill="hold"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left)">
                                      <p:cBhvr>
                                        <p:cTn id="88" dur="500"/>
                                        <p:tgtEl>
                                          <p:spTgt spid="90"/>
                                        </p:tgtEl>
                                      </p:cBhvr>
                                    </p:animEffect>
                                  </p:childTnLst>
                                </p:cTn>
                              </p:par>
                              <p:par>
                                <p:cTn id="89" presetID="22" presetClass="entr" presetSubtype="8" fill="hold" nodeType="withEffect">
                                  <p:stCondLst>
                                    <p:cond delay="0"/>
                                  </p:stCondLst>
                                  <p:childTnLst>
                                    <p:set>
                                      <p:cBhvr>
                                        <p:cTn id="90" dur="1" fill="hold">
                                          <p:stCondLst>
                                            <p:cond delay="0"/>
                                          </p:stCondLst>
                                        </p:cTn>
                                        <p:tgtEl>
                                          <p:spTgt spid="91"/>
                                        </p:tgtEl>
                                        <p:attrNameLst>
                                          <p:attrName>style.visibility</p:attrName>
                                        </p:attrNameLst>
                                      </p:cBhvr>
                                      <p:to>
                                        <p:strVal val="visible"/>
                                      </p:to>
                                    </p:set>
                                    <p:animEffect transition="in" filter="wipe(left)">
                                      <p:cBhvr>
                                        <p:cTn id="91" dur="500"/>
                                        <p:tgtEl>
                                          <p:spTgt spid="91"/>
                                        </p:tgtEl>
                                      </p:cBhvr>
                                    </p:animEffect>
                                  </p:childTnLst>
                                </p:cTn>
                              </p:par>
                              <p:par>
                                <p:cTn id="92" presetID="22" presetClass="entr" presetSubtype="8" fill="hold" nodeType="withEffect">
                                  <p:stCondLst>
                                    <p:cond delay="0"/>
                                  </p:stCondLst>
                                  <p:childTnLst>
                                    <p:set>
                                      <p:cBhvr>
                                        <p:cTn id="93" dur="1" fill="hold">
                                          <p:stCondLst>
                                            <p:cond delay="0"/>
                                          </p:stCondLst>
                                        </p:cTn>
                                        <p:tgtEl>
                                          <p:spTgt spid="92"/>
                                        </p:tgtEl>
                                        <p:attrNameLst>
                                          <p:attrName>style.visibility</p:attrName>
                                        </p:attrNameLst>
                                      </p:cBhvr>
                                      <p:to>
                                        <p:strVal val="visible"/>
                                      </p:to>
                                    </p:set>
                                    <p:animEffect transition="in" filter="wipe(left)">
                                      <p:cBhvr>
                                        <p:cTn id="94" dur="500"/>
                                        <p:tgtEl>
                                          <p:spTgt spid="92"/>
                                        </p:tgtEl>
                                      </p:cBhvr>
                                    </p:animEffect>
                                  </p:childTnLst>
                                </p:cTn>
                              </p:par>
                              <p:par>
                                <p:cTn id="95" presetID="22" presetClass="entr" presetSubtype="8" fill="hold"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wipe(left)">
                                      <p:cBhvr>
                                        <p:cTn id="97" dur="500"/>
                                        <p:tgtEl>
                                          <p:spTgt spid="93"/>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left)">
                                      <p:cBhvr>
                                        <p:cTn id="103" dur="500"/>
                                        <p:tgtEl>
                                          <p:spTgt spid="86"/>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88"/>
                                        </p:tgtEl>
                                        <p:attrNameLst>
                                          <p:attrName>style.visibility</p:attrName>
                                        </p:attrNameLst>
                                      </p:cBhvr>
                                      <p:to>
                                        <p:strVal val="visible"/>
                                      </p:to>
                                    </p:set>
                                    <p:animEffect transition="in" filter="wipe(left)">
                                      <p:cBhvr>
                                        <p:cTn id="106" dur="500"/>
                                        <p:tgtEl>
                                          <p:spTgt spid="88"/>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89"/>
                                        </p:tgtEl>
                                        <p:attrNameLst>
                                          <p:attrName>style.visibility</p:attrName>
                                        </p:attrNameLst>
                                      </p:cBhvr>
                                      <p:to>
                                        <p:strVal val="visible"/>
                                      </p:to>
                                    </p:set>
                                    <p:animEffect transition="in" filter="wipe(left)">
                                      <p:cBhvr>
                                        <p:cTn id="10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animBg="1"/>
      <p:bldP spid="52" grpId="0" animBg="1"/>
      <p:bldP spid="53" grpId="0" animBg="1"/>
      <p:bldP spid="56" grpId="0" animBg="1"/>
      <p:bldP spid="57" grpId="0" animBg="1"/>
      <p:bldP spid="59" grpId="0" animBg="1"/>
      <p:bldP spid="62" grpId="0" animBg="1"/>
      <p:bldP spid="65" grpId="0" animBg="1"/>
      <p:bldP spid="66" grpId="0" animBg="1"/>
      <p:bldP spid="71" grpId="0" animBg="1"/>
      <p:bldP spid="72" grpId="0" animBg="1"/>
      <p:bldP spid="75" grpId="0" animBg="1"/>
      <p:bldP spid="76" grpId="0" animBg="1"/>
      <p:bldP spid="80" grpId="0" animBg="1"/>
      <p:bldP spid="83" grpId="0" animBg="1"/>
      <p:bldP spid="84" grpId="0" animBg="1"/>
      <p:bldP spid="86" grpId="0" animBg="1"/>
      <p:bldP spid="88" grpId="0" animBg="1"/>
      <p:bldP spid="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C95C49-509C-47D0-996F-C1CA404A7606}"/>
              </a:ext>
            </a:extLst>
          </p:cNvPr>
          <p:cNvSpPr>
            <a:spLocks noGrp="1"/>
          </p:cNvSpPr>
          <p:nvPr>
            <p:ph type="title"/>
          </p:nvPr>
        </p:nvSpPr>
        <p:spPr>
          <a:xfrm>
            <a:off x="768626" y="156403"/>
            <a:ext cx="10515600" cy="1033841"/>
          </a:xfrm>
        </p:spPr>
        <p:txBody>
          <a:bodyPr/>
          <a:lstStyle/>
          <a:p>
            <a:r>
              <a:rPr lang="es-ES" dirty="0"/>
              <a:t>Recomendaciones </a:t>
            </a:r>
          </a:p>
        </p:txBody>
      </p:sp>
      <p:sp>
        <p:nvSpPr>
          <p:cNvPr id="3" name="Marcador de contenido 2">
            <a:extLst>
              <a:ext uri="{FF2B5EF4-FFF2-40B4-BE49-F238E27FC236}">
                <a16:creationId xmlns:a16="http://schemas.microsoft.com/office/drawing/2014/main" id="{5194F5B4-9751-4A46-AD55-64CE7384FF58}"/>
              </a:ext>
            </a:extLst>
          </p:cNvPr>
          <p:cNvSpPr>
            <a:spLocks noGrp="1"/>
          </p:cNvSpPr>
          <p:nvPr>
            <p:ph idx="1"/>
          </p:nvPr>
        </p:nvSpPr>
        <p:spPr>
          <a:xfrm>
            <a:off x="659296" y="1046353"/>
            <a:ext cx="10515600" cy="1547760"/>
          </a:xfrm>
        </p:spPr>
        <p:txBody>
          <a:bodyPr/>
          <a:lstStyle/>
          <a:p>
            <a:pPr algn="just"/>
            <a:r>
              <a:rPr lang="es-ES" sz="2000" dirty="0"/>
              <a:t>Las actividades propuestas para esta clases las debe realizar en el cuaderno. </a:t>
            </a:r>
          </a:p>
          <a:p>
            <a:pPr algn="just"/>
            <a:r>
              <a:rPr lang="es-ES" sz="2000" dirty="0"/>
              <a:t>Fecha de entrega: martes 31 de marzo</a:t>
            </a:r>
          </a:p>
          <a:p>
            <a:pPr algn="just"/>
            <a:r>
              <a:rPr lang="es-ES" sz="2000" dirty="0"/>
              <a:t>Debe enviar </a:t>
            </a:r>
            <a:r>
              <a:rPr lang="es-ES" sz="2000" dirty="0" err="1"/>
              <a:t>ppt</a:t>
            </a:r>
            <a:r>
              <a:rPr lang="es-ES" sz="2000" dirty="0"/>
              <a:t> desarrollado o fotografía de cada actividad desarrollada a mi correo institucional </a:t>
            </a:r>
            <a:r>
              <a:rPr lang="es-ES" sz="2000" dirty="0">
                <a:hlinkClick r:id="rId2"/>
              </a:rPr>
              <a:t>pandia@cldv.cl</a:t>
            </a:r>
            <a:endParaRPr lang="es-ES" sz="2000" dirty="0"/>
          </a:p>
          <a:p>
            <a:pPr algn="just"/>
            <a:r>
              <a:rPr lang="es-ES" sz="2000" dirty="0"/>
              <a:t>Las consultas las pueden realizar hasta el sábado 18 horas al correo institucional.</a:t>
            </a:r>
          </a:p>
          <a:p>
            <a:pPr algn="just"/>
            <a:endParaRPr lang="es-ES" sz="2000" dirty="0"/>
          </a:p>
        </p:txBody>
      </p:sp>
      <p:pic>
        <p:nvPicPr>
          <p:cNvPr id="4" name="Picture 2" descr="Resultado de imagen para MUCHISIMAS GRACIAS POR SU ASISTENCIA, JPG">
            <a:extLst>
              <a:ext uri="{FF2B5EF4-FFF2-40B4-BE49-F238E27FC236}">
                <a16:creationId xmlns:a16="http://schemas.microsoft.com/office/drawing/2014/main" id="{6E8FF3FD-2B25-408C-8093-60DAFBF53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645" y="2872410"/>
            <a:ext cx="3095625" cy="301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4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B82B3B-DEFF-4ED2-870D-E35A3F5205D8}"/>
              </a:ext>
            </a:extLst>
          </p:cNvPr>
          <p:cNvSpPr>
            <a:spLocks noGrp="1"/>
          </p:cNvSpPr>
          <p:nvPr>
            <p:ph type="title"/>
          </p:nvPr>
        </p:nvSpPr>
        <p:spPr/>
        <p:txBody>
          <a:bodyPr/>
          <a:lstStyle/>
          <a:p>
            <a:r>
              <a:rPr lang="es-ES" dirty="0"/>
              <a:t>Objetivo </a:t>
            </a:r>
          </a:p>
        </p:txBody>
      </p:sp>
      <p:sp>
        <p:nvSpPr>
          <p:cNvPr id="3" name="Marcador de contenido 2">
            <a:extLst>
              <a:ext uri="{FF2B5EF4-FFF2-40B4-BE49-F238E27FC236}">
                <a16:creationId xmlns:a16="http://schemas.microsoft.com/office/drawing/2014/main" id="{59BCE708-60D4-4EE0-A067-771100847AE0}"/>
              </a:ext>
            </a:extLst>
          </p:cNvPr>
          <p:cNvSpPr>
            <a:spLocks noGrp="1"/>
          </p:cNvSpPr>
          <p:nvPr>
            <p:ph idx="1"/>
          </p:nvPr>
        </p:nvSpPr>
        <p:spPr/>
        <p:txBody>
          <a:bodyPr/>
          <a:lstStyle/>
          <a:p>
            <a:pPr marL="457200" indent="-457200" algn="just">
              <a:buFont typeface="+mj-lt"/>
              <a:buAutoNum type="arabicPeriod"/>
            </a:pPr>
            <a:r>
              <a:rPr lang="es-ES" sz="2000" dirty="0"/>
              <a:t>Investigar y explicar cómo se organizan e interactúan los seres vivos en diversos ecosistemas, los niveles de organización de los seres vivos (como organismo, población, comunidad, ecosistema). Las interacciones biológicas (como depredación, competencia, comensalismo, mutualismo, parasitismo).</a:t>
            </a:r>
          </a:p>
          <a:p>
            <a:pPr marL="457200" indent="-457200" algn="just">
              <a:buFont typeface="+mj-lt"/>
              <a:buAutoNum type="arabicPeriod"/>
            </a:pPr>
            <a:r>
              <a:rPr lang="es-ES" sz="2000" dirty="0"/>
              <a:t>Desarrollar modelos que expliquen: Los flujos de energía en un ecosistema (redes y pirámides tróficas). </a:t>
            </a:r>
          </a:p>
          <a:p>
            <a:pPr marL="457200" indent="-457200" algn="just">
              <a:buFont typeface="+mj-lt"/>
              <a:buAutoNum type="arabicPeriod"/>
            </a:pPr>
            <a:r>
              <a:rPr lang="es-ES" sz="2000" dirty="0"/>
              <a:t>Explicar el flujo de la energía y ciclo de la materia.</a:t>
            </a:r>
          </a:p>
        </p:txBody>
      </p:sp>
    </p:spTree>
    <p:extLst>
      <p:ext uri="{BB962C8B-B14F-4D97-AF65-F5344CB8AC3E}">
        <p14:creationId xmlns:p14="http://schemas.microsoft.com/office/powerpoint/2010/main" val="91168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B9E06-B270-42D5-A9B1-98C2D746FDD9}"/>
              </a:ext>
            </a:extLst>
          </p:cNvPr>
          <p:cNvSpPr>
            <a:spLocks noGrp="1"/>
          </p:cNvSpPr>
          <p:nvPr>
            <p:ph type="title"/>
          </p:nvPr>
        </p:nvSpPr>
        <p:spPr/>
        <p:txBody>
          <a:bodyPr/>
          <a:lstStyle/>
          <a:p>
            <a:r>
              <a:rPr lang="es-ES" dirty="0"/>
              <a:t>Introducción </a:t>
            </a:r>
          </a:p>
        </p:txBody>
      </p:sp>
      <p:sp>
        <p:nvSpPr>
          <p:cNvPr id="4" name="Marcador de texto 3">
            <a:extLst>
              <a:ext uri="{FF2B5EF4-FFF2-40B4-BE49-F238E27FC236}">
                <a16:creationId xmlns:a16="http://schemas.microsoft.com/office/drawing/2014/main" id="{104E2CDA-4EC0-49CD-94EB-01E5CEDDD260}"/>
              </a:ext>
            </a:extLst>
          </p:cNvPr>
          <p:cNvSpPr>
            <a:spLocks noGrp="1"/>
          </p:cNvSpPr>
          <p:nvPr>
            <p:ph type="body" idx="1"/>
          </p:nvPr>
        </p:nvSpPr>
        <p:spPr>
          <a:xfrm>
            <a:off x="862014" y="1259682"/>
            <a:ext cx="5157787" cy="823912"/>
          </a:xfrm>
        </p:spPr>
        <p:txBody>
          <a:bodyPr/>
          <a:lstStyle/>
          <a:p>
            <a:r>
              <a:rPr lang="es-ES" dirty="0"/>
              <a:t>Población </a:t>
            </a:r>
          </a:p>
        </p:txBody>
      </p:sp>
      <p:sp>
        <p:nvSpPr>
          <p:cNvPr id="6" name="Marcador de texto 5">
            <a:extLst>
              <a:ext uri="{FF2B5EF4-FFF2-40B4-BE49-F238E27FC236}">
                <a16:creationId xmlns:a16="http://schemas.microsoft.com/office/drawing/2014/main" id="{50562616-1FCB-44AF-A151-12B003A26742}"/>
              </a:ext>
            </a:extLst>
          </p:cNvPr>
          <p:cNvSpPr>
            <a:spLocks noGrp="1"/>
          </p:cNvSpPr>
          <p:nvPr>
            <p:ph type="body" sz="quarter" idx="3"/>
          </p:nvPr>
        </p:nvSpPr>
        <p:spPr/>
        <p:txBody>
          <a:bodyPr/>
          <a:lstStyle/>
          <a:p>
            <a:r>
              <a:rPr lang="es-ES" dirty="0"/>
              <a:t>Comunidad </a:t>
            </a:r>
          </a:p>
        </p:txBody>
      </p:sp>
      <p:sp>
        <p:nvSpPr>
          <p:cNvPr id="8" name="Text Box 11">
            <a:extLst>
              <a:ext uri="{FF2B5EF4-FFF2-40B4-BE49-F238E27FC236}">
                <a16:creationId xmlns:a16="http://schemas.microsoft.com/office/drawing/2014/main" id="{60532B7A-9003-4B31-8D5D-601F21C073EF}"/>
              </a:ext>
            </a:extLst>
          </p:cNvPr>
          <p:cNvSpPr txBox="1">
            <a:spLocks noChangeArrowheads="1"/>
          </p:cNvSpPr>
          <p:nvPr/>
        </p:nvSpPr>
        <p:spPr bwMode="auto">
          <a:xfrm>
            <a:off x="1244611" y="2093119"/>
            <a:ext cx="4216398" cy="1511300"/>
          </a:xfrm>
          <a:prstGeom prst="rect">
            <a:avLst/>
          </a:prstGeom>
          <a:solidFill>
            <a:schemeClr val="accent5"/>
          </a:solidFill>
          <a:ln w="28575">
            <a:solidFill>
              <a:srgbClr val="0070C0"/>
            </a:solidFill>
            <a:headEnd/>
            <a:tailEnd/>
          </a:ln>
        </p:spPr>
        <p:style>
          <a:lnRef idx="2">
            <a:schemeClr val="accent2"/>
          </a:lnRef>
          <a:fillRef idx="1">
            <a:schemeClr val="lt1"/>
          </a:fillRef>
          <a:effectRef idx="0">
            <a:schemeClr val="accent2"/>
          </a:effectRef>
          <a:fontRef idx="minor">
            <a:schemeClr val="dk1"/>
          </a:fontRef>
        </p:style>
        <p:txBody>
          <a:bodyPr tIns="0" bIns="0" anchor="ctr"/>
          <a:lstStyle/>
          <a:p>
            <a:pPr algn="just">
              <a:spcBef>
                <a:spcPts val="0"/>
              </a:spcBef>
              <a:defRPr/>
            </a:pPr>
            <a:r>
              <a:rPr lang="es-ES" sz="2000" dirty="0">
                <a:cs typeface="Times New Roman" pitchFamily="18" charset="0"/>
              </a:rPr>
              <a:t>Conjunto de individuos de la misma especie que vive en un mismo hábitat y que tienen mayor probabilidad de reproducción.</a:t>
            </a:r>
          </a:p>
        </p:txBody>
      </p:sp>
      <p:sp>
        <p:nvSpPr>
          <p:cNvPr id="9" name="Text Box 13">
            <a:extLst>
              <a:ext uri="{FF2B5EF4-FFF2-40B4-BE49-F238E27FC236}">
                <a16:creationId xmlns:a16="http://schemas.microsoft.com/office/drawing/2014/main" id="{68409584-0874-45CC-A0CC-6216FC4A6615}"/>
              </a:ext>
            </a:extLst>
          </p:cNvPr>
          <p:cNvSpPr txBox="1">
            <a:spLocks noChangeArrowheads="1"/>
          </p:cNvSpPr>
          <p:nvPr/>
        </p:nvSpPr>
        <p:spPr bwMode="auto">
          <a:xfrm>
            <a:off x="6665122" y="2505075"/>
            <a:ext cx="3527426" cy="1223963"/>
          </a:xfrm>
          <a:prstGeom prst="rect">
            <a:avLst/>
          </a:prstGeom>
          <a:solidFill>
            <a:schemeClr val="accent5"/>
          </a:solidFill>
          <a:ln w="28575">
            <a:solidFill>
              <a:srgbClr val="0070C0"/>
            </a:solidFill>
            <a:headEnd/>
            <a:tailEnd/>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s-ES" sz="2000" dirty="0">
                <a:cs typeface="Times New Roman" pitchFamily="18" charset="0"/>
              </a:rPr>
              <a:t>Conjunto de poblaciones de diferentes especies  que interactúan en el mismo tiempo y espacio.</a:t>
            </a:r>
            <a:endParaRPr lang="es-MX" sz="2000" dirty="0">
              <a:cs typeface="Times New Roman" pitchFamily="18" charset="0"/>
            </a:endParaRPr>
          </a:p>
        </p:txBody>
      </p:sp>
      <p:pic>
        <p:nvPicPr>
          <p:cNvPr id="1026" name="Picture 2">
            <a:extLst>
              <a:ext uri="{FF2B5EF4-FFF2-40B4-BE49-F238E27FC236}">
                <a16:creationId xmlns:a16="http://schemas.microsoft.com/office/drawing/2014/main" id="{92FB8AE3-13F4-4F45-B21E-958143DD8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263" y="785813"/>
            <a:ext cx="4181475" cy="52863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87E7BB2C-9199-4F6D-B69A-586C0B542A96}"/>
              </a:ext>
            </a:extLst>
          </p:cNvPr>
          <p:cNvSpPr/>
          <p:nvPr/>
        </p:nvSpPr>
        <p:spPr>
          <a:xfrm>
            <a:off x="8372475" y="4531281"/>
            <a:ext cx="3262870" cy="646331"/>
          </a:xfrm>
          <a:prstGeom prst="rect">
            <a:avLst/>
          </a:prstGeom>
          <a:solidFill>
            <a:srgbClr val="FFFF00"/>
          </a:solidFill>
        </p:spPr>
        <p:txBody>
          <a:bodyPr wrap="square">
            <a:spAutoFit/>
          </a:bodyPr>
          <a:lstStyle/>
          <a:p>
            <a:r>
              <a:rPr lang="es-ES" dirty="0">
                <a:hlinkClick r:id="rId3"/>
              </a:rPr>
              <a:t>https://www.youtube.com/watch?v=wyf-eJBnmtc</a:t>
            </a:r>
            <a:endParaRPr lang="es-ES" dirty="0"/>
          </a:p>
        </p:txBody>
      </p:sp>
    </p:spTree>
    <p:extLst>
      <p:ext uri="{BB962C8B-B14F-4D97-AF65-F5344CB8AC3E}">
        <p14:creationId xmlns:p14="http://schemas.microsoft.com/office/powerpoint/2010/main" val="276644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EF6DC4-AFDA-4B78-8B5B-576BBE405E6B}"/>
              </a:ext>
            </a:extLst>
          </p:cNvPr>
          <p:cNvSpPr>
            <a:spLocks noGrp="1"/>
          </p:cNvSpPr>
          <p:nvPr>
            <p:ph type="title"/>
          </p:nvPr>
        </p:nvSpPr>
        <p:spPr/>
        <p:txBody>
          <a:bodyPr/>
          <a:lstStyle/>
          <a:p>
            <a:r>
              <a:rPr lang="es-ES" dirty="0"/>
              <a:t>¿Qué es una </a:t>
            </a:r>
            <a:r>
              <a:rPr lang="es-ES" dirty="0">
                <a:highlight>
                  <a:srgbClr val="FFFF00"/>
                </a:highlight>
              </a:rPr>
              <a:t>cadena</a:t>
            </a:r>
            <a:r>
              <a:rPr lang="es-ES" dirty="0"/>
              <a:t> trófica ?</a:t>
            </a:r>
          </a:p>
        </p:txBody>
      </p:sp>
      <p:sp>
        <p:nvSpPr>
          <p:cNvPr id="3" name="Marcador de contenido 2">
            <a:extLst>
              <a:ext uri="{FF2B5EF4-FFF2-40B4-BE49-F238E27FC236}">
                <a16:creationId xmlns:a16="http://schemas.microsoft.com/office/drawing/2014/main" id="{D23BE2C0-B203-45BD-8BCB-CE58501BCAFA}"/>
              </a:ext>
            </a:extLst>
          </p:cNvPr>
          <p:cNvSpPr>
            <a:spLocks noGrp="1"/>
          </p:cNvSpPr>
          <p:nvPr>
            <p:ph idx="1"/>
          </p:nvPr>
        </p:nvSpPr>
        <p:spPr/>
        <p:txBody>
          <a:bodyPr/>
          <a:lstStyle/>
          <a:p>
            <a:pPr marL="0" indent="0" algn="just">
              <a:buNone/>
            </a:pPr>
            <a:r>
              <a:rPr lang="es-ES" sz="2000" dirty="0"/>
              <a:t>Se conoce como </a:t>
            </a:r>
            <a:r>
              <a:rPr lang="es-ES" sz="2000" b="1" dirty="0"/>
              <a:t>cadena trófica</a:t>
            </a:r>
            <a:r>
              <a:rPr lang="es-ES" sz="2000" dirty="0"/>
              <a:t>, </a:t>
            </a:r>
            <a:r>
              <a:rPr lang="es-ES" sz="2000" b="1" dirty="0"/>
              <a:t>cadena</a:t>
            </a:r>
            <a:r>
              <a:rPr lang="es-ES" sz="2000" dirty="0"/>
              <a:t> alimenticia o </a:t>
            </a:r>
            <a:r>
              <a:rPr lang="es-ES" sz="2000" b="1" dirty="0"/>
              <a:t>cadena</a:t>
            </a:r>
            <a:r>
              <a:rPr lang="es-ES" sz="2000" dirty="0"/>
              <a:t> alimentaria al mecanismo de transferencia de materia orgánica (nutrientes) y energía a través de las distintas especies de seres vivos que componen una comunidad biológica o ecosistema. </a:t>
            </a:r>
          </a:p>
        </p:txBody>
      </p:sp>
      <p:pic>
        <p:nvPicPr>
          <p:cNvPr id="1028" name="Picture 4" descr="Resultado de imagen para cadena trófica">
            <a:extLst>
              <a:ext uri="{FF2B5EF4-FFF2-40B4-BE49-F238E27FC236}">
                <a16:creationId xmlns:a16="http://schemas.microsoft.com/office/drawing/2014/main" id="{7BBED8D9-80DB-4BAF-A832-0B282B846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9" y="3047800"/>
            <a:ext cx="6686550" cy="3610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A9320205-AE54-4C30-9D9E-3F36BE2B0FA0}"/>
              </a:ext>
            </a:extLst>
          </p:cNvPr>
          <p:cNvSpPr/>
          <p:nvPr/>
        </p:nvSpPr>
        <p:spPr>
          <a:xfrm>
            <a:off x="7162800" y="2810172"/>
            <a:ext cx="4191000" cy="1631216"/>
          </a:xfrm>
          <a:prstGeom prst="rect">
            <a:avLst/>
          </a:prstGeom>
        </p:spPr>
        <p:txBody>
          <a:bodyPr wrap="square">
            <a:spAutoFit/>
          </a:bodyPr>
          <a:lstStyle/>
          <a:p>
            <a:pPr algn="just" eaLnBrk="1" hangingPunct="1">
              <a:defRPr/>
            </a:pPr>
            <a:r>
              <a:rPr lang="es-ES" altLang="es-CL" sz="2000" dirty="0">
                <a:latin typeface="+mn-lt"/>
              </a:rPr>
              <a:t>Las cadenas tróficas no tienen más de 4 o 5 niveles tróficos, ya que, solo un </a:t>
            </a:r>
            <a:r>
              <a:rPr lang="es-ES" altLang="es-CL" sz="2000" dirty="0">
                <a:highlight>
                  <a:srgbClr val="FFFF00"/>
                </a:highlight>
                <a:latin typeface="+mn-lt"/>
              </a:rPr>
              <a:t>10% de la energía, aproximadamente, es transferida de un nivel al siguiente. </a:t>
            </a:r>
            <a:endParaRPr lang="es-CL" altLang="es-CL" sz="2000" dirty="0">
              <a:highlight>
                <a:srgbClr val="FFFF00"/>
              </a:highlight>
              <a:latin typeface="+mn-lt"/>
            </a:endParaRPr>
          </a:p>
        </p:txBody>
      </p:sp>
    </p:spTree>
    <p:extLst>
      <p:ext uri="{BB962C8B-B14F-4D97-AF65-F5344CB8AC3E}">
        <p14:creationId xmlns:p14="http://schemas.microsoft.com/office/powerpoint/2010/main" val="369282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F7E89-FD44-41EA-A76B-E6032DC0A2C7}"/>
              </a:ext>
            </a:extLst>
          </p:cNvPr>
          <p:cNvSpPr>
            <a:spLocks noGrp="1"/>
          </p:cNvSpPr>
          <p:nvPr>
            <p:ph type="title"/>
          </p:nvPr>
        </p:nvSpPr>
        <p:spPr/>
        <p:txBody>
          <a:bodyPr/>
          <a:lstStyle/>
          <a:p>
            <a:r>
              <a:rPr lang="es-ES" dirty="0"/>
              <a:t>¿Qué es una </a:t>
            </a:r>
            <a:r>
              <a:rPr lang="es-ES" dirty="0">
                <a:highlight>
                  <a:srgbClr val="FFFF00"/>
                </a:highlight>
              </a:rPr>
              <a:t>trama</a:t>
            </a:r>
            <a:r>
              <a:rPr lang="es-ES" dirty="0"/>
              <a:t> trófica?</a:t>
            </a:r>
          </a:p>
        </p:txBody>
      </p:sp>
      <p:sp>
        <p:nvSpPr>
          <p:cNvPr id="4" name="Marcador de contenido 3">
            <a:extLst>
              <a:ext uri="{FF2B5EF4-FFF2-40B4-BE49-F238E27FC236}">
                <a16:creationId xmlns:a16="http://schemas.microsoft.com/office/drawing/2014/main" id="{07EDD9DC-59CF-487A-96AC-F9B6A31D866B}"/>
              </a:ext>
            </a:extLst>
          </p:cNvPr>
          <p:cNvSpPr>
            <a:spLocks noGrp="1"/>
          </p:cNvSpPr>
          <p:nvPr>
            <p:ph idx="1"/>
          </p:nvPr>
        </p:nvSpPr>
        <p:spPr>
          <a:xfrm>
            <a:off x="838200" y="1825625"/>
            <a:ext cx="10515600" cy="1403350"/>
          </a:xfrm>
        </p:spPr>
        <p:txBody>
          <a:bodyPr/>
          <a:lstStyle/>
          <a:p>
            <a:pPr algn="just"/>
            <a:r>
              <a:rPr lang="es-ES" sz="2000" dirty="0"/>
              <a:t>Las tramas tróficas son las relaciones nutritivas fundamentales de una comunidad. Se diferencian de las llamadas cadenas de alimentos que unen a los organismos productores con los consumidores, porque en las tramas tróficas las relaciones son más compleja y sus eslabones no están necesariamente unidos desde un extremo que se inicia con un productor verde hasta el otro que incluye a un consumidor. depredadores. </a:t>
            </a:r>
          </a:p>
        </p:txBody>
      </p:sp>
      <p:pic>
        <p:nvPicPr>
          <p:cNvPr id="6" name="Picture 2" descr="Resultado de imagen para trama trofica">
            <a:extLst>
              <a:ext uri="{FF2B5EF4-FFF2-40B4-BE49-F238E27FC236}">
                <a16:creationId xmlns:a16="http://schemas.microsoft.com/office/drawing/2014/main" id="{CF0C86D1-8D44-456F-9ED2-92D08467D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249" y="3363912"/>
            <a:ext cx="4705489" cy="2686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A066BA58-9499-4746-8B6A-3733C8450A1A}"/>
              </a:ext>
            </a:extLst>
          </p:cNvPr>
          <p:cNvSpPr/>
          <p:nvPr/>
        </p:nvSpPr>
        <p:spPr>
          <a:xfrm>
            <a:off x="6096000" y="3209065"/>
            <a:ext cx="5257799" cy="2246769"/>
          </a:xfrm>
          <a:prstGeom prst="rect">
            <a:avLst/>
          </a:prstGeom>
        </p:spPr>
        <p:txBody>
          <a:bodyPr wrap="square">
            <a:spAutoFit/>
          </a:bodyPr>
          <a:lstStyle/>
          <a:p>
            <a:pPr algn="just"/>
            <a:r>
              <a:rPr lang="es-ES" sz="2000" dirty="0">
                <a:latin typeface="Arial" panose="020B0604020202020204" pitchFamily="34" charset="0"/>
                <a:cs typeface="Arial" panose="020B0604020202020204" pitchFamily="34" charset="0"/>
              </a:rPr>
              <a:t>Las tramas alimentarias tienen muchas ramas e interconexiones y pueden implicar a más de 100 especies diferentes. Su característica primordial es que los depredadores toman más de un tipo de presa y cada tipo de fresa es explorada por varias especies diferentes </a:t>
            </a:r>
          </a:p>
        </p:txBody>
      </p:sp>
    </p:spTree>
    <p:extLst>
      <p:ext uri="{BB962C8B-B14F-4D97-AF65-F5344CB8AC3E}">
        <p14:creationId xmlns:p14="http://schemas.microsoft.com/office/powerpoint/2010/main" val="119046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Resultado de imagen para trama trofica">
            <a:extLst>
              <a:ext uri="{FF2B5EF4-FFF2-40B4-BE49-F238E27FC236}">
                <a16:creationId xmlns:a16="http://schemas.microsoft.com/office/drawing/2014/main" id="{3E22B002-698C-4104-B9FA-65859ED005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3508" y="68263"/>
            <a:ext cx="8644983" cy="6721475"/>
          </a:xfrm>
          <a:prstGeom prst="rect">
            <a:avLst/>
          </a:prstGeom>
          <a:solidFill>
            <a:srgbClr val="FFFFFF"/>
          </a:solidFill>
        </p:spPr>
      </p:pic>
    </p:spTree>
    <p:extLst>
      <p:ext uri="{BB962C8B-B14F-4D97-AF65-F5344CB8AC3E}">
        <p14:creationId xmlns:p14="http://schemas.microsoft.com/office/powerpoint/2010/main" val="222839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esultado de imagen para trama trofica">
            <a:extLst>
              <a:ext uri="{FF2B5EF4-FFF2-40B4-BE49-F238E27FC236}">
                <a16:creationId xmlns:a16="http://schemas.microsoft.com/office/drawing/2014/main" id="{47EA7F76-7CB1-4653-98F6-838AE49647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650" y="277003"/>
            <a:ext cx="11950700" cy="6303994"/>
          </a:xfrm>
          <a:prstGeom prst="rect">
            <a:avLst/>
          </a:prstGeom>
          <a:solidFill>
            <a:srgbClr val="FFFFFF"/>
          </a:solidFill>
        </p:spPr>
      </p:pic>
      <p:sp>
        <p:nvSpPr>
          <p:cNvPr id="5" name="CuadroTexto 4">
            <a:extLst>
              <a:ext uri="{FF2B5EF4-FFF2-40B4-BE49-F238E27FC236}">
                <a16:creationId xmlns:a16="http://schemas.microsoft.com/office/drawing/2014/main" id="{3A759201-4DDA-426B-85D8-33F16335F4D2}"/>
              </a:ext>
            </a:extLst>
          </p:cNvPr>
          <p:cNvSpPr txBox="1"/>
          <p:nvPr/>
        </p:nvSpPr>
        <p:spPr>
          <a:xfrm>
            <a:off x="6372223" y="262715"/>
            <a:ext cx="1071563" cy="400110"/>
          </a:xfrm>
          <a:prstGeom prst="rect">
            <a:avLst/>
          </a:prstGeom>
          <a:noFill/>
        </p:spPr>
        <p:txBody>
          <a:bodyPr wrap="square" rtlCol="0">
            <a:spAutoFit/>
          </a:bodyPr>
          <a:lstStyle/>
          <a:p>
            <a:r>
              <a:rPr lang="es-ES" sz="2000" b="1" dirty="0">
                <a:solidFill>
                  <a:schemeClr val="tx1">
                    <a:lumMod val="85000"/>
                    <a:lumOff val="15000"/>
                  </a:schemeClr>
                </a:solidFill>
              </a:rPr>
              <a:t>Trama o</a:t>
            </a:r>
          </a:p>
        </p:txBody>
      </p:sp>
    </p:spTree>
    <p:extLst>
      <p:ext uri="{BB962C8B-B14F-4D97-AF65-F5344CB8AC3E}">
        <p14:creationId xmlns:p14="http://schemas.microsoft.com/office/powerpoint/2010/main" val="42708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14" descr="data:image/jpeg;base64,/9j/4AAQSkZJRgABAQAAAQABAAD/2wCEAAkGBhQSEBUTEhMWFRQWGBgYGBUUFhoXGBoXGBoXFxgbGBcaHiYeGh8jGRcXIC8hJCcpLCwtGB8xNTAqOCYrLSkBCQoKDgwOGg8PGiolHyUpLTUyKTIsLywsNjQvKTAsKSovLCwpLCksLCwvLCosLC8sLCw0LCwpLCwsLCksKiwsLP/AABEIAPEA0gMBIgACEQEDEQH/xAAcAAEAAgMBAQEAAAAAAAAAAAAABQYDBAcCAQj/xABFEAACAQIEAwUFBQQJBAEFAAABAhEAAwQSITEFQVEGEyJhcTKBkbHwB0JSocEUI2LRM3KCkqLC0uHxJENzspMVJTREY//EABoBAQADAQEBAAAAAAAAAAAAAAADBAUCAQb/xAAxEQACAQIEAgkDBQEBAAAAAAAAAQIDEQQSITFBURMiMmFxobHB8IGR0QUjM+HxJBT/2gAMAwEAAhEDEQA/AO40pSgFKUoBSlKAUpSgFKUoBXm7cCqWOwBJ9BrVe4n2xFm8Ua02RWVWuyoUM+WFicxMHNtEDccp3Gj90/8AVb5GvWmlcLV2KDxXt7ixeKWcK+QR42GRI694ylY/iJA+Z0OJ/aldFovby+AsoYLIutngMJOiBBOmpM7Aawva7EFsHh7Vv2nCqQOZMAT8qh+O4de/sYRAIQKrEakkxmn4mvcIs95y2RcxtONJqlFa3OtWO3ii3a7y2Tda2jXFTZGZQSozbkTty2man+GcXt4hc1ppjQjYqehH0Dyri/HeJjDiBqzfMnUn4mpj7H8NiHxNzEmRYNsoxOzPKsoA5lROvKfOqsKkpS7i1icJRp0tH1kdcpSlWDJFKUoBSlKAUpSgFKUoBSlKAUpSgFKUoBSlRvEO0NmyCWceHeCAAeYLMQoPkTPlXqTex43Ykqie0Haazg0zXmgn2VG5PpURhvtGsPcCAaGYIJnQFjAy5ToCYDE9JOlUft6iDGscTauXCRNs99ltMh2ICrm8iMw1XpFc1VKmusrFjDU1WlZalo4b9qiXGDXLYt2jcFtWLSSSJY9IQZS3QOOcA3wGuBcfwveWkuWwAEGUIohVX+FRsJJPmZJkkmugfZh2v7+0MPdP7xB4CfvKOXqB+Q8qgp1buzLuKweSOZLb0/o1ftMwxi8F0LW7V4f1rTm2/wDguL/dFXJeI97gO+H3rBf3lJI089KiftDwv7hbvJCUc/8A87wyH/FkqqcB7YLZ4fiMLc1vKz27acz3gOvkqsWJPmBuQK03B1KKcd72+eRjRko1NdiOw2Hl7RbxG2oaPOMqD5n3Cq9xjFrg8QpeyXutmd7hYqwYsykIuqiI5g7jXnVw4PhHttadiO8bUBuQj2jGgAgDyEdBUZ28s4fEEL3gVx7N1ubaA5huFbTWTqAeszxw/R0si3O62J6aq6nfp7EC/BHxuJsG2+a3ffKHywUYeK4txOTKvi5gjUaGv0BwzhyYeylm0uVEEAfqepJ1J6k1x/7OsNdw95cyQpZIcMrKzF1RckEk/url3WBofSu1VQnSUHoSus6isxSlK4OBSlKAUpSgFKUoBSlKAUpSgFKUoBSlKAgO12NvJbC2AM7hwuY5Q1wAFULSIkZjuJyZZGauJ8T7O8UvXMz2Lxj715ltW1HlmKqq+S6V2/trge9wV2BqgFweqHMf8IYe+uf8dcNZtuACSIMKNgR0668hzrRwkM8dHYrVZZWVqw37Ek3Lq3r5lVW3ratlhlLFzBuOFJiBlEzJ0rpeI4GOJcIsEf0y2lKMfxqoV1J6MVIPTQ8q5HxmzPi5mB8N/wBfhV5+yrtmLafs185UklHJ0Uk6q3QEmZ6k9RXuLouUbbnWHq5JKS0KvwbFkM1m4CNSIOhBBgg9CCDp1rDcz4PELctkiDIIq1farwRLOJTFW2Ud6f3iZgGzDZwsyQQIJHMD8VVx8U+KCoqQBEsdzryGw/OsWlhak52itOZ9PUx9HoVOb15cfD/S/wDF+3dnEcPNsDNfvWyptj7hI9tjsADBA3O3IkVPg3BGW+9+4BmymEG2ZoEx5RNSnBeEphrXe3AC26pyAjUmdztv+dYuOcaVMyqRooBg7nQ/M19DRoqmsqd3zPlKtTPJtKy4I1OMcVyCS0uQNRA5aAchGtU39o7+8ouPlVmALGSFB5/Xl5V54hxA3CY/4+tK9YLDhVdmAnLpMH2gNY2kqSPj5zHicRGkifDYaVZ+50T7KeALbxl/vO7d7SrkIhipecx8iVykbGLnrXV65B9iuPJxV9GJM2wQSZ9hh/rrr9Zkp525ImlTdPqsUpSuTkUpSgFKUoBSlKAUpSgFKUoBSlKAUpSgPF60GUqdmBB9DpXEOKYt7eFKZWYW2K5VHP2SWjeAp0JjWddAe5Vy/iOHC4vFWSJV2JIHRv3v61ewb1a+pXrrRFFQm5atlwcxDEg9NY/KKjMzJOXTxED3b/P8qs/FECR4YBWAOUdPlUG9sQNNsx951k/D51rSjdFVM2MJwtbpDtpmkkDy15/CrVgUS2oIAAHy0PyFVrDXwiwDy+QG3xrX4hxwkQD7590/n+VeOyjoe2uya432hUplDHQAfCPz0qn4vHtcJk6fHf51IcIwtu8LouuEy28y5jpnLKqg+s/WgqOweBZ2aZCqSI2I129evv8ASqGJxKpR0L2EwrrzynzD3MsjLLH7x5dY8/P4cycr3jHwHw2qTt8PUCAP9q1sTYg185Ks6krs+ujhFSp5VsbfYHjX7JjkuGcuquP4W0MekBvPL51+iLV0MoZSCpAIIMgg6gg8xFfmACDXTvsy7ZZWGFut4WP7sn7rn7vox26E+ek9OpZ2ZlYrC3jnjujqlKUqwZIpSlAKUpQClKUApSlAKUpQClKUApSlAK532lXLxUmQM9pZnzlP8tdErm3bJ/8A7mo/gtg+hLVbwnb+jIqvZK32obRN9iPzb+Qqs4l4RvUafXr+dWXtKBnmBHeMAAeQYge6AapGLxUlgNpH61tJftlCL6xmu4sgED0+vjWmlskgAST9SfL686+BZPU/rpH161Z+C8EgZjqdz8v5fU1j4zF9ErLc3P0/AvES17K3NbhnCSNQxD8yCQddiI+tKkcBwcJmXeQCWPUwdfcRVlTg4RMzCJKgemWf835GtUpodIBM+4SI/M1gzlNrrM+upUaMdYJacSMxFnKIgE9PgYPxE/7VE41frb63qV4he8R9SdddTNQ2Kb6+vWoU9dCecUo3ZG3DrWbCXipBBgggg8617u9e7NWHsZkX1j9F9l+MftWEt3TGYiHj8a6N8SJHkRUrXPfshxk2r1voVcD1BU/+i10KrkJZopnzuJp9FVlFfOIpSldlcUpSgFKUoBSlKAUpSgFKUoDDjMSLdtnImBsNydgB6mBVYbtViOVm2vkztr/hHyqY7TXguHJO2ZJ9MwqintBbBjMuu45/CvbFzD0oyi20WK12qxJgtZtgebsPLeOtU3juOa/j1YpkYtbTKDIGm8kD8U7VIXO0NsHRlHLWNvqKi7F4XMWGjOC2wMSVCAa9PDHxq5hFabfcyLHU4xpqy4kX2oMkqDtm15anU/mR/wAVRbtzxxykR6fUVde0b+2OWgEe8n8qpTIWvAAEyR7ydq2JO1MxYK8iY4Fhc9yY0X5/R+ddH4Bwgtqw0A1JGkQf0k1U+yXDyqmdTmbbnDEfzroVi9ls5DoSJ/urA8+VfIzfSVXJn3VCLo4aMYbs1OK3x4YJ9kHqJ5ny0qDxeJyrHPQeWmvz/WtnEX94mFH8qrnEMTv7/kf5VVq1LvQ1cPSUY67I14L3Qq7k/XrX3iPC2VJjWCfcIkeoLAfGtC3xJrbhkMHfYGRPMHSrlhMemOwtxwuS4p7u6g1AZ1OV05gOAdOTL6VJRpq3eZeOxVSMtNjn7LMfpXq0K+W7bKSjCCuh90fXw61mRdaS00OqbUkpI6J9kjRibg62m/J7f+o/GurVyb7KD/1THYdy8nl7drnXV7dwMJUgg7EGR8as0OwY36l/O/Beh6pSlTGcKUpQClKUApSlAKUpQClKUBq8T4et+09p5AYRI3HMEeYIB91UwfZHZmWxN4+gtj88pq+1qcUx/c2y4XM2gVdpY7CeQ6noKHcJSWkSm3fsist/+xf+Fr/RUHw3hosYh7aMSLbOoZokhS+pgR79KtF3tPjADFmyW/CS89PftVVt38zuzQGbxFZ0LM0wOo3+FXsHG+bwIsZ0kVHPzK92gXSes7dYArV7D8CNy8LggHMArEaKFyd5c6Qs5R/ard442rDkux+Pz1+FecfjDhrdrDWyVci2bpUkMARnVJGvibNcYdCnU1axdXLDKVsPTzSLRh+E91fIWcruzKeh9ooekGYnWD5a7vFL5hOeYZRPUk/z+VQfDWvLbDLN23Gqs5zCOaNqY8iDHIA1hfiyMB+9CwT4bxKkE7jMZEe8x16fPSjo7H1NDEZWo1dlxPHEcRkgeWvlsf51WOJX6m+I23YyDabfVb9ory55x9Go63wFpl7lhRB1e9b8xMSPn+lV40ZN7GlWx9JQtGVyHWWaJjz+UTz/ANue1s7H8N/ZzfKq5W7bRQArN4gzOG1H3YG5+9X3g9zDWAO7Hf3Bp+5Acz53fYGu8Zj5VM3f/qDgHu+4TkAqE+9rmYn1hfSr8KWVGBWruqyI4hw1b7gsuVtshJVzzjkTGo9084r2eyKj/tNznxXOX9rp8q2Mdi8Soi6LNwD8dlfjNsge+K1rXatoyN4dCB4mKR+HM5LIJ6kgfwgV04LkSU62VWa0NnD8EgwqqJHylucnkD7hVt7CXWtX3w5PgZO8UbQykK8D+LMp9QTzrn2K7SMGIYQQNufOPdz89KmPs94z3vE7YkkZLo/IH9BXl1skSYjLKm3odipSlemMKUpQClKUApSlAKUpQClKUAqJ7RXwiW2MEC5sdj4LlS1RHajhTYjDlLZAcEMs6CRIInloTQ7ptKSuVbE9qgghAIE6Rr5+k/pVdtjZ/wAOUQNST6b7ZvjWlxDhN9GP7SrW9JgFWZtx4YkbzqdtNDNe0F3FHu8OhCbsVOsdS20DXxH3AGTVyhW6OMu+x1jVCpKKjwuR3GrmVtgzkg5R4gseyXI0O58CkzzIEitC0he5Lk5jczFiZYsNyT/b/Kpji/Bu6QksJHSSM0bTzPWodT47Z8nPpraI/Sq+KlJwcnuR4eKzpI6JwfBG3aMgSQIIkSpgSRyOsTVf49g0DjvADPOCrRtuImt7CdsFS6oylyiEEqC2WQBMD3CYnWsWO7RWrhBbDO7BlIMMgIkB/EYg7wdp3rFp4pySUovxsbEYSg2+ZBcI7HpiWIDZIBJlSdBuZOkCRJ/UxTi/ZpU7y3hyTCHVoBJMiQFGmvInnVzwN7LhcVd7oW/ZUICGOUDOYidDmGx1IqDvWrji4VtsS3hGYRMwc2usHMPgaqV8bUUlkVrcySFPNfMbn2fdniFQGVzAHXTTfbfbrVx49aBMKNhsAR+lRnDTCrYbKXsBAGaJykCddNQRuN9Ky47ido7tqNyTqSQDG+0HpzrTwuOVSTU+BUlhpX6iuVjjDhRoT01M/Xvqs3cOId22yt74BI99WXiwDGQS3wH1/vUNx3AK2EDKdFcE6SCygwG8vEDt03q1KvHgyboJwXWRFYTCi+FtMYaYQ9CdAD/CTv5yRqSDYfsf4NcbGd/kIt20YEmR4mGUDzO/pFV/geIe2e8ssAZ8QgEBhtIOmvJhr0Iiu3dkePJibC5RldFAZPdEjykEeRB9T7GeYr16cqUdtHxJ2lKV2Z4pSlAKUpQClKUApSlAKUpQCqrxLtlcR2W1hS6Da4XKhvQBG06a61aTXGr3aK4rlSxGUxE7Rp/Oo6ksqLmEoxqSeY2ON4i/xG6LRUWSzRcZSWC2QFI1MGScx2G0cya6BwfhyYbBhbSxIBljDNpoWPpyG2wqn9lR3rq5PtMST5KAgHn4lar1ir0rrKgGNIn0B5egk+YqePZTZXqRSqSjHgznna3D+GX3iQu+XcDTqeh1qs4HhS6Ncz7EBRpIJBJPM+yIjpVz4wyG5lI3kKq/Nj515bBNLhBLZoB8gFnTlzOsGAPKoq1W8cqLeGw/WzzRCWcaoQdzBE6hTsfONzJO+unrXrAYW7fvBNJ0JiBA3MnlWvxdreHxKMzDxCLgVgDP3SZgE9eenLSvl/tlZs2x3IU4hvD3jNNsazPhJ7yNJkjaMvI0oxzSsbM30dPMkSmD4wtziGIRW/6dRatusSCSTbJmJlQp6THpWxw69dbOhUApcIVmOhCgLPmKiPs+s9xfJFxLtu5Oe4pl0uEEI1xT4lHiYSQNW+Etj8ZOIvWpNrOrJnPtZSAuZAYBjVTEkdINZ36jQcayjl3W/v3+pWw9RVL5d0visauMxpdUeCDBPikBgwBBgb7Rp/FqAdda/fAUM6hAYAhZdumnL59NakEfk5WAJ8LBnc6CY1uGeSARsNN6hHvHvTcvfuydLdhhLhdpKgFsx5wpAGg03sxgoxstjTptRsl9zIgd9kMdWy6jnz+fvqT4dhUY3LLEgOFAU+wWmBy0OsAjmdajXukjW0w6MxVR7wTPwrPg8altgX8KrBYgxDDVY11OYDf8q8av1WdV4KdN21KlxDDHD3mVZRJhSTIII0BJ3J2g+VWjsjxsi6r2zldQA68joBm9GgA+ccwpqM7aZ3tlrmHaOctBiOawDHqAaiU4Few9tsSHAFpsptrJ1ZFbKQToMrATrqPhPh5OyT3MhtZGpbfc/R+Hvh0DLswBHvrJXDr/AG2xYVEt4g27TLIyqkgktn8ZUk+IE6HZhUx2M7YXVxKLdvvdVyFbvGkDNCgidiCQfSecVd6RXsZ7wc7N3Os0pSpCkKUpQClKUApSlAKUpQCuRcX7KriMRcukhe8djuwgSIOh00Ik9Qa62+xjeuDnit27dNpTDSQSdlVdCxAP3dPUwOdRVNS9g3FOTl+S4dl7AtGyAxVURdtSZ8ZGuupJ+NTmO4mzMVIgxsNhMHLI5wRJ8wKgOHW8uQzosKJPlEnz0/4r7jbxS4W5LMT6mdfcK9nUJaNDW73Mlu2i3S9wBoBOWY/CABHQT8KjuINYuEs6ePXxKzAkHZSVYExB3nepKzh1ukM5NtBJZvgdB5kitfEZBpbSBBMkywED5nbSaryeho00r8bkV2ewS9/CIB1I1O+gzNO50kz+dYeGYAX7xuwi3LjXChgMtqzZMd6VAAa4zQgPkTz02+LYhMLavtJDMhyhTHIaTyAB15nYc61uD4y9YsPe7lWsW7Vu2SCBcDLbDXMs7rngkdTprVeq3Gm7b8CZPVzXz57WZNdpOFjucGcPNrLcgMp7tyCjHViPvFSxzSDJ3nXJxPhDdyrC1YZ5BZlsqzECZCFhl7wDWCNdYI2XQwb4vEd3dLJ4TKK5bQxAOaQJgkZgpifvc5m92lurbZL2HvnNpmgkD8LK6FgYMENA2mBtXeDfRRtN/OZQxFCTSy2zePk+ZFYrsvZvWxctvcKsJDZLYRp55WEz1yketQ+EzYc90bQU/duJbUqR/FAMafXMrvaE2X8CHLcAusoVCAW9sAMM4hgZgGJ2Brew/GVueyEnaCYH8ifKreIUlo+svT3Xod4Jwauuq+XP2f01MN8XGWYERzEHrrMVF8UsGMrN7CrIXYO4Lf4UKbc2NSdziMkZLQYg6H7maQAS0bA/8GoN8W3tH2nYtG0loMAa6AQB5AVno2Zba7Fns4z9tsOGE3FtyWG1yCgnLyO5PrPPSv8ACbTRjLDahjaAJaIKJcO538KRA12qZsWhh8ILrsBcZXKweTFRmMaARbEdRLcwBWcJxVbNwlwWPfA3BGwdHAAXqia+UmpaNJTlPKto+Z8xWmoaJ6XIm3hLhUWyCHTNlUgjMpglf63hlRswnmBmy8HxZF1CNSWUCOs6fnFb3FbmS8t1fEGEq41GZSCsHzjbzNTHD+NYfD3M9vCWy4OcXLtx2EnxDLbEKInTf2d67pyzxuy1FtLq6nc6VV+xHax8aLmdVGQr4kmDM6QSdo689qtFXU7q6MicHCWWW4pSlenApSlAKUpQClKUArl/HuGWrWOud0gTPBfUkFozkjXwyXGggSorqFcm7SYqcXe12L/MgfAR8K5lsWMOrzsbdpZOUdSffv8AMxWe7xe2zdy6w+kE7NA1ynqNZG/Oo79oAKnpP5jn79ajuO8PuswNpwQxzAOxBV+qOASJ6a+XKK7ZrRhzLHirySB9xfQSTr7v5DyrLh8IptuwczvmIjKuxYcp5AfxT0qlcMx1xLgt3wWLE+E+yYgjKwMGfZI3Gn4hGx2l7TMmCIzhnvsRlH3FGmoAHIFsu3xrldZ2JZrLHfQje0PGBiL4QJns2QZQHLIOpLNBmPCBPNxzEi3dlcKmIwjYcs3dEmA2l1RchyHU7lWEg81KxO5iuzuEtYW1ba5bJMKS5AZDecMz96xnVAVAB2IY71I8YIF9MfbuZma2h7pkzq/djRt9zm0iPXXStWxEJP8A80lZaWlbjv8AZ7PkvArVacrqcL38dO5W5re/Ns2Oy14oALhZSdRFslmAJAYEycpjNy9qrPjL2g8LsTuWHLl4ZjfyFQ+Kw4K2ruZmGINtDbRoUHu8yLbn7vgYnSZM+kpdvhbYUZgeYtlmP5b+prug24dbQknNVHGovnuUrjXD4adJ1OUiDrqcokE666QQYIM6GMwnDneZhgsKwNuWGkgd5poVIjWYI0qz8SuMH9or5OQG8hqdfzqF4k2W6LnhymFYHxwT7JYZQBuYPTTkDUufOsr3W3Pw/H2LkaaptTXZe64K/Hu77eJqcRvZbZPhnQAD2pJA/EevP9KsvA+HDCLnZke8VVbQGuRWEFjrAJkAHpPWKr+LCwTMa84X8iB8q2b+DOHwiwwFy+yOAFmFAOSRpJJdmj0qhNvLpv8Akkx+kVG+/A179u5evsxdEFpWAfVpYGDcC/wq0KPxZT1qEwmKs2r1woMiu6poScuYMAxO55KT/Eam8XbNm0EVcj3Miw5iAZYTHIBgxPNmJ51U8Fgxcxht2cz21S5LEhSzBGKGSQBFzKd/1q3QS/jv1Umn48X9DAnHNB1Hvpb8GxxS0bN42yIV5zLyBEeIchvv5TtMRJxEgbAoSsTByySum+ksPKFqax3FO/Uo6lLqkyjagMRByHmrge+tPBhVxAYhbiE2mdSDlYOLbODz0cHXy866oO8Xm3RMr5ll48Dr32QYPLgDcI1u3GYGN1WEHukNV5rV4ZftvZttZgWyoyBQAAsaAAaCNo8q2qvJWVjNqScpNsUpSvTgUpSgFKUoBSlKAVyDtTbCcQuqdief8Shv81dfrj/2h3SuPaeZBgjllQf5QK4nsWsK7VDEt3xSeYy/p+QPzrLiL2pBO0fEZv0qAweLIRkY6oxAnoACus/hJ/uVvXrpe7A2YFh/dJqrI242epIXcFbxAFsnK24YLmykc4G4iQQOgOkAiDwHAGxFwrl/om0xBZntDKCG8DCWJIyjxSGU8lNZsXijbdbNtkZ76hQzCQpP/c12CjMxPQHnVi4TZIs3bdmRaFxbau0SVtrDsf4izsTpqWNV8XUdKlmW57ntdru+/wA1t3I0eLcBs2rNlLDxdJY37isQ7E+yXIOxIYgGQoAA85bheC7q0LhvPdRVIuW7kMO7OrFcwLab6nUAiNaju01+2ly0lr2VSM5EEtJkHTWCCNuRitjANNtomWUqpXUtodFSYy7AxLHn0rinG8Ep6uwgpSpbvdmPgSO/dpKoVfEqnegtqlxciB/uMQ5OYQSR6gzPFuJXLIHe22VJhsjo3pJGoJ811MCRIqmtxQXQqwyQ2muTxA6Q20nNcBnYvBBUSZRL/iKDFJiLZDKy3lAuWmBI1VhO8ggbHUc50pSSgmldW8+P5KMKEumcb2d336cH7GS5jVZoRZG5jRddi5kk8vaIFamMxClSGIIIjJbED4gcvL486+Lw8qAocOkyolgB5ICAzeWg561mjdTpHJQNtd+Q95ms5t30Po4JZdft8/ojlvd2BILADdgM0cgJ05b1lw2MfEX3xF+FEoqTsviXKig8iFidz6A1qcSuALEzG2p2Ow5DrUxwfs8VRcRjCvsxbtDzYEkaakmFzaaCADCx3Ty9qfAzP1G0VZLXYg+22MyXoDSPGF11AUEz5b/UVr9jLXdqzlTldCrOdADnUL7j3dzXqx2rS47fN8q+gLFkH8Wma4RHJVAHq1b1vjlyyO7uWf3RLIjCBKISNV3OUl9eYbyk9U6clQkuLXzyMqq+xH6+hr8X4fkuZmnK0L6HkV8wYPu8zMTaBDZZ8QBU/wBZDI9zKdPSrlfvriLBVlA2KzygaRrGn6iqacO2Yr9/Lp5lOnmUNuPTzNcYSpdOEvAm1smlqtTrH2R8ezI2HY7eJPgJA9dT7jXSa/P3Ybipt4u1ckAFsrchJ1/P/NX6AVpEjatGG1mUcXFZ8y46n2lKVIVBSlKAUpSgFKUoBXMvtY4WBct3hEuCuUmJKAtI/s/DLPWum1z37ZcL3mHwqD2jiBEb/wBHc298V6oZ3lOoVOjeY5UcUQvejMsMEuK0aEeyT0M8xuD61JPjcqq66lToP4WkfkZFR7YfNmR18YEM2slQd42MGA3qCd9NWyCoCNPkRrI/noPrenOLhKzN+lUVSClAXGe5eu5AXdbRW2Bqc1whQB/ZY/Cug9jeM+G3bIllIusvVGCsddpDBhE7iqj2bJXEuCIa4jZROsi2wkjcDUgTHlMVucExi2b72nYSFKoZ0MtJHxDesxVTEtSeR8EmROTcXHvb87ehscSvM15mcSDMGTBBJO/I6wdjM1M8OtMFzKSCB4ZEZYHhzfiHQRI/Ko7HYLv4uWnh2YA23bwhiJ0MSqyGg6xtpArNgcQ9glG1IiVBzDMeYzCG91epxdsrLFKreOUsGDwyrhFtFAwCiWInMTJYnmJJJ161QsbhWGIYZS4IJK5mEsmXXQ6kqyHrpOuxn8RfB8TZQ2v4kbXpMSZ561AwzG6zO2bMNDrHh0YHk0l4PPbbQ2aWsZRb5f77fU8qJwlGcdXd/a2q8eK8Dc4biQPCDcZjpldl8MaxMBtI2YjaYrav3JAVnn+FJOvXYa/HSaiG8QBAyuNAd9QdREbT9GvQ4qT4WGQwJCjVupzcx9Rzqq48zVU7pW2MpsFnVVEtM78hqTPKAAdOhqc7RYq+toSw75lAW3bGVbSXPAigEkliGBPSG6TWv2da2jtduZSLdtmyMfCfuyQdwCQSTyBrDxXiX/X2lZG3DeKBJDLBA5eEtodRJ0FRzauofUycTUz1fAj+IcLjuLNzKsPLZfFltAagtzOXvCeUmvPaCSbY0gCZGwY6gT0gnUeteeMJcNpr66Ak2xrBhozED+1H97prELhwQNTAg+EmTl6D8Q6c/wAxYgm4Rbet7+WhUgnOo5cvjNiHClVuEQfYIBWdvdoNx5DyrF30HPqGBBHwysD6jn1C9aw2sYzSHgx4cw2IOoBHTmD7q9O+uvx/Q/zru1pXsWssHG8T3g8Rlukod4YeTIZIjlzr9Ddl8eL2EtOPwj3aAj/CVr892VX2gBm5ctQJAPkQGB6Qp3rs/wBmGLzYXL+Hb4t+kVag9TOxMepfv9S5UpSpTPFKUoBSlKAUpSgFUb7SnAuYInZbrNqJGihdf70+6rzVC+1LDO37OVVii95mYDQEhMsnlMHepqH8iucVOyznXa26+YXAxkqG15ctDyIkjSOfI6xOF4kl8DvAudfbXYXF/Gq8nE6gQNAdJgSXaPE96cwWNI0200/SffVRvyDmQwR00PlB/KreLoxmr8RhK8qUr8CewFxMM1xjEMIBGh0y6A+e9bPDODnEBrjiFYiMzZBI2UaE6Sduc7bVq4G+uOdUuL3dxRIZYCuqDM/hgBWgF+f3toFWXEXO78LKPCAqhgGjlHkfOOfKvm8R/wA8sy7T57JGtm6bs6Ih8R3quFNm3EwpS44YkQdzpPqNZ5zWROKMxzW3zAAKyP7XTXkfXTUjymXs4QXDL22hILQShnWJ3qr3s37W6I8OrFQ0ZkuDbI4P3oj8xyEMNXjUeWoknzXqdKEoa03d8vYkTjxqSSonRZOh/qnY8p0rAt3nuTvO0csw25mtXFYbL4shQiMyEkrroGSdQJ0jlWumJMx9e+palJwdi/QxKqRubrqy6q2h08z0iN/5c9q8Feu468j+k8/WvH7QdyT6Dn/KvN2505ch9aVw7snjKMFoT/ZwrcxKBgCMyGG20uJMz5ae861i7aYxreMF8CRLDXUAElW576t7/dWv2ZwTXMSCDAXxljMBV115nlHUxWPtHcFxbsnUqTPnM/qKgqq048viM6rO82+483ceHwaCQSrXM+2p7wtJHIEEVHPiARAPvGuo29++tbuPwtu9bF1AAcoUhRAOQBSCBppGh/Soi5gbYtKyCGMhp1EiZ0+B99T01DXXjyOKdVw2V7955snI51gNt6jUj68qyl5Y+m310qOvOQIYHqGHLf6/nWzbuZlkb/r/ACNWHG2ojUv1fI3sOdQeh1/X47/GuqfZHf1dZ3DEdNG/5rluGBiOYj4/8V0f7Lrh74Aez4vhH8zPvFdR3Oaq/bZ1elKVOZQpSlAKUpQClKUApSlARmN7M4W7/SYe23nlAOvmINRL/Zjw4mThtf8AyXf9dWmldZpbXPLIhcN2NwdtGW1h7aZhBZVGfqPGZbQwd+VV/iHY+5aOez+85R5dCvTbb8qvVKgq0o1e0SQm4bHIcZfcA50ZSTGuoJ1gg8xMVFYrAWLuGgALiF1U7FiDOVup6HrHnXYuKcBtXwcwg/iAGvqDod/XoRVS4p9nrAE28r+XssI6Sfm3urPeDlCWaBchiU99DmeGvBlAaQFlGLeIqhET1iTm57Gom5aKuUYeIdNQejL1U7jptVxx/ZN/+5YugfiCSJP8Lx+VeMF2bv5Z7rPbGzd2XUGTMGDHqrCr8Gpxyy0Oukyzzx47/krFsDrH9bWfWKyiwCIUTO3/AB/KpfGcIYajIrTGVwHToABclkPr00rzYtXgVyouaRrbhdiNwu421An1rl0XwLCxMOOhL4Dhhwdv94T3rr4rax4AeTMdS22ggDqTtWcfhRcd8ugyGV6AEHn5/OpnFYfEEsz3LcAyBL6zqdxA/PasAU90xlBoMxGy+UmP99KzmpOd35EV07sjuFYVDhCv3i7B/IAIFjppJqvPaIMfdmfeZE/lU3gjmZ7aEhbkDOymJmJEDbUyfTete5gctwrnzAgEErlmJ5fHTzner0I5ZPPx4Edrq0dzSSyR6b614KwwaNNiBzH19b1K2bUjVbhYfeiF9c3SlzAsxg+4dPjXexNlzIw27wYrlM+Q/KR7q6v9mfDTPeEQFGmnMz85P93zqm9nOx7vcUlZJGkecbTvGhnYRrXauD8MFiytsctz1P1p7q6hHW5DiKlo5OJu0pSpjPFKUoBSlKAUpSgFKUoBSlKAUpSgFKUoD4KUpQGG9uPQ/rVf477Cf+W1/wCwpSh6tyvcZ/on/qj5iqvxr/8AHt/+W3/6NSlVcP234Fqey8Teb2D7v8lQOM9r/wCP5ClK94/O4tvdfUlbf9J9edb3BvbPu/SlKI7nsXXsX/3v6x/9jVopSrJjy3FKUoeClKUApSlAf//Z">
            <a:extLst>
              <a:ext uri="{FF2B5EF4-FFF2-40B4-BE49-F238E27FC236}">
                <a16:creationId xmlns:a16="http://schemas.microsoft.com/office/drawing/2014/main" id="{5E9D0B5F-3CFA-4CE0-98FE-FBD670D50DDA}"/>
              </a:ext>
            </a:extLst>
          </p:cNvPr>
          <p:cNvSpPr>
            <a:spLocks noChangeAspect="1" noChangeArrowheads="1"/>
          </p:cNvSpPr>
          <p:nvPr/>
        </p:nvSpPr>
        <p:spPr bwMode="auto">
          <a:xfrm>
            <a:off x="1524000" y="-1109663"/>
            <a:ext cx="2000250" cy="229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CL" altLang="es-CL"/>
          </a:p>
        </p:txBody>
      </p:sp>
      <p:sp>
        <p:nvSpPr>
          <p:cNvPr id="20483" name="7 CuadroTexto">
            <a:extLst>
              <a:ext uri="{FF2B5EF4-FFF2-40B4-BE49-F238E27FC236}">
                <a16:creationId xmlns:a16="http://schemas.microsoft.com/office/drawing/2014/main" id="{A9FA2F68-62EA-4E53-96F5-8E333FAA6D87}"/>
              </a:ext>
            </a:extLst>
          </p:cNvPr>
          <p:cNvSpPr txBox="1">
            <a:spLocks noChangeArrowheads="1"/>
          </p:cNvSpPr>
          <p:nvPr/>
        </p:nvSpPr>
        <p:spPr bwMode="auto">
          <a:xfrm>
            <a:off x="1444627" y="629633"/>
            <a:ext cx="8208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ES_tradnl" altLang="es-CL" sz="2800" b="1" dirty="0"/>
              <a:t>2.1 Niveles tróficos</a:t>
            </a:r>
            <a:endParaRPr lang="es-CL" altLang="es-CL" sz="2800" b="1" dirty="0"/>
          </a:p>
        </p:txBody>
      </p:sp>
      <p:cxnSp>
        <p:nvCxnSpPr>
          <p:cNvPr id="12" name="11 Conector recto">
            <a:extLst>
              <a:ext uri="{FF2B5EF4-FFF2-40B4-BE49-F238E27FC236}">
                <a16:creationId xmlns:a16="http://schemas.microsoft.com/office/drawing/2014/main" id="{6BCB7A98-24BB-4F16-9530-58799F663A96}"/>
              </a:ext>
            </a:extLst>
          </p:cNvPr>
          <p:cNvCxnSpPr/>
          <p:nvPr/>
        </p:nvCxnSpPr>
        <p:spPr>
          <a:xfrm>
            <a:off x="1524000" y="1125538"/>
            <a:ext cx="2592388" cy="0"/>
          </a:xfrm>
          <a:prstGeom prst="line">
            <a:avLst/>
          </a:prstGeom>
          <a:ln>
            <a:solidFill>
              <a:srgbClr val="067DD9"/>
            </a:solidFill>
          </a:ln>
        </p:spPr>
        <p:style>
          <a:lnRef idx="1">
            <a:schemeClr val="accent1"/>
          </a:lnRef>
          <a:fillRef idx="0">
            <a:schemeClr val="accent1"/>
          </a:fillRef>
          <a:effectRef idx="0">
            <a:schemeClr val="accent1"/>
          </a:effectRef>
          <a:fontRef idx="minor">
            <a:schemeClr val="tx1"/>
          </a:fontRef>
        </p:style>
      </p:cxnSp>
      <p:sp>
        <p:nvSpPr>
          <p:cNvPr id="19463" name="17 Rectángulo">
            <a:extLst>
              <a:ext uri="{FF2B5EF4-FFF2-40B4-BE49-F238E27FC236}">
                <a16:creationId xmlns:a16="http://schemas.microsoft.com/office/drawing/2014/main" id="{52934EAA-8D02-4FA7-9EDE-680A1DB68286}"/>
              </a:ext>
            </a:extLst>
          </p:cNvPr>
          <p:cNvSpPr>
            <a:spLocks noChangeArrowheads="1"/>
          </p:cNvSpPr>
          <p:nvPr/>
        </p:nvSpPr>
        <p:spPr bwMode="auto">
          <a:xfrm>
            <a:off x="695326" y="1450975"/>
            <a:ext cx="3414712" cy="922337"/>
          </a:xfrm>
          <a:prstGeom prst="rect">
            <a:avLst/>
          </a:prstGeom>
          <a:noFill/>
          <a:ln>
            <a:solidFill>
              <a:schemeClr val="accent1">
                <a:lumMod val="75000"/>
              </a:schemeClr>
            </a:solidFill>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defRPr/>
            </a:pPr>
            <a:r>
              <a:rPr lang="es-ES" altLang="es-CL" dirty="0"/>
              <a:t>Los seres vivos de los ecosistemas se organizan en los llamados </a:t>
            </a:r>
            <a:r>
              <a:rPr lang="es-ES" altLang="es-CL" dirty="0">
                <a:cs typeface="Arial" pitchFamily="34" charset="0"/>
              </a:rPr>
              <a:t>niveles tróficos</a:t>
            </a:r>
            <a:r>
              <a:rPr lang="es-ES" altLang="es-CL" dirty="0"/>
              <a:t>. </a:t>
            </a:r>
          </a:p>
        </p:txBody>
      </p:sp>
      <p:pic>
        <p:nvPicPr>
          <p:cNvPr id="19464" name="Picture 3" descr="GUIA 28-1">
            <a:extLst>
              <a:ext uri="{FF2B5EF4-FFF2-40B4-BE49-F238E27FC236}">
                <a16:creationId xmlns:a16="http://schemas.microsoft.com/office/drawing/2014/main" id="{B465BC4A-D16F-4AD7-9C1E-920F62992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6" b="3630"/>
          <a:stretch>
            <a:fillRect/>
          </a:stretch>
        </p:blipFill>
        <p:spPr bwMode="auto">
          <a:xfrm>
            <a:off x="5951539" y="1125538"/>
            <a:ext cx="4321175"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a:extLst>
              <a:ext uri="{FF2B5EF4-FFF2-40B4-BE49-F238E27FC236}">
                <a16:creationId xmlns:a16="http://schemas.microsoft.com/office/drawing/2014/main" id="{173ACFF5-0ED0-4397-B9E1-2F9FA8F7C0FC}"/>
              </a:ext>
            </a:extLst>
          </p:cNvPr>
          <p:cNvSpPr/>
          <p:nvPr/>
        </p:nvSpPr>
        <p:spPr>
          <a:xfrm>
            <a:off x="688183" y="2515392"/>
            <a:ext cx="3414712" cy="1200150"/>
          </a:xfrm>
          <a:prstGeom prst="rect">
            <a:avLst/>
          </a:prstGeom>
          <a:noFill/>
          <a:ln>
            <a:solidFill>
              <a:schemeClr val="accent6">
                <a:lumMod val="40000"/>
                <a:lumOff val="60000"/>
              </a:schemeClr>
            </a:solidFill>
          </a:ln>
        </p:spPr>
        <p:txBody>
          <a:bodyPr>
            <a:spAutoFit/>
          </a:bodyPr>
          <a:lstStyle/>
          <a:p>
            <a:pPr algn="just">
              <a:defRPr/>
            </a:pPr>
            <a:r>
              <a:rPr lang="es-ES" altLang="es-CL" dirty="0">
                <a:solidFill>
                  <a:srgbClr val="000000"/>
                </a:solidFill>
              </a:rPr>
              <a:t>Esta organización se centra en cómo la energía fluye en los procesos alimenticios dentro del ecosistema.</a:t>
            </a:r>
            <a:endParaRPr lang="es-CL" dirty="0"/>
          </a:p>
        </p:txBody>
      </p:sp>
      <p:sp>
        <p:nvSpPr>
          <p:cNvPr id="5" name="4 Rectángulo">
            <a:extLst>
              <a:ext uri="{FF2B5EF4-FFF2-40B4-BE49-F238E27FC236}">
                <a16:creationId xmlns:a16="http://schemas.microsoft.com/office/drawing/2014/main" id="{9BD8AF9E-3953-4F49-BD9B-79489ED58D38}"/>
              </a:ext>
            </a:extLst>
          </p:cNvPr>
          <p:cNvSpPr/>
          <p:nvPr/>
        </p:nvSpPr>
        <p:spPr>
          <a:xfrm>
            <a:off x="5808663" y="1052513"/>
            <a:ext cx="4538662" cy="5472112"/>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a:p>
        </p:txBody>
      </p:sp>
      <p:cxnSp>
        <p:nvCxnSpPr>
          <p:cNvPr id="7" name="6 Conector recto de flecha">
            <a:extLst>
              <a:ext uri="{FF2B5EF4-FFF2-40B4-BE49-F238E27FC236}">
                <a16:creationId xmlns:a16="http://schemas.microsoft.com/office/drawing/2014/main" id="{15F2AC88-CC1B-4DFC-A771-57B667791753}"/>
              </a:ext>
            </a:extLst>
          </p:cNvPr>
          <p:cNvCxnSpPr/>
          <p:nvPr/>
        </p:nvCxnSpPr>
        <p:spPr>
          <a:xfrm flipH="1">
            <a:off x="5016501" y="5084763"/>
            <a:ext cx="792163" cy="0"/>
          </a:xfrm>
          <a:prstGeom prst="straightConnector1">
            <a:avLst/>
          </a:prstGeom>
          <a:ln w="28575">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9" name="8 CuadroTexto">
            <a:extLst>
              <a:ext uri="{FF2B5EF4-FFF2-40B4-BE49-F238E27FC236}">
                <a16:creationId xmlns:a16="http://schemas.microsoft.com/office/drawing/2014/main" id="{31EA8D73-8F38-45C0-83E8-3918DAA8B382}"/>
              </a:ext>
            </a:extLst>
          </p:cNvPr>
          <p:cNvSpPr txBox="1">
            <a:spLocks noChangeArrowheads="1"/>
          </p:cNvSpPr>
          <p:nvPr/>
        </p:nvSpPr>
        <p:spPr bwMode="auto">
          <a:xfrm>
            <a:off x="3216276" y="4868864"/>
            <a:ext cx="1787525" cy="369887"/>
          </a:xfrm>
          <a:prstGeom prst="rect">
            <a:avLst/>
          </a:prstGeom>
          <a:solidFill>
            <a:srgbClr val="0070C0"/>
          </a:solidFill>
          <a:ln w="9525">
            <a:solidFill>
              <a:srgbClr val="0070C0"/>
            </a:solidFill>
            <a:miter lim="800000"/>
            <a:headEnd/>
            <a:tailEnd/>
          </a:ln>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s-CL" altLang="es-CL" b="1">
                <a:solidFill>
                  <a:schemeClr val="bg1"/>
                </a:solidFill>
              </a:rPr>
              <a:t>Cadena trófica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arn(inVertical)">
                                      <p:cBhvr>
                                        <p:cTn id="7" dur="500"/>
                                        <p:tgtEl>
                                          <p:spTgt spid="19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wipe(down)">
                                      <p:cBhvr>
                                        <p:cTn id="12" dur="500"/>
                                        <p:tgtEl>
                                          <p:spTgt spid="19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nimBg="1"/>
      <p:bldP spid="3" grpId="0" animBg="1"/>
      <p:bldP spid="5" grpId="0" animBg="1"/>
      <p:bldP spid="9" grpId="0" animBg="1"/>
    </p:bldLst>
  </p:timing>
</p:sld>
</file>

<file path=ppt/theme/theme1.xml><?xml version="1.0" encoding="utf-8"?>
<a:theme xmlns:a="http://schemas.openxmlformats.org/drawingml/2006/main" name="Tema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2" id="{5627B54F-246B-47D1-8A86-1484470DFD82}" vid="{C4E55977-A528-44AE-8785-481A2E87C1A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1652</Words>
  <Application>Microsoft Macintosh PowerPoint</Application>
  <PresentationFormat>Panorámica</PresentationFormat>
  <Paragraphs>143</Paragraphs>
  <Slides>26</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Arial</vt:lpstr>
      <vt:lpstr>Calibri</vt:lpstr>
      <vt:lpstr>Calibri Light</vt:lpstr>
      <vt:lpstr>Lucida Sans Unicode</vt:lpstr>
      <vt:lpstr>Tema2</vt:lpstr>
      <vt:lpstr>Unidad 0:  Materia y energía en los ecosistemas parte 2: “cadenas y tramas tróficas, flujo de energía y  ciclo de la materia”</vt:lpstr>
      <vt:lpstr>Presentación de PowerPoint</vt:lpstr>
      <vt:lpstr>Objetivo </vt:lpstr>
      <vt:lpstr>Introducción </vt:lpstr>
      <vt:lpstr>¿Qué es una cadena trófica ?</vt:lpstr>
      <vt:lpstr>¿Qué es una trama trófica?</vt:lpstr>
      <vt:lpstr>Presentación de PowerPoint</vt:lpstr>
      <vt:lpstr>Presentación de PowerPoint</vt:lpstr>
      <vt:lpstr>Presentación de PowerPoint</vt:lpstr>
      <vt:lpstr>Presentación de PowerPoint</vt:lpstr>
      <vt:lpstr>Presentación de PowerPoint</vt:lpstr>
      <vt:lpstr>Organismos productores y descomponedores.</vt:lpstr>
      <vt:lpstr>Presentación de PowerPoint</vt:lpstr>
      <vt:lpstr>Otros conceptos biológicos </vt:lpstr>
      <vt:lpstr>Ecosistemas </vt:lpstr>
      <vt:lpstr>Flujo de energía y circulación de materia en el ecosistema </vt:lpstr>
      <vt:lpstr>El flujo de energía es unidireccional, acíclico y abierto. </vt:lpstr>
      <vt:lpstr>El flujo de materia es cíclico y cerrado. </vt:lpstr>
      <vt:lpstr>Si representamos en un esquema no solo la energía sino también la materia, de ese esquema podemos deducir dos consecuencias:</vt:lpstr>
      <vt:lpstr>Pirámides ecológicas o tróficas </vt:lpstr>
      <vt:lpstr>Pirámide de biomasa </vt:lpstr>
      <vt:lpstr>Presentación de PowerPoint</vt:lpstr>
      <vt:lpstr>Actividad 1. Responde lo siguiente en el cuaderno.</vt:lpstr>
      <vt:lpstr>Presentación de PowerPoint</vt:lpstr>
      <vt:lpstr>Presentación de PowerPoint</vt:lpstr>
      <vt:lpstr>Recomendaciones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0:  Materia y energía en los ecosistemas (Unidad 3_1ro Medio_2019)</dc:title>
  <dc:creator>ANDIA  ORDENES PAOLA G</dc:creator>
  <cp:lastModifiedBy>felipe caglieri</cp:lastModifiedBy>
  <cp:revision>16</cp:revision>
  <dcterms:created xsi:type="dcterms:W3CDTF">2020-03-23T16:20:35Z</dcterms:created>
  <dcterms:modified xsi:type="dcterms:W3CDTF">2020-03-23T22:29:58Z</dcterms:modified>
</cp:coreProperties>
</file>