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608" r:id="rId3"/>
    <p:sldId id="612" r:id="rId4"/>
    <p:sldId id="599" r:id="rId5"/>
    <p:sldId id="597" r:id="rId6"/>
    <p:sldId id="594" r:id="rId7"/>
    <p:sldId id="596" r:id="rId8"/>
    <p:sldId id="261" r:id="rId9"/>
    <p:sldId id="265" r:id="rId10"/>
    <p:sldId id="266" r:id="rId11"/>
    <p:sldId id="609" r:id="rId12"/>
    <p:sldId id="610" r:id="rId13"/>
    <p:sldId id="611" r:id="rId14"/>
    <p:sldId id="613" r:id="rId15"/>
    <p:sldId id="419" r:id="rId16"/>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autoAdjust="0"/>
    <p:restoredTop sz="94660"/>
  </p:normalViewPr>
  <p:slideViewPr>
    <p:cSldViewPr snapToGrid="0">
      <p:cViewPr varScale="1">
        <p:scale>
          <a:sx n="128" d="100"/>
          <a:sy n="128"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584892E5-D0DE-41BE-8DF3-0BE57D169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B0D5AA35-F1A8-455B-B93C-7FF4A79EC51D}"/>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6" name="Marcador de pie de página 4">
            <a:extLst>
              <a:ext uri="{FF2B5EF4-FFF2-40B4-BE49-F238E27FC236}">
                <a16:creationId xmlns:a16="http://schemas.microsoft.com/office/drawing/2014/main" id="{A64AFC01-725B-4474-B068-5061BE80AACA}"/>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DBECF0D0-8EE4-4C78-BB0C-DD85EF6F03F5}"/>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228807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400296A-C56D-435E-9087-7288BA2D9D41}"/>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5" name="Marcador de pie de página 4">
            <a:extLst>
              <a:ext uri="{FF2B5EF4-FFF2-40B4-BE49-F238E27FC236}">
                <a16:creationId xmlns:a16="http://schemas.microsoft.com/office/drawing/2014/main" id="{74460363-8861-4F23-AFD4-FAA77B3ABC22}"/>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0AC111F2-5A73-4356-99B1-63FBDF32937F}"/>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242155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19603C3-BAB7-40F4-A963-479DC81F11CA}"/>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5" name="Marcador de pie de página 4">
            <a:extLst>
              <a:ext uri="{FF2B5EF4-FFF2-40B4-BE49-F238E27FC236}">
                <a16:creationId xmlns:a16="http://schemas.microsoft.com/office/drawing/2014/main" id="{442DF480-FF4A-4C45-B754-F47E339B1BBA}"/>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B4149215-F6D7-4095-A8B9-4CC6A31E7955}"/>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1606655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67589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789BFA14-3253-4967-A4A4-9AF6E011E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C22C41A-D4F8-4BE5-B4D7-5FFAC6ED5219}"/>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6" name="Marcador de pie de página 4">
            <a:extLst>
              <a:ext uri="{FF2B5EF4-FFF2-40B4-BE49-F238E27FC236}">
                <a16:creationId xmlns:a16="http://schemas.microsoft.com/office/drawing/2014/main" id="{A003299C-A4C8-4926-8751-B16985EBB74C}"/>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9D9A7B0C-D7A0-4C7A-A602-E94E08DAF3BC}"/>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109381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298D4-772F-4EE5-963A-299192EF8A87}"/>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5" name="Marcador de pie de página 4">
            <a:extLst>
              <a:ext uri="{FF2B5EF4-FFF2-40B4-BE49-F238E27FC236}">
                <a16:creationId xmlns:a16="http://schemas.microsoft.com/office/drawing/2014/main" id="{9E33DB48-9EE2-46D6-94EC-ADD11956ED74}"/>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EF66C9F0-1992-4C93-A47E-96A992EC1660}"/>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296865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9AA70E4-A461-4120-8EBF-6EBA8E301BEC}"/>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6" name="Marcador de pie de página 4">
            <a:extLst>
              <a:ext uri="{FF2B5EF4-FFF2-40B4-BE49-F238E27FC236}">
                <a16:creationId xmlns:a16="http://schemas.microsoft.com/office/drawing/2014/main" id="{FC5400A0-AB53-49C3-BD0D-4A320FBF3ED8}"/>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893A88A9-7227-4A2B-8138-3B4AB7C7BE94}"/>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23646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1428866A-A72A-4FD5-A333-6E4ED40778F9}"/>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8" name="Marcador de pie de página 4">
            <a:extLst>
              <a:ext uri="{FF2B5EF4-FFF2-40B4-BE49-F238E27FC236}">
                <a16:creationId xmlns:a16="http://schemas.microsoft.com/office/drawing/2014/main" id="{6CC75A1E-3CDD-4787-AA66-112CCCE0207F}"/>
              </a:ext>
            </a:extLst>
          </p:cNvPr>
          <p:cNvSpPr>
            <a:spLocks noGrp="1"/>
          </p:cNvSpPr>
          <p:nvPr>
            <p:ph type="ftr" sz="quarter" idx="11"/>
          </p:nvPr>
        </p:nvSpPr>
        <p:spPr/>
        <p:txBody>
          <a:bodyPr/>
          <a:lstStyle>
            <a:lvl1pPr>
              <a:defRPr/>
            </a:lvl1pPr>
          </a:lstStyle>
          <a:p>
            <a:endParaRPr lang="es-ES"/>
          </a:p>
        </p:txBody>
      </p:sp>
      <p:sp>
        <p:nvSpPr>
          <p:cNvPr id="9" name="Marcador de número de diapositiva 5">
            <a:extLst>
              <a:ext uri="{FF2B5EF4-FFF2-40B4-BE49-F238E27FC236}">
                <a16:creationId xmlns:a16="http://schemas.microsoft.com/office/drawing/2014/main" id="{516595D6-5E05-4A71-84A8-24C4251A3916}"/>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316598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DAF1106D-D363-4A63-B94D-A031CBA53932}"/>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4" name="Marcador de pie de página 4">
            <a:extLst>
              <a:ext uri="{FF2B5EF4-FFF2-40B4-BE49-F238E27FC236}">
                <a16:creationId xmlns:a16="http://schemas.microsoft.com/office/drawing/2014/main" id="{3A9FBB67-3530-4343-A474-CBAF9ADF8266}"/>
              </a:ext>
            </a:extLst>
          </p:cNvPr>
          <p:cNvSpPr>
            <a:spLocks noGrp="1"/>
          </p:cNvSpPr>
          <p:nvPr>
            <p:ph type="ftr" sz="quarter" idx="11"/>
          </p:nvPr>
        </p:nvSpPr>
        <p:spPr/>
        <p:txBody>
          <a:bodyPr/>
          <a:lstStyle>
            <a:lvl1pPr>
              <a:defRPr/>
            </a:lvl1pPr>
          </a:lstStyle>
          <a:p>
            <a:endParaRPr lang="es-ES"/>
          </a:p>
        </p:txBody>
      </p:sp>
      <p:sp>
        <p:nvSpPr>
          <p:cNvPr id="5" name="Marcador de número de diapositiva 5">
            <a:extLst>
              <a:ext uri="{FF2B5EF4-FFF2-40B4-BE49-F238E27FC236}">
                <a16:creationId xmlns:a16="http://schemas.microsoft.com/office/drawing/2014/main" id="{D562BD6C-F3AD-4F67-8888-20BEB388E028}"/>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79374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0FD361F-F107-4085-B0D8-1A7550E00371}"/>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3" name="Marcador de pie de página 4">
            <a:extLst>
              <a:ext uri="{FF2B5EF4-FFF2-40B4-BE49-F238E27FC236}">
                <a16:creationId xmlns:a16="http://schemas.microsoft.com/office/drawing/2014/main" id="{31D7329A-CA14-4387-B59C-1F91514F04C0}"/>
              </a:ext>
            </a:extLst>
          </p:cNvPr>
          <p:cNvSpPr>
            <a:spLocks noGrp="1"/>
          </p:cNvSpPr>
          <p:nvPr>
            <p:ph type="ftr" sz="quarter" idx="11"/>
          </p:nvPr>
        </p:nvSpPr>
        <p:spPr/>
        <p:txBody>
          <a:bodyPr/>
          <a:lstStyle>
            <a:lvl1pPr>
              <a:defRPr/>
            </a:lvl1pPr>
          </a:lstStyle>
          <a:p>
            <a:endParaRPr lang="es-ES"/>
          </a:p>
        </p:txBody>
      </p:sp>
      <p:sp>
        <p:nvSpPr>
          <p:cNvPr id="4" name="Marcador de número de diapositiva 5">
            <a:extLst>
              <a:ext uri="{FF2B5EF4-FFF2-40B4-BE49-F238E27FC236}">
                <a16:creationId xmlns:a16="http://schemas.microsoft.com/office/drawing/2014/main" id="{23F9A6C2-9AB0-4CE8-B470-1622016E7B0D}"/>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41477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DAD3814-E1E7-4752-A3D2-5631BEA21E17}"/>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6" name="Marcador de pie de página 4">
            <a:extLst>
              <a:ext uri="{FF2B5EF4-FFF2-40B4-BE49-F238E27FC236}">
                <a16:creationId xmlns:a16="http://schemas.microsoft.com/office/drawing/2014/main" id="{0453DA12-DD5B-4DF7-AA3C-3E5D2D8DB19B}"/>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EAD34D03-16D9-4C79-A868-B4C3C66FE359}"/>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239490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E8DA977F-CAB6-4EB7-BA4C-6F6197646AE5}"/>
              </a:ext>
            </a:extLst>
          </p:cNvPr>
          <p:cNvSpPr>
            <a:spLocks noGrp="1"/>
          </p:cNvSpPr>
          <p:nvPr>
            <p:ph type="dt" sz="half" idx="10"/>
          </p:nvPr>
        </p:nvSpPr>
        <p:spPr/>
        <p:txBody>
          <a:bodyPr/>
          <a:lstStyle>
            <a:lvl1pPr>
              <a:defRPr/>
            </a:lvl1pPr>
          </a:lstStyle>
          <a:p>
            <a:fld id="{FE3ED6E7-DAC0-4A86-B1BE-790089CBDC6E}" type="datetimeFigureOut">
              <a:rPr lang="es-ES" smtClean="0"/>
              <a:t>23/3/20</a:t>
            </a:fld>
            <a:endParaRPr lang="es-ES"/>
          </a:p>
        </p:txBody>
      </p:sp>
      <p:sp>
        <p:nvSpPr>
          <p:cNvPr id="6" name="Marcador de pie de página 4">
            <a:extLst>
              <a:ext uri="{FF2B5EF4-FFF2-40B4-BE49-F238E27FC236}">
                <a16:creationId xmlns:a16="http://schemas.microsoft.com/office/drawing/2014/main" id="{743B17D1-13BF-4B28-8A9D-F2EF78DEACC9}"/>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F25D23E3-AC2B-41B9-9806-B18D4D680207}"/>
              </a:ext>
            </a:extLst>
          </p:cNvPr>
          <p:cNvSpPr>
            <a:spLocks noGrp="1"/>
          </p:cNvSpPr>
          <p:nvPr>
            <p:ph type="sldNum" sz="quarter" idx="12"/>
          </p:nvPr>
        </p:nvSpPr>
        <p:spPr/>
        <p:txBody>
          <a:bodyPr/>
          <a:lstStyle>
            <a:lvl1pPr>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147335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F5364A7-11B8-4F85-BFEC-BF50C9AF6A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DC8C7D31-7BC6-4FCE-8685-43FB802657E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6E38C24B-6BF6-4A4D-85B7-3C23F86CA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E3ED6E7-DAC0-4A86-B1BE-790089CBDC6E}" type="datetimeFigureOut">
              <a:rPr lang="es-ES" smtClean="0"/>
              <a:t>23/3/20</a:t>
            </a:fld>
            <a:endParaRPr lang="es-ES"/>
          </a:p>
        </p:txBody>
      </p:sp>
      <p:sp>
        <p:nvSpPr>
          <p:cNvPr id="5" name="Marcador de pie de página 4">
            <a:extLst>
              <a:ext uri="{FF2B5EF4-FFF2-40B4-BE49-F238E27FC236}">
                <a16:creationId xmlns:a16="http://schemas.microsoft.com/office/drawing/2014/main" id="{957A267F-F900-44C0-A2FF-559EC30E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s-ES"/>
          </a:p>
        </p:txBody>
      </p:sp>
      <p:sp>
        <p:nvSpPr>
          <p:cNvPr id="6" name="Marcador de número de diapositiva 5">
            <a:extLst>
              <a:ext uri="{FF2B5EF4-FFF2-40B4-BE49-F238E27FC236}">
                <a16:creationId xmlns:a16="http://schemas.microsoft.com/office/drawing/2014/main" id="{9C3FB266-90D5-4E42-83B1-6B01327095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F53357D-6954-4895-888D-571906125861}" type="slidenum">
              <a:rPr lang="es-ES" smtClean="0"/>
              <a:t>‹Nº›</a:t>
            </a:fld>
            <a:endParaRPr lang="es-ES"/>
          </a:p>
        </p:txBody>
      </p:sp>
    </p:spTree>
    <p:extLst>
      <p:ext uri="{BB962C8B-B14F-4D97-AF65-F5344CB8AC3E}">
        <p14:creationId xmlns:p14="http://schemas.microsoft.com/office/powerpoint/2010/main" val="2475792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pandia@cldv.c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hbSPNlRz0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vok4XPtPEw" TargetMode="External"/><Relationship Id="rId2" Type="http://schemas.openxmlformats.org/officeDocument/2006/relationships/hyperlink" Target="https://www.youtube.com/watch?v=g7hru_aA8l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Jox_xRGif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6048F-F274-4B15-9C70-119DFEA075D8}"/>
              </a:ext>
            </a:extLst>
          </p:cNvPr>
          <p:cNvSpPr>
            <a:spLocks noGrp="1"/>
          </p:cNvSpPr>
          <p:nvPr>
            <p:ph type="ctrTitle"/>
          </p:nvPr>
        </p:nvSpPr>
        <p:spPr/>
        <p:txBody>
          <a:bodyPr/>
          <a:lstStyle/>
          <a:p>
            <a:pPr algn="l"/>
            <a:r>
              <a:rPr lang="es-ES" altLang="es-ES" sz="4800" b="1" dirty="0"/>
              <a:t>Unidad 0: </a:t>
            </a:r>
            <a:r>
              <a:rPr lang="es-ES" altLang="es-ES" sz="4800" dirty="0"/>
              <a:t>Organización y función en pluricelulares </a:t>
            </a:r>
            <a:br>
              <a:rPr lang="es-ES" altLang="es-ES" sz="4800" dirty="0"/>
            </a:br>
            <a:r>
              <a:rPr lang="es-ES" altLang="es-ES" sz="4800" dirty="0"/>
              <a:t>(Lección 4_8vo Básico 2019)</a:t>
            </a:r>
            <a:br>
              <a:rPr lang="es-ES" altLang="es-ES" sz="4800" dirty="0"/>
            </a:br>
            <a:r>
              <a:rPr lang="es-ES" altLang="es-ES" sz="4800" dirty="0"/>
              <a:t>para Primero Medio 2020</a:t>
            </a:r>
            <a:endParaRPr lang="es-ES" sz="4800" dirty="0"/>
          </a:p>
        </p:txBody>
      </p:sp>
      <p:sp>
        <p:nvSpPr>
          <p:cNvPr id="3" name="Subtítulo 2">
            <a:extLst>
              <a:ext uri="{FF2B5EF4-FFF2-40B4-BE49-F238E27FC236}">
                <a16:creationId xmlns:a16="http://schemas.microsoft.com/office/drawing/2014/main" id="{51D3831B-D173-4580-A85E-A138128274FF}"/>
              </a:ext>
            </a:extLst>
          </p:cNvPr>
          <p:cNvSpPr>
            <a:spLocks noGrp="1"/>
          </p:cNvSpPr>
          <p:nvPr>
            <p:ph type="subTitle" idx="1"/>
          </p:nvPr>
        </p:nvSpPr>
        <p:spPr/>
        <p:txBody>
          <a:bodyPr/>
          <a:lstStyle/>
          <a:p>
            <a:r>
              <a:rPr lang="es-ES" altLang="es-ES" dirty="0"/>
              <a:t>Paola Andía Órdenes</a:t>
            </a:r>
          </a:p>
          <a:p>
            <a:r>
              <a:rPr lang="es-ES" altLang="es-ES" dirty="0"/>
              <a:t>Profesora de Biología y Ciencias</a:t>
            </a:r>
          </a:p>
        </p:txBody>
      </p:sp>
    </p:spTree>
    <p:extLst>
      <p:ext uri="{BB962C8B-B14F-4D97-AF65-F5344CB8AC3E}">
        <p14:creationId xmlns:p14="http://schemas.microsoft.com/office/powerpoint/2010/main" val="12012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F2AA4-C10E-4115-BA70-3F20C7C1A820}"/>
              </a:ext>
            </a:extLst>
          </p:cNvPr>
          <p:cNvSpPr>
            <a:spLocks noGrp="1"/>
          </p:cNvSpPr>
          <p:nvPr>
            <p:ph type="title"/>
          </p:nvPr>
        </p:nvSpPr>
        <p:spPr/>
        <p:txBody>
          <a:bodyPr/>
          <a:lstStyle/>
          <a:p>
            <a:r>
              <a:rPr lang="es-ES"/>
              <a:t>Relación </a:t>
            </a:r>
            <a:r>
              <a:rPr lang="es-ES" dirty="0"/>
              <a:t>célula – ambiente en plantas</a:t>
            </a:r>
          </a:p>
        </p:txBody>
      </p:sp>
      <p:sp>
        <p:nvSpPr>
          <p:cNvPr id="3" name="Marcador de contenido 2">
            <a:extLst>
              <a:ext uri="{FF2B5EF4-FFF2-40B4-BE49-F238E27FC236}">
                <a16:creationId xmlns:a16="http://schemas.microsoft.com/office/drawing/2014/main" id="{1DB41AFB-7FF6-43EE-8A0B-F490C9A46BE5}"/>
              </a:ext>
            </a:extLst>
          </p:cNvPr>
          <p:cNvSpPr>
            <a:spLocks noGrp="1"/>
          </p:cNvSpPr>
          <p:nvPr>
            <p:ph idx="1"/>
          </p:nvPr>
        </p:nvSpPr>
        <p:spPr/>
        <p:txBody>
          <a:bodyPr/>
          <a:lstStyle/>
          <a:p>
            <a:pPr marL="0" indent="0">
              <a:buNone/>
            </a:pPr>
            <a:r>
              <a:rPr lang="es-ES" sz="2000" dirty="0"/>
              <a:t>Transporte de agua y sales minerales </a:t>
            </a:r>
          </a:p>
          <a:p>
            <a:r>
              <a:rPr lang="es-ES" sz="2000" dirty="0"/>
              <a:t>vía plástica : el agua y sales minerales absorbidas atraviesan las paredes celulares de los pelos radiculares y los espacios intercelulares mediante ósmosis </a:t>
            </a:r>
          </a:p>
          <a:p>
            <a:r>
              <a:rPr lang="es-ES" sz="2000" dirty="0"/>
              <a:t>vía simplástica : el agua y las sales minerales atraviesan las membranas plasmáticas de los pelos radiculares y circulan a través del interior de las células el flujo de agua ocurre mediante ósmosis y el de las sales minerales por transporte activo </a:t>
            </a:r>
          </a:p>
        </p:txBody>
      </p:sp>
    </p:spTree>
    <p:extLst>
      <p:ext uri="{BB962C8B-B14F-4D97-AF65-F5344CB8AC3E}">
        <p14:creationId xmlns:p14="http://schemas.microsoft.com/office/powerpoint/2010/main" val="11808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273C4-FED6-4474-A53C-F94FEF3FC680}"/>
              </a:ext>
            </a:extLst>
          </p:cNvPr>
          <p:cNvSpPr>
            <a:spLocks noGrp="1"/>
          </p:cNvSpPr>
          <p:nvPr>
            <p:ph type="title"/>
          </p:nvPr>
        </p:nvSpPr>
        <p:spPr/>
        <p:txBody>
          <a:bodyPr/>
          <a:lstStyle/>
          <a:p>
            <a:r>
              <a:rPr lang="es-ES" sz="3600" dirty="0"/>
              <a:t>Actividad 1. Responde las siguientes preguntas en tu </a:t>
            </a:r>
            <a:r>
              <a:rPr lang="es-ES" sz="3600" dirty="0">
                <a:highlight>
                  <a:srgbClr val="FFFF00"/>
                </a:highlight>
              </a:rPr>
              <a:t>cuaderno</a:t>
            </a:r>
          </a:p>
        </p:txBody>
      </p:sp>
      <p:sp>
        <p:nvSpPr>
          <p:cNvPr id="3" name="Marcador de contenido 2">
            <a:extLst>
              <a:ext uri="{FF2B5EF4-FFF2-40B4-BE49-F238E27FC236}">
                <a16:creationId xmlns:a16="http://schemas.microsoft.com/office/drawing/2014/main" id="{82F9CECE-D4A3-4C06-99AB-E71184274630}"/>
              </a:ext>
            </a:extLst>
          </p:cNvPr>
          <p:cNvSpPr>
            <a:spLocks noGrp="1"/>
          </p:cNvSpPr>
          <p:nvPr>
            <p:ph idx="1"/>
          </p:nvPr>
        </p:nvSpPr>
        <p:spPr/>
        <p:txBody>
          <a:bodyPr/>
          <a:lstStyle/>
          <a:p>
            <a:pPr marL="514350" indent="-514350">
              <a:buFont typeface="+mj-lt"/>
              <a:buAutoNum type="arabicPeriod"/>
            </a:pPr>
            <a:r>
              <a:rPr lang="es-ES" sz="2000" b="1" dirty="0"/>
              <a:t>Identifica cada una de las características de las plantas nombradas en el PPT (células, sistemas (tejidos) y partes de las plantas).</a:t>
            </a:r>
          </a:p>
          <a:p>
            <a:pPr marL="514350" indent="-514350">
              <a:buFont typeface="+mj-lt"/>
              <a:buAutoNum type="arabicPeriod"/>
            </a:pPr>
            <a:endParaRPr lang="es-ES" sz="2000" dirty="0"/>
          </a:p>
        </p:txBody>
      </p:sp>
      <p:pic>
        <p:nvPicPr>
          <p:cNvPr id="1026" name="Picture 2" descr="Resultado de imagen para planta y sus partes xilema y sus partes">
            <a:extLst>
              <a:ext uri="{FF2B5EF4-FFF2-40B4-BE49-F238E27FC236}">
                <a16:creationId xmlns:a16="http://schemas.microsoft.com/office/drawing/2014/main" id="{99DAB355-F5A7-428A-9A1B-52B1BA9DF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2972588"/>
            <a:ext cx="6724650" cy="343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9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05F06-99F0-4644-AA7F-CA41B2AAC98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5D8FFA0-BF12-418F-A559-48F81228AA14}"/>
              </a:ext>
            </a:extLst>
          </p:cNvPr>
          <p:cNvSpPr>
            <a:spLocks noGrp="1"/>
          </p:cNvSpPr>
          <p:nvPr>
            <p:ph idx="1"/>
          </p:nvPr>
        </p:nvSpPr>
        <p:spPr/>
        <p:txBody>
          <a:bodyPr/>
          <a:lstStyle/>
          <a:p>
            <a:pPr marL="514350" indent="-514350">
              <a:buFont typeface="+mj-lt"/>
              <a:buAutoNum type="arabicPeriod" startAt="2"/>
            </a:pPr>
            <a:r>
              <a:rPr lang="es-ES" b="1" dirty="0"/>
              <a:t>Responde lo siguiente:</a:t>
            </a:r>
          </a:p>
          <a:p>
            <a:pPr marL="971550" lvl="1" indent="-514350">
              <a:buFont typeface="+mj-lt"/>
              <a:buAutoNum type="alphaLcParenR"/>
            </a:pPr>
            <a:r>
              <a:rPr lang="es-ES" dirty="0"/>
              <a:t>¿Cuál es la diferencia entre el xilema y el floema?</a:t>
            </a:r>
          </a:p>
          <a:p>
            <a:pPr marL="971550" lvl="1" indent="-514350">
              <a:buFont typeface="+mj-lt"/>
              <a:buAutoNum type="alphaLcParenR"/>
            </a:pPr>
            <a:r>
              <a:rPr lang="es-ES" dirty="0"/>
              <a:t>¿Qué función cumple el estoma?</a:t>
            </a:r>
          </a:p>
          <a:p>
            <a:pPr marL="971550" lvl="1" indent="-514350">
              <a:buFont typeface="+mj-lt"/>
              <a:buAutoNum type="alphaLcParenR"/>
            </a:pPr>
            <a:r>
              <a:rPr lang="es-ES" dirty="0"/>
              <a:t>¿Qué célula permite la regeneración en las plantas?</a:t>
            </a:r>
          </a:p>
          <a:p>
            <a:pPr marL="971550" lvl="1" indent="-514350">
              <a:buFont typeface="+mj-lt"/>
              <a:buAutoNum type="alphaLcParenR"/>
            </a:pPr>
            <a:r>
              <a:rPr lang="es-ES" dirty="0"/>
              <a:t>¿Qué parte de la planta permite el intercambio gaseoso?</a:t>
            </a:r>
          </a:p>
          <a:p>
            <a:pPr marL="971550" lvl="1" indent="-514350">
              <a:buFont typeface="+mj-lt"/>
              <a:buAutoNum type="alphaLcParenR"/>
            </a:pPr>
            <a:endParaRPr lang="es-ES" dirty="0"/>
          </a:p>
          <a:p>
            <a:pPr marL="971550" lvl="1" indent="-514350">
              <a:buFont typeface="+mj-lt"/>
              <a:buAutoNum type="alphaLcParenR"/>
            </a:pPr>
            <a:endParaRPr lang="es-ES" dirty="0"/>
          </a:p>
          <a:p>
            <a:pPr marL="971550" lvl="1" indent="-514350">
              <a:buFont typeface="+mj-lt"/>
              <a:buAutoNum type="alphaLcParenR"/>
            </a:pPr>
            <a:endParaRPr lang="es-ES" dirty="0"/>
          </a:p>
          <a:p>
            <a:pPr marL="514350" indent="-514350">
              <a:buFont typeface="+mj-lt"/>
              <a:buAutoNum type="arabicPeriod" startAt="2"/>
            </a:pPr>
            <a:endParaRPr lang="es-ES" dirty="0"/>
          </a:p>
          <a:p>
            <a:pPr marL="0" indent="0">
              <a:buNone/>
            </a:pPr>
            <a:endParaRPr lang="es-ES" dirty="0"/>
          </a:p>
        </p:txBody>
      </p:sp>
    </p:spTree>
    <p:extLst>
      <p:ext uri="{BB962C8B-B14F-4D97-AF65-F5344CB8AC3E}">
        <p14:creationId xmlns:p14="http://schemas.microsoft.com/office/powerpoint/2010/main" val="427940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BD730-BF20-4188-8413-D0B80E7BB15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E5B43F3-4848-4A8C-974F-A19CC2BE5CB3}"/>
              </a:ext>
            </a:extLst>
          </p:cNvPr>
          <p:cNvSpPr>
            <a:spLocks noGrp="1"/>
          </p:cNvSpPr>
          <p:nvPr>
            <p:ph idx="1"/>
          </p:nvPr>
        </p:nvSpPr>
        <p:spPr/>
        <p:txBody>
          <a:bodyPr/>
          <a:lstStyle/>
          <a:p>
            <a:pPr marL="514350" indent="-514350">
              <a:buFont typeface="+mj-lt"/>
              <a:buAutoNum type="arabicPeriod" startAt="3"/>
            </a:pPr>
            <a:r>
              <a:rPr lang="es-ES" b="1" dirty="0"/>
              <a:t>Realiza un cuadro comparativo entre:</a:t>
            </a:r>
          </a:p>
          <a:p>
            <a:pPr marL="971550" lvl="1" indent="-514350">
              <a:buFont typeface="+mj-lt"/>
              <a:buAutoNum type="alphaLcParenR"/>
            </a:pPr>
            <a:r>
              <a:rPr lang="es-ES" dirty="0"/>
              <a:t>Células y sistemas (tejidos)</a:t>
            </a:r>
          </a:p>
          <a:p>
            <a:pPr marL="971550" lvl="1" indent="-514350">
              <a:buFont typeface="+mj-lt"/>
              <a:buAutoNum type="alphaLcParenR"/>
            </a:pPr>
            <a:r>
              <a:rPr lang="es-ES" dirty="0"/>
              <a:t>Xilema y floema</a:t>
            </a:r>
          </a:p>
        </p:txBody>
      </p:sp>
    </p:spTree>
    <p:extLst>
      <p:ext uri="{BB962C8B-B14F-4D97-AF65-F5344CB8AC3E}">
        <p14:creationId xmlns:p14="http://schemas.microsoft.com/office/powerpoint/2010/main" val="281646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95C49-509C-47D0-996F-C1CA404A7606}"/>
              </a:ext>
            </a:extLst>
          </p:cNvPr>
          <p:cNvSpPr>
            <a:spLocks noGrp="1"/>
          </p:cNvSpPr>
          <p:nvPr>
            <p:ph type="title"/>
          </p:nvPr>
        </p:nvSpPr>
        <p:spPr/>
        <p:txBody>
          <a:bodyPr/>
          <a:lstStyle/>
          <a:p>
            <a:r>
              <a:rPr lang="es-ES" dirty="0"/>
              <a:t>Recomendaciones </a:t>
            </a:r>
          </a:p>
        </p:txBody>
      </p:sp>
      <p:sp>
        <p:nvSpPr>
          <p:cNvPr id="3" name="Marcador de contenido 2">
            <a:extLst>
              <a:ext uri="{FF2B5EF4-FFF2-40B4-BE49-F238E27FC236}">
                <a16:creationId xmlns:a16="http://schemas.microsoft.com/office/drawing/2014/main" id="{5194F5B4-9751-4A46-AD55-64CE7384FF58}"/>
              </a:ext>
            </a:extLst>
          </p:cNvPr>
          <p:cNvSpPr>
            <a:spLocks noGrp="1"/>
          </p:cNvSpPr>
          <p:nvPr>
            <p:ph idx="1"/>
          </p:nvPr>
        </p:nvSpPr>
        <p:spPr/>
        <p:txBody>
          <a:bodyPr/>
          <a:lstStyle/>
          <a:p>
            <a:pPr algn="just"/>
            <a:r>
              <a:rPr lang="es-ES" sz="2000" dirty="0"/>
              <a:t>Las actividades propuestas pata esta clases las debe realizar en el cuaderno. </a:t>
            </a:r>
          </a:p>
          <a:p>
            <a:pPr algn="just"/>
            <a:r>
              <a:rPr lang="es-ES" sz="2000" dirty="0"/>
              <a:t>Fecha de entrega: martes 31 </a:t>
            </a:r>
            <a:r>
              <a:rPr lang="es-ES" sz="2000"/>
              <a:t>de marzo</a:t>
            </a:r>
            <a:endParaRPr lang="es-ES" sz="2000" dirty="0"/>
          </a:p>
          <a:p>
            <a:pPr algn="just"/>
            <a:r>
              <a:rPr lang="es-ES" sz="2000" dirty="0"/>
              <a:t>Debe enviar </a:t>
            </a:r>
            <a:r>
              <a:rPr lang="es-ES" sz="2000" dirty="0" err="1"/>
              <a:t>ppt</a:t>
            </a:r>
            <a:r>
              <a:rPr lang="es-ES" sz="2000" dirty="0"/>
              <a:t> desarrollado o fotografía de cada actividad desarrollada a mi correo institucional </a:t>
            </a:r>
            <a:r>
              <a:rPr lang="es-ES" sz="2000" dirty="0">
                <a:hlinkClick r:id="rId2"/>
              </a:rPr>
              <a:t>pandia@cldv.cl</a:t>
            </a:r>
            <a:endParaRPr lang="es-ES" sz="2000" dirty="0"/>
          </a:p>
          <a:p>
            <a:pPr algn="just"/>
            <a:r>
              <a:rPr lang="es-ES" sz="2000" dirty="0"/>
              <a:t>Las consultas las pueden realizar hasta el sábado 18 horas al correo institucional.</a:t>
            </a:r>
          </a:p>
          <a:p>
            <a:pPr algn="just"/>
            <a:endParaRPr lang="es-ES" sz="2000" dirty="0"/>
          </a:p>
        </p:txBody>
      </p:sp>
    </p:spTree>
    <p:extLst>
      <p:ext uri="{BB962C8B-B14F-4D97-AF65-F5344CB8AC3E}">
        <p14:creationId xmlns:p14="http://schemas.microsoft.com/office/powerpoint/2010/main" val="355602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para MUCHISIMAS GRACIAS POR SU ASISTENCIA, JPG">
            <a:extLst>
              <a:ext uri="{FF2B5EF4-FFF2-40B4-BE49-F238E27FC236}">
                <a16:creationId xmlns:a16="http://schemas.microsoft.com/office/drawing/2014/main" id="{B1890F2F-44DF-4090-9D04-EC071C126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642938"/>
            <a:ext cx="30956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1B0F5C7A-15B0-44C4-8013-C6F89FB1197E}"/>
              </a:ext>
            </a:extLst>
          </p:cNvPr>
          <p:cNvSpPr>
            <a:spLocks noGrp="1"/>
          </p:cNvSpPr>
          <p:nvPr>
            <p:ph idx="1"/>
          </p:nvPr>
        </p:nvSpPr>
        <p:spPr>
          <a:xfrm>
            <a:off x="838200" y="731838"/>
            <a:ext cx="10515600" cy="5445125"/>
          </a:xfrm>
        </p:spPr>
        <p:txBody>
          <a:bodyPr/>
          <a:lstStyle/>
          <a:p>
            <a:pPr marL="0" indent="0" algn="just">
              <a:buFont typeface="Arial" panose="020B0604020202020204" pitchFamily="34" charset="0"/>
              <a:buNone/>
              <a:defRPr/>
            </a:pPr>
            <a:r>
              <a:rPr lang="es-ES" dirty="0"/>
              <a:t>Estimado/a estudiante</a:t>
            </a:r>
          </a:p>
          <a:p>
            <a:pPr marL="0" indent="0" algn="just">
              <a:buFont typeface="Arial" panose="020B0604020202020204" pitchFamily="34" charset="0"/>
              <a:buNone/>
              <a:defRPr/>
            </a:pPr>
            <a:endParaRPr lang="es-ES" dirty="0"/>
          </a:p>
          <a:p>
            <a:pPr marL="0" indent="0" algn="just">
              <a:buFont typeface="Arial" panose="020B0604020202020204" pitchFamily="34" charset="0"/>
              <a:buNone/>
              <a:defRPr/>
            </a:pPr>
            <a:r>
              <a:rPr lang="es-ES" dirty="0"/>
              <a:t>Junto con saludar, les presento la unidad 0 parte 2 a tratar esta semana; </a:t>
            </a:r>
          </a:p>
          <a:p>
            <a:pPr algn="just">
              <a:defRPr/>
            </a:pPr>
            <a:endParaRPr lang="es-ES" dirty="0"/>
          </a:p>
          <a:p>
            <a:pPr marL="0" indent="0" algn="ctr">
              <a:buFont typeface="Arial" panose="020B0604020202020204" pitchFamily="34" charset="0"/>
              <a:buNone/>
              <a:defRPr/>
            </a:pPr>
            <a:r>
              <a:rPr lang="es-ES" dirty="0"/>
              <a:t>Unidad 0: “</a:t>
            </a:r>
            <a:r>
              <a:rPr lang="es-ES" i="1" dirty="0">
                <a:effectLst>
                  <a:outerShdw blurRad="38100" dist="38100" dir="2700000" algn="tl">
                    <a:srgbClr val="000000">
                      <a:alpha val="43137"/>
                    </a:srgbClr>
                  </a:outerShdw>
                </a:effectLst>
              </a:rPr>
              <a:t>Organización y función en organismos en pluricelulares”.</a:t>
            </a:r>
          </a:p>
          <a:p>
            <a:pPr marL="0" indent="0" algn="ctr">
              <a:buFont typeface="Arial" panose="020B0604020202020204" pitchFamily="34" charset="0"/>
              <a:buNone/>
              <a:defRPr/>
            </a:pPr>
            <a:r>
              <a:rPr lang="es-ES" i="1" dirty="0">
                <a:effectLst>
                  <a:outerShdw blurRad="38100" dist="38100" dir="2700000" algn="tl">
                    <a:srgbClr val="000000">
                      <a:alpha val="43137"/>
                    </a:srgbClr>
                  </a:outerShdw>
                </a:effectLst>
              </a:rPr>
              <a:t>Parte 2: Célula y tejido vegetal</a:t>
            </a:r>
          </a:p>
          <a:p>
            <a:pPr marL="0" indent="0" algn="just">
              <a:buFont typeface="Arial" panose="020B0604020202020204" pitchFamily="34" charset="0"/>
              <a:buNone/>
              <a:defRPr/>
            </a:pPr>
            <a:endParaRPr lang="es-ES" dirty="0"/>
          </a:p>
        </p:txBody>
      </p:sp>
    </p:spTree>
    <p:extLst>
      <p:ext uri="{BB962C8B-B14F-4D97-AF65-F5344CB8AC3E}">
        <p14:creationId xmlns:p14="http://schemas.microsoft.com/office/powerpoint/2010/main" val="379715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161D6FEF-5948-4107-96DA-615B90B1479A}"/>
              </a:ext>
            </a:extLst>
          </p:cNvPr>
          <p:cNvSpPr>
            <a:spLocks noGrp="1"/>
          </p:cNvSpPr>
          <p:nvPr>
            <p:ph idx="1"/>
          </p:nvPr>
        </p:nvSpPr>
        <p:spPr/>
        <p:txBody>
          <a:bodyPr/>
          <a:lstStyle/>
          <a:p>
            <a:pPr marL="0" indent="0">
              <a:buNone/>
            </a:pPr>
            <a:r>
              <a:rPr lang="es-ES" sz="2000" dirty="0"/>
              <a:t>¿Qué sabes de las células y tejidos en las plantas?</a:t>
            </a:r>
            <a:br>
              <a:rPr lang="es-ES" sz="2000" dirty="0"/>
            </a:br>
            <a:r>
              <a:rPr lang="es-ES" sz="2000" dirty="0"/>
              <a:t>¿Tienen sistema circulatorio?</a:t>
            </a:r>
            <a:br>
              <a:rPr lang="es-ES" sz="2000" dirty="0"/>
            </a:br>
            <a:r>
              <a:rPr lang="es-ES" sz="2000" dirty="0"/>
              <a:t>¿Tienen órganos especializados como los animales?</a:t>
            </a:r>
          </a:p>
          <a:p>
            <a:pPr marL="0" indent="0">
              <a:buNone/>
            </a:pPr>
            <a:endParaRPr lang="es-ES" sz="2000" dirty="0"/>
          </a:p>
          <a:p>
            <a:pPr marL="0" indent="0">
              <a:buNone/>
            </a:pPr>
            <a:r>
              <a:rPr lang="es-ES" sz="2000" dirty="0"/>
              <a:t>A continuación observa el siguiente video introductorio del tema</a:t>
            </a:r>
          </a:p>
          <a:p>
            <a:pPr marL="0" indent="0">
              <a:buNone/>
            </a:pPr>
            <a:r>
              <a:rPr lang="es-ES" sz="2000" dirty="0">
                <a:hlinkClick r:id="rId2"/>
              </a:rPr>
              <a:t>https://www.youtube.com/watch?v=ThbSPNlRz0o</a:t>
            </a:r>
            <a:endParaRPr lang="es-ES" sz="2000" dirty="0"/>
          </a:p>
          <a:p>
            <a:pPr marL="0" indent="0">
              <a:buNone/>
            </a:pPr>
            <a:endParaRPr lang="es-ES" sz="2000" dirty="0"/>
          </a:p>
        </p:txBody>
      </p:sp>
      <p:sp>
        <p:nvSpPr>
          <p:cNvPr id="5" name="Título 4">
            <a:extLst>
              <a:ext uri="{FF2B5EF4-FFF2-40B4-BE49-F238E27FC236}">
                <a16:creationId xmlns:a16="http://schemas.microsoft.com/office/drawing/2014/main" id="{AD02D74E-CC0D-47F1-A32D-22F91C3D968F}"/>
              </a:ext>
            </a:extLst>
          </p:cNvPr>
          <p:cNvSpPr>
            <a:spLocks noGrp="1"/>
          </p:cNvSpPr>
          <p:nvPr>
            <p:ph type="title"/>
          </p:nvPr>
        </p:nvSpPr>
        <p:spPr/>
        <p:txBody>
          <a:bodyPr/>
          <a:lstStyle/>
          <a:p>
            <a:endParaRPr lang="es-ES"/>
          </a:p>
        </p:txBody>
      </p:sp>
    </p:spTree>
    <p:extLst>
      <p:ext uri="{BB962C8B-B14F-4D97-AF65-F5344CB8AC3E}">
        <p14:creationId xmlns:p14="http://schemas.microsoft.com/office/powerpoint/2010/main" val="301994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113AACE7-C5C5-483E-B8BD-E9A86B0B270D}"/>
              </a:ext>
            </a:extLst>
          </p:cNvPr>
          <p:cNvSpPr>
            <a:spLocks noGrp="1" noChangeArrowheads="1"/>
          </p:cNvSpPr>
          <p:nvPr>
            <p:ph type="title"/>
          </p:nvPr>
        </p:nvSpPr>
        <p:spPr/>
        <p:txBody>
          <a:bodyPr/>
          <a:lstStyle/>
          <a:p>
            <a:r>
              <a:rPr lang="es-ES" altLang="es-ES"/>
              <a:t>Objetivo</a:t>
            </a:r>
          </a:p>
        </p:txBody>
      </p:sp>
      <p:sp>
        <p:nvSpPr>
          <p:cNvPr id="3" name="Marcador de contenido 2">
            <a:extLst>
              <a:ext uri="{FF2B5EF4-FFF2-40B4-BE49-F238E27FC236}">
                <a16:creationId xmlns:a16="http://schemas.microsoft.com/office/drawing/2014/main" id="{735FF98D-2D9F-4D81-ABD0-4830CE6F5BBF}"/>
              </a:ext>
            </a:extLst>
          </p:cNvPr>
          <p:cNvSpPr>
            <a:spLocks noGrp="1"/>
          </p:cNvSpPr>
          <p:nvPr>
            <p:ph idx="1"/>
          </p:nvPr>
        </p:nvSpPr>
        <p:spPr/>
        <p:txBody>
          <a:bodyPr>
            <a:normAutofit/>
          </a:bodyPr>
          <a:lstStyle/>
          <a:p>
            <a:pPr marL="0" indent="0" algn="just">
              <a:buFont typeface="Arial" panose="020B0604020202020204" pitchFamily="34" charset="0"/>
              <a:buNone/>
              <a:defRPr/>
            </a:pPr>
            <a:r>
              <a:rPr lang="es-ES" sz="2000" dirty="0"/>
              <a:t>Desarrollar modelos que expliquen la relación entre la función de una célula y sus partes, considerando: Sus estructuras, células, tejidos y partes de las plantas.</a:t>
            </a:r>
          </a:p>
          <a:p>
            <a:pPr marL="457200" indent="-457200" algn="just">
              <a:buFont typeface="+mj-lt"/>
              <a:buAutoNum type="arabicPeriod"/>
              <a:defRPr/>
            </a:pPr>
            <a:endParaRPr lang="es-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291D8-C0AE-4D04-91B1-38DCDB655EDC}"/>
              </a:ext>
            </a:extLst>
          </p:cNvPr>
          <p:cNvSpPr>
            <a:spLocks noGrp="1"/>
          </p:cNvSpPr>
          <p:nvPr>
            <p:ph type="title"/>
          </p:nvPr>
        </p:nvSpPr>
        <p:spPr/>
        <p:txBody>
          <a:bodyPr/>
          <a:lstStyle/>
          <a:p>
            <a:r>
              <a:rPr lang="es-ES" dirty="0"/>
              <a:t>Especialización de las células vegetales </a:t>
            </a:r>
          </a:p>
        </p:txBody>
      </p:sp>
      <p:sp>
        <p:nvSpPr>
          <p:cNvPr id="3" name="Marcador de contenido 2">
            <a:extLst>
              <a:ext uri="{FF2B5EF4-FFF2-40B4-BE49-F238E27FC236}">
                <a16:creationId xmlns:a16="http://schemas.microsoft.com/office/drawing/2014/main" id="{30FEA980-6960-4A4B-B14D-43C2941E1F84}"/>
              </a:ext>
            </a:extLst>
          </p:cNvPr>
          <p:cNvSpPr>
            <a:spLocks noGrp="1"/>
          </p:cNvSpPr>
          <p:nvPr>
            <p:ph idx="1"/>
          </p:nvPr>
        </p:nvSpPr>
        <p:spPr/>
        <p:txBody>
          <a:bodyPr/>
          <a:lstStyle/>
          <a:p>
            <a:pPr marL="0" indent="0">
              <a:buNone/>
            </a:pPr>
            <a:r>
              <a:rPr lang="es-ES" sz="2400" dirty="0"/>
              <a:t>La especialización de las células </a:t>
            </a:r>
          </a:p>
          <a:p>
            <a:pPr marL="0" indent="0">
              <a:buNone/>
            </a:pPr>
            <a:endParaRPr lang="es-ES" sz="2400" dirty="0"/>
          </a:p>
          <a:p>
            <a:pPr lvl="1"/>
            <a:r>
              <a:rPr lang="es-ES" sz="2000" dirty="0"/>
              <a:t>Células de parénquima </a:t>
            </a:r>
          </a:p>
          <a:p>
            <a:pPr lvl="1"/>
            <a:r>
              <a:rPr lang="es-ES" sz="2000" dirty="0"/>
              <a:t>Células del colénquima </a:t>
            </a:r>
          </a:p>
          <a:p>
            <a:pPr lvl="1"/>
            <a:r>
              <a:rPr lang="es-ES" sz="2000" dirty="0"/>
              <a:t>Células del esclerénquima </a:t>
            </a:r>
          </a:p>
          <a:p>
            <a:endParaRPr lang="es-ES" sz="2400" dirty="0"/>
          </a:p>
        </p:txBody>
      </p:sp>
      <p:sp>
        <p:nvSpPr>
          <p:cNvPr id="4" name="Marcador de contenido 2">
            <a:extLst>
              <a:ext uri="{FF2B5EF4-FFF2-40B4-BE49-F238E27FC236}">
                <a16:creationId xmlns:a16="http://schemas.microsoft.com/office/drawing/2014/main" id="{1F0351A1-449A-4D9B-B7B0-BBE457DC3C15}"/>
              </a:ext>
            </a:extLst>
          </p:cNvPr>
          <p:cNvSpPr txBox="1">
            <a:spLocks/>
          </p:cNvSpPr>
          <p:nvPr/>
        </p:nvSpPr>
        <p:spPr bwMode="auto">
          <a:xfrm rot="21328330">
            <a:off x="936417" y="901050"/>
            <a:ext cx="5710238" cy="3447830"/>
          </a:xfrm>
          <a:prstGeom prst="rect">
            <a:avLst/>
          </a:pr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t>Células del parénquima </a:t>
            </a:r>
          </a:p>
          <a:p>
            <a:pPr marL="0" indent="0" algn="just">
              <a:buFont typeface="Arial" panose="020B0604020202020204" pitchFamily="34" charset="0"/>
              <a:buNone/>
            </a:pPr>
            <a:r>
              <a:rPr lang="es-ES" sz="1800" dirty="0"/>
              <a:t>Son las células más comunes de una planta ya que es posible encontrarlas en todas sus estructuras. Presentan paredes delgadas y grandes vacuolas centrales y se encargan del almacenar almidón, aceite y agua en todas las hojas al interior de estas células se lleva a cabo el proceso de fotosíntesis, pues poseen grandes cantidades de cloroplastos.</a:t>
            </a:r>
          </a:p>
          <a:p>
            <a:pPr marL="0" indent="0" algn="just">
              <a:buFont typeface="Arial" panose="020B0604020202020204" pitchFamily="34" charset="0"/>
              <a:buNone/>
            </a:pPr>
            <a:r>
              <a:rPr lang="es-ES" sz="1800" dirty="0"/>
              <a:t>Las células parenquimáticas cumplen un rol importante en la regeneración de tejidos en las plantas ya que tienen la capacidad de dividirse continuamente a lo largo de todo su ciclo vital  </a:t>
            </a:r>
          </a:p>
        </p:txBody>
      </p:sp>
      <p:sp>
        <p:nvSpPr>
          <p:cNvPr id="5" name="Marcador de contenido 2">
            <a:extLst>
              <a:ext uri="{FF2B5EF4-FFF2-40B4-BE49-F238E27FC236}">
                <a16:creationId xmlns:a16="http://schemas.microsoft.com/office/drawing/2014/main" id="{2D166793-1798-4584-80EA-66C472A57626}"/>
              </a:ext>
            </a:extLst>
          </p:cNvPr>
          <p:cNvSpPr txBox="1">
            <a:spLocks/>
          </p:cNvSpPr>
          <p:nvPr/>
        </p:nvSpPr>
        <p:spPr bwMode="auto">
          <a:xfrm rot="945609">
            <a:off x="6581921" y="1250795"/>
            <a:ext cx="3776662" cy="2500988"/>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000" b="1" dirty="0"/>
              <a:t>Células del colénquima </a:t>
            </a:r>
            <a:endParaRPr lang="es-ES" sz="1800" b="1" dirty="0"/>
          </a:p>
          <a:p>
            <a:pPr marL="0" indent="0" algn="just">
              <a:buFont typeface="Arial" panose="020B0604020202020204" pitchFamily="34" charset="0"/>
              <a:buNone/>
            </a:pPr>
            <a:r>
              <a:rPr lang="es-ES" sz="1800" dirty="0"/>
              <a:t>Éstas células generalmente son alargadas y tienen paredes engrosadas de forma irregular lo que las hace estar especialmente adaptadas para proporcionar flexibilidad y sostén mecánico a las regiones en crecimiento de tallos, hojas y ramas jóvenes .</a:t>
            </a:r>
          </a:p>
        </p:txBody>
      </p:sp>
      <p:sp>
        <p:nvSpPr>
          <p:cNvPr id="6" name="Marcador de contenido 2">
            <a:extLst>
              <a:ext uri="{FF2B5EF4-FFF2-40B4-BE49-F238E27FC236}">
                <a16:creationId xmlns:a16="http://schemas.microsoft.com/office/drawing/2014/main" id="{2E6E1228-4E01-4BAB-B07A-E0188662D92A}"/>
              </a:ext>
            </a:extLst>
          </p:cNvPr>
          <p:cNvSpPr txBox="1">
            <a:spLocks/>
          </p:cNvSpPr>
          <p:nvPr/>
        </p:nvSpPr>
        <p:spPr bwMode="auto">
          <a:xfrm rot="255118">
            <a:off x="3776021" y="3036071"/>
            <a:ext cx="4361890" cy="2314575"/>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t>Células del esclerénquima </a:t>
            </a:r>
          </a:p>
          <a:p>
            <a:pPr marL="0" indent="0" algn="just">
              <a:buFont typeface="Arial" panose="020B0604020202020204" pitchFamily="34" charset="0"/>
              <a:buNone/>
            </a:pPr>
            <a:r>
              <a:rPr lang="es-ES" sz="2000" dirty="0"/>
              <a:t>Este tipo de células presentan paredes celulares gruesas y rígidas por ello cumplen una función de refuerzo y soporte de la pared. partes de la planta qué han detenido suelo ocasión elongación.</a:t>
            </a:r>
          </a:p>
        </p:txBody>
      </p:sp>
    </p:spTree>
    <p:extLst>
      <p:ext uri="{BB962C8B-B14F-4D97-AF65-F5344CB8AC3E}">
        <p14:creationId xmlns:p14="http://schemas.microsoft.com/office/powerpoint/2010/main" val="19769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67F6C-132F-4FBC-AA66-B2E6D3B06239}"/>
              </a:ext>
            </a:extLst>
          </p:cNvPr>
          <p:cNvSpPr>
            <a:spLocks noGrp="1"/>
          </p:cNvSpPr>
          <p:nvPr>
            <p:ph type="title"/>
          </p:nvPr>
        </p:nvSpPr>
        <p:spPr/>
        <p:txBody>
          <a:bodyPr/>
          <a:lstStyle/>
          <a:p>
            <a:r>
              <a:rPr lang="es-ES" dirty="0"/>
              <a:t>Organización vegetal.</a:t>
            </a:r>
            <a:br>
              <a:rPr lang="es-ES" dirty="0"/>
            </a:br>
            <a:r>
              <a:rPr lang="es-ES" dirty="0"/>
              <a:t>Sistemas de tejido vegetales</a:t>
            </a:r>
          </a:p>
        </p:txBody>
      </p:sp>
      <p:sp>
        <p:nvSpPr>
          <p:cNvPr id="6" name="Marcador de contenido 5">
            <a:extLst>
              <a:ext uri="{FF2B5EF4-FFF2-40B4-BE49-F238E27FC236}">
                <a16:creationId xmlns:a16="http://schemas.microsoft.com/office/drawing/2014/main" id="{23E6CB9A-36C9-4D72-9C52-52DEE6F2BD2E}"/>
              </a:ext>
            </a:extLst>
          </p:cNvPr>
          <p:cNvSpPr>
            <a:spLocks noGrp="1"/>
          </p:cNvSpPr>
          <p:nvPr>
            <p:ph idx="1"/>
          </p:nvPr>
        </p:nvSpPr>
        <p:spPr/>
        <p:txBody>
          <a:bodyPr/>
          <a:lstStyle/>
          <a:p>
            <a:pPr marL="0" indent="0">
              <a:buNone/>
            </a:pPr>
            <a:r>
              <a:rPr lang="es-ES" sz="2000" dirty="0"/>
              <a:t>El conjunto de células especializadas forman los sistemas de tejidos en los vegetales.</a:t>
            </a:r>
          </a:p>
          <a:p>
            <a:pPr marL="0" indent="0">
              <a:buNone/>
            </a:pPr>
            <a:endParaRPr lang="es-ES" sz="2000" dirty="0"/>
          </a:p>
          <a:p>
            <a:pPr lvl="1"/>
            <a:r>
              <a:rPr lang="es-ES" sz="1800" dirty="0"/>
              <a:t>Sistema de tejido dérmico/protector</a:t>
            </a:r>
          </a:p>
          <a:p>
            <a:pPr lvl="1"/>
            <a:r>
              <a:rPr lang="es-ES" sz="1800" dirty="0"/>
              <a:t>Sistema de tejido fundamental </a:t>
            </a:r>
          </a:p>
          <a:p>
            <a:pPr lvl="1"/>
            <a:r>
              <a:rPr lang="es-ES" sz="1800" dirty="0"/>
              <a:t>Sistema de tejido vascular </a:t>
            </a:r>
          </a:p>
        </p:txBody>
      </p:sp>
      <p:sp>
        <p:nvSpPr>
          <p:cNvPr id="4" name="Marcador de contenido 7">
            <a:extLst>
              <a:ext uri="{FF2B5EF4-FFF2-40B4-BE49-F238E27FC236}">
                <a16:creationId xmlns:a16="http://schemas.microsoft.com/office/drawing/2014/main" id="{2BF02C96-2156-4D56-855D-BBB2BE44563C}"/>
              </a:ext>
            </a:extLst>
          </p:cNvPr>
          <p:cNvSpPr txBox="1">
            <a:spLocks/>
          </p:cNvSpPr>
          <p:nvPr/>
        </p:nvSpPr>
        <p:spPr bwMode="auto">
          <a:xfrm rot="21231435">
            <a:off x="704849" y="1114425"/>
            <a:ext cx="5767388" cy="3328988"/>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t>Sistema de tejido dérmico </a:t>
            </a:r>
          </a:p>
          <a:p>
            <a:pPr marL="0" indent="0" algn="just">
              <a:buFont typeface="Arial" panose="020B0604020202020204" pitchFamily="34" charset="0"/>
              <a:buNone/>
            </a:pPr>
            <a:r>
              <a:rPr lang="es-ES" sz="2000" dirty="0"/>
              <a:t>También conocido como tejido protector, reviste el exterior del cuerpo de la planta protegiéndola y permitiéndole también el intercambio de gases con el medio. Uno de los principales tejidos dérmicos es la epidermis, capa celular más externa que cubre estructuras no leñosas de las plantas en las hojas y algunos tallos. Las células epidérmicas pueden secretar sustancias serosas que forman la cutícula, capa que limita la pérdida de agua en las estructuras aéreas de la planta.</a:t>
            </a:r>
          </a:p>
        </p:txBody>
      </p:sp>
      <p:sp>
        <p:nvSpPr>
          <p:cNvPr id="5" name="Marcador de contenido 2">
            <a:extLst>
              <a:ext uri="{FF2B5EF4-FFF2-40B4-BE49-F238E27FC236}">
                <a16:creationId xmlns:a16="http://schemas.microsoft.com/office/drawing/2014/main" id="{6B63746B-C70A-46FF-B1DB-CA315081F044}"/>
              </a:ext>
            </a:extLst>
          </p:cNvPr>
          <p:cNvSpPr txBox="1">
            <a:spLocks/>
          </p:cNvSpPr>
          <p:nvPr/>
        </p:nvSpPr>
        <p:spPr bwMode="auto">
          <a:xfrm rot="371000">
            <a:off x="5843487" y="1711959"/>
            <a:ext cx="5033962" cy="2496154"/>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t>Sistema de tejido fundamental </a:t>
            </a:r>
          </a:p>
          <a:p>
            <a:pPr marL="0" indent="0" algn="just">
              <a:buFont typeface="Arial" panose="020B0604020202020204" pitchFamily="34" charset="0"/>
              <a:buNone/>
            </a:pPr>
            <a:r>
              <a:rPr lang="es-ES" sz="2000" dirty="0"/>
              <a:t>Actúa principalmente en almacenamiento de sustancias en el sostén de la planta y en la síntesis de nutrientes y otras sustancias. En las hojas, el tejido fundamental está lleno de cloroplastos en los que mediante el proceso de fotosíntesis, la planta elaborar su alimento.</a:t>
            </a:r>
          </a:p>
        </p:txBody>
      </p:sp>
      <p:sp>
        <p:nvSpPr>
          <p:cNvPr id="7" name="Marcador de contenido 2">
            <a:extLst>
              <a:ext uri="{FF2B5EF4-FFF2-40B4-BE49-F238E27FC236}">
                <a16:creationId xmlns:a16="http://schemas.microsoft.com/office/drawing/2014/main" id="{683A70F9-E8AC-4318-8000-E01B09F9880A}"/>
              </a:ext>
            </a:extLst>
          </p:cNvPr>
          <p:cNvSpPr txBox="1">
            <a:spLocks/>
          </p:cNvSpPr>
          <p:nvPr/>
        </p:nvSpPr>
        <p:spPr bwMode="auto">
          <a:xfrm>
            <a:off x="2071688" y="3642290"/>
            <a:ext cx="8358188" cy="2669609"/>
          </a:xfrm>
          <a:prstGeom prst="rect">
            <a:avLst/>
          </a:pr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a:t>Sistema de tejido vascular </a:t>
            </a:r>
          </a:p>
          <a:p>
            <a:pPr marL="0" indent="0" algn="just">
              <a:buFont typeface="Arial" panose="020B0604020202020204" pitchFamily="34" charset="0"/>
              <a:buNone/>
            </a:pPr>
            <a:r>
              <a:rPr lang="es-ES" sz="2000"/>
              <a:t>Se encarga de transportar agua sales y nutrientes a todas las partes de la planta. El tejido vascular está formado por dos conductos a través de los cuales se distribuyen los materiales.</a:t>
            </a:r>
          </a:p>
          <a:p>
            <a:pPr marL="0" indent="0" algn="just">
              <a:buFont typeface="Arial" panose="020B0604020202020204" pitchFamily="34" charset="0"/>
              <a:buNone/>
            </a:pPr>
            <a:r>
              <a:rPr lang="es-ES" sz="2000"/>
              <a:t>1) Xilema, que transporta agua y sales minerales tratadas por las raíces hacia las células del tallo y de las hojas.</a:t>
            </a:r>
          </a:p>
          <a:p>
            <a:pPr marL="0" indent="0" algn="just">
              <a:buFont typeface="Arial" panose="020B0604020202020204" pitchFamily="34" charset="0"/>
              <a:buNone/>
            </a:pPr>
            <a:r>
              <a:rPr lang="es-ES" sz="2000"/>
              <a:t>2) Floema, que traslada los carbohidratos producidos en la fotosíntesis principalmente desde las hojas hacia el tallo y la raíz.</a:t>
            </a:r>
            <a:endParaRPr lang="es-ES" sz="2000" dirty="0"/>
          </a:p>
        </p:txBody>
      </p:sp>
    </p:spTree>
    <p:extLst>
      <p:ext uri="{BB962C8B-B14F-4D97-AF65-F5344CB8AC3E}">
        <p14:creationId xmlns:p14="http://schemas.microsoft.com/office/powerpoint/2010/main" val="38800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celulas y tejidos vegetales">
            <a:extLst>
              <a:ext uri="{FF2B5EF4-FFF2-40B4-BE49-F238E27FC236}">
                <a16:creationId xmlns:a16="http://schemas.microsoft.com/office/drawing/2014/main" id="{6489C6B2-309A-4408-90E7-53A22E8403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387836"/>
            <a:ext cx="7019608" cy="578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057B7-ECB7-4249-993D-5319F3B2F351}"/>
              </a:ext>
            </a:extLst>
          </p:cNvPr>
          <p:cNvSpPr>
            <a:spLocks noGrp="1"/>
          </p:cNvSpPr>
          <p:nvPr>
            <p:ph type="title"/>
          </p:nvPr>
        </p:nvSpPr>
        <p:spPr/>
        <p:txBody>
          <a:bodyPr/>
          <a:lstStyle/>
          <a:p>
            <a:r>
              <a:rPr lang="es-ES" dirty="0"/>
              <a:t>Material complementario </a:t>
            </a:r>
          </a:p>
        </p:txBody>
      </p:sp>
      <p:sp>
        <p:nvSpPr>
          <p:cNvPr id="3" name="Marcador de contenido 2">
            <a:extLst>
              <a:ext uri="{FF2B5EF4-FFF2-40B4-BE49-F238E27FC236}">
                <a16:creationId xmlns:a16="http://schemas.microsoft.com/office/drawing/2014/main" id="{7CD6F79F-304D-4758-908C-A9AE9F42E9F7}"/>
              </a:ext>
            </a:extLst>
          </p:cNvPr>
          <p:cNvSpPr>
            <a:spLocks noGrp="1"/>
          </p:cNvSpPr>
          <p:nvPr>
            <p:ph idx="1"/>
          </p:nvPr>
        </p:nvSpPr>
        <p:spPr/>
        <p:txBody>
          <a:bodyPr/>
          <a:lstStyle/>
          <a:p>
            <a:pPr marL="0" indent="0">
              <a:buNone/>
            </a:pPr>
            <a:endParaRPr lang="es-ES" sz="2000" dirty="0"/>
          </a:p>
          <a:p>
            <a:r>
              <a:rPr lang="es-ES" sz="2000" dirty="0">
                <a:solidFill>
                  <a:srgbClr val="0563C1"/>
                </a:solidFill>
                <a:hlinkClick r:id="rId2"/>
              </a:rPr>
              <a:t>https://www.youtube.com/watch?v=g7hru_aA8l0</a:t>
            </a:r>
            <a:r>
              <a:rPr lang="es-ES" sz="2000" dirty="0">
                <a:solidFill>
                  <a:srgbClr val="0563C1"/>
                </a:solidFill>
              </a:rPr>
              <a:t> </a:t>
            </a:r>
            <a:endParaRPr lang="es-ES" sz="2000" dirty="0"/>
          </a:p>
          <a:p>
            <a:r>
              <a:rPr lang="es-ES" sz="2000" dirty="0">
                <a:hlinkClick r:id="rId3"/>
              </a:rPr>
              <a:t>https://www.youtube.com/watch?v=jvok4XPtPEw</a:t>
            </a:r>
            <a:endParaRPr lang="es-ES" sz="2000" dirty="0"/>
          </a:p>
          <a:p>
            <a:pPr marL="0" indent="0">
              <a:buNone/>
            </a:pPr>
            <a:endParaRPr lang="es-ES" sz="2000" dirty="0"/>
          </a:p>
        </p:txBody>
      </p:sp>
    </p:spTree>
    <p:extLst>
      <p:ext uri="{BB962C8B-B14F-4D97-AF65-F5344CB8AC3E}">
        <p14:creationId xmlns:p14="http://schemas.microsoft.com/office/powerpoint/2010/main" val="7814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77D52-71F3-4E67-84AC-F9656EAB8F0C}"/>
              </a:ext>
            </a:extLst>
          </p:cNvPr>
          <p:cNvSpPr>
            <a:spLocks noGrp="1"/>
          </p:cNvSpPr>
          <p:nvPr>
            <p:ph type="title"/>
          </p:nvPr>
        </p:nvSpPr>
        <p:spPr/>
        <p:txBody>
          <a:bodyPr/>
          <a:lstStyle/>
          <a:p>
            <a:r>
              <a:rPr lang="es-ES" dirty="0"/>
              <a:t> Órganos en las plantas</a:t>
            </a:r>
          </a:p>
        </p:txBody>
      </p:sp>
      <p:sp>
        <p:nvSpPr>
          <p:cNvPr id="3" name="Marcador de contenido 2">
            <a:extLst>
              <a:ext uri="{FF2B5EF4-FFF2-40B4-BE49-F238E27FC236}">
                <a16:creationId xmlns:a16="http://schemas.microsoft.com/office/drawing/2014/main" id="{E742DBD7-E285-469D-BB7B-7A13917E97C2}"/>
              </a:ext>
            </a:extLst>
          </p:cNvPr>
          <p:cNvSpPr>
            <a:spLocks noGrp="1"/>
          </p:cNvSpPr>
          <p:nvPr>
            <p:ph idx="1"/>
          </p:nvPr>
        </p:nvSpPr>
        <p:spPr/>
        <p:txBody>
          <a:bodyPr/>
          <a:lstStyle/>
          <a:p>
            <a:pPr marL="514350" indent="-514350">
              <a:buFont typeface="+mj-lt"/>
              <a:buAutoNum type="arabicParenR"/>
            </a:pPr>
            <a:r>
              <a:rPr lang="es-ES" sz="2000" dirty="0"/>
              <a:t>Hoja: cloroplasto , cutícula , xilema , floema y estoma. </a:t>
            </a:r>
          </a:p>
          <a:p>
            <a:pPr marL="514350" indent="-514350">
              <a:buFont typeface="+mj-lt"/>
              <a:buAutoNum type="arabicParenR"/>
            </a:pPr>
            <a:r>
              <a:rPr lang="es-ES" sz="2000" dirty="0"/>
              <a:t>Tallo : floema y xilema </a:t>
            </a:r>
          </a:p>
          <a:p>
            <a:pPr marL="514350" indent="-514350">
              <a:buFont typeface="+mj-lt"/>
              <a:buAutoNum type="arabicParenR"/>
            </a:pPr>
            <a:r>
              <a:rPr lang="es-ES" sz="2000" dirty="0"/>
              <a:t>Raíz: pelos radiculares , floema, xilema, cofia.</a:t>
            </a:r>
          </a:p>
          <a:p>
            <a:pPr marL="0" indent="0">
              <a:buNone/>
            </a:pPr>
            <a:endParaRPr lang="es-ES" sz="2000" dirty="0">
              <a:hlinkClick r:id="rId2"/>
            </a:endParaRPr>
          </a:p>
          <a:p>
            <a:r>
              <a:rPr lang="es-ES" sz="2000" dirty="0">
                <a:hlinkClick r:id="rId2"/>
              </a:rPr>
              <a:t>https://www.youtube.com/watch?v=zJox_xRGifE</a:t>
            </a:r>
            <a:endParaRPr lang="es-ES" sz="2000" dirty="0"/>
          </a:p>
        </p:txBody>
      </p:sp>
    </p:spTree>
    <p:extLst>
      <p:ext uri="{BB962C8B-B14F-4D97-AF65-F5344CB8AC3E}">
        <p14:creationId xmlns:p14="http://schemas.microsoft.com/office/powerpoint/2010/main" val="7021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5627B54F-246B-47D1-8A86-1484470DFD82}" vid="{C4E55977-A528-44AE-8785-481A2E87C1A3}"/>
    </a:ext>
  </a:extLst>
</a:theme>
</file>

<file path=docProps/app.xml><?xml version="1.0" encoding="utf-8"?>
<Properties xmlns="http://schemas.openxmlformats.org/officeDocument/2006/extended-properties" xmlns:vt="http://schemas.openxmlformats.org/officeDocument/2006/docPropsVTypes">
  <Template>Tema2</Template>
  <TotalTime>211</TotalTime>
  <Words>902</Words>
  <Application>Microsoft Macintosh PowerPoint</Application>
  <PresentationFormat>Panorámica</PresentationFormat>
  <Paragraphs>74</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Tema2</vt:lpstr>
      <vt:lpstr>Unidad 0: Organización y función en pluricelulares  (Lección 4_8vo Básico 2019) para Primero Medio 2020</vt:lpstr>
      <vt:lpstr>Presentación de PowerPoint</vt:lpstr>
      <vt:lpstr>Presentación de PowerPoint</vt:lpstr>
      <vt:lpstr>Objetivo</vt:lpstr>
      <vt:lpstr>Especialización de las células vegetales </vt:lpstr>
      <vt:lpstr>Organización vegetal. Sistemas de tejido vegetales</vt:lpstr>
      <vt:lpstr>Presentación de PowerPoint</vt:lpstr>
      <vt:lpstr>Material complementario </vt:lpstr>
      <vt:lpstr> Órganos en las plantas</vt:lpstr>
      <vt:lpstr>Relación célula – ambiente en plantas</vt:lpstr>
      <vt:lpstr>Actividad 1. Responde las siguientes preguntas en tu cuaderno</vt:lpstr>
      <vt:lpstr>Presentación de PowerPoint</vt:lpstr>
      <vt:lpstr>Presentación de PowerPoint</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ANDIA  ORDENES PAOLA G</dc:creator>
  <cp:lastModifiedBy>felipe caglieri</cp:lastModifiedBy>
  <cp:revision>21</cp:revision>
  <dcterms:created xsi:type="dcterms:W3CDTF">2020-03-16T19:27:59Z</dcterms:created>
  <dcterms:modified xsi:type="dcterms:W3CDTF">2020-03-23T19:42:44Z</dcterms:modified>
</cp:coreProperties>
</file>