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47" r:id="rId2"/>
    <p:sldId id="349" r:id="rId3"/>
    <p:sldId id="386" r:id="rId4"/>
    <p:sldId id="355" r:id="rId5"/>
    <p:sldId id="358" r:id="rId6"/>
    <p:sldId id="359" r:id="rId7"/>
    <p:sldId id="354" r:id="rId8"/>
    <p:sldId id="363" r:id="rId9"/>
    <p:sldId id="365" r:id="rId10"/>
    <p:sldId id="387" r:id="rId11"/>
    <p:sldId id="388" r:id="rId12"/>
    <p:sldId id="389" r:id="rId13"/>
    <p:sldId id="390" r:id="rId14"/>
  </p:sldIdLst>
  <p:sldSz cx="12601575" cy="7200900"/>
  <p:notesSz cx="6858000" cy="9144000"/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74663" indent="-174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49325" indent="-3492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425575" indent="-539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900238" indent="-714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89" autoAdjust="0"/>
    <p:restoredTop sz="95701" autoAdjust="0"/>
  </p:normalViewPr>
  <p:slideViewPr>
    <p:cSldViewPr snapToGrid="0" snapToObjects="1">
      <p:cViewPr varScale="1">
        <p:scale>
          <a:sx n="122" d="100"/>
          <a:sy n="122" d="100"/>
        </p:scale>
        <p:origin x="536" y="200"/>
      </p:cViewPr>
      <p:guideLst>
        <p:guide orient="horz" pos="2268"/>
        <p:guide pos="39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75197" y="1178481"/>
            <a:ext cx="9451181" cy="2506980"/>
          </a:xfrm>
        </p:spPr>
        <p:txBody>
          <a:bodyPr anchor="b"/>
          <a:lstStyle>
            <a:lvl1pPr algn="ctr">
              <a:defRPr sz="6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75197" y="3782140"/>
            <a:ext cx="9451181" cy="1738550"/>
          </a:xfrm>
        </p:spPr>
        <p:txBody>
          <a:bodyPr/>
          <a:lstStyle>
            <a:lvl1pPr marL="0" indent="0" algn="ctr">
              <a:buNone/>
              <a:defRPr sz="2500"/>
            </a:lvl1pPr>
            <a:lvl2pPr marL="475259" indent="0" algn="ctr">
              <a:buNone/>
              <a:defRPr sz="2100"/>
            </a:lvl2pPr>
            <a:lvl3pPr marL="950519" indent="0" algn="ctr">
              <a:buNone/>
              <a:defRPr sz="1900"/>
            </a:lvl3pPr>
            <a:lvl4pPr marL="1425778" indent="0" algn="ctr">
              <a:buNone/>
              <a:defRPr sz="1700"/>
            </a:lvl4pPr>
            <a:lvl5pPr marL="1901038" indent="0" algn="ctr">
              <a:buNone/>
              <a:defRPr sz="1700"/>
            </a:lvl5pPr>
            <a:lvl6pPr marL="2376297" indent="0" algn="ctr">
              <a:buNone/>
              <a:defRPr sz="1700"/>
            </a:lvl6pPr>
            <a:lvl7pPr marL="2851556" indent="0" algn="ctr">
              <a:buNone/>
              <a:defRPr sz="1700"/>
            </a:lvl7pPr>
            <a:lvl8pPr marL="3326816" indent="0" algn="ctr">
              <a:buNone/>
              <a:defRPr sz="1700"/>
            </a:lvl8pPr>
            <a:lvl9pPr marL="3802075" indent="0" algn="ctr">
              <a:buNone/>
              <a:defRPr sz="17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EB06E-9BC6-4722-A002-D18FA661DE50}" type="datetimeFigureOut">
              <a:rPr lang="es-CL"/>
              <a:pPr>
                <a:defRPr/>
              </a:pPr>
              <a:t>23-03-20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2F81E-EACA-4B80-900B-7EABF1D8B711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26304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2CE81-AAAD-47BA-B191-C34EA9414B08}" type="datetimeFigureOut">
              <a:rPr lang="es-CL"/>
              <a:pPr>
                <a:defRPr/>
              </a:pPr>
              <a:t>23-03-20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58169-D1DD-4EE4-8F9E-EFB32B6BDE76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178812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018002" y="383381"/>
            <a:ext cx="2717215" cy="610243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66358" y="383381"/>
            <a:ext cx="7994124" cy="610243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77971-F564-4E26-9EF8-C0644EC19C88}" type="datetimeFigureOut">
              <a:rPr lang="es-CL"/>
              <a:pPr>
                <a:defRPr/>
              </a:pPr>
              <a:t>23-03-20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392CD-EA60-41B2-8FC2-96E8B1C08541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414755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D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399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8E845-86C9-489B-9102-1F2D5348619B}" type="datetimeFigureOut">
              <a:rPr lang="es-CL"/>
              <a:pPr>
                <a:defRPr/>
              </a:pPr>
              <a:t>23-03-20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924F5-D0C2-4080-B121-66E18FC2BF50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776995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9795" y="1795225"/>
            <a:ext cx="10868858" cy="2995374"/>
          </a:xfrm>
        </p:spPr>
        <p:txBody>
          <a:bodyPr anchor="b"/>
          <a:lstStyle>
            <a:lvl1pPr>
              <a:defRPr sz="6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59795" y="4818937"/>
            <a:ext cx="10868858" cy="1575196"/>
          </a:xfrm>
        </p:spPr>
        <p:txBody>
          <a:bodyPr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47525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05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257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01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37629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8515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3268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8020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FCCEE-C731-47A0-A8ED-FF5F5A14B385}" type="datetimeFigureOut">
              <a:rPr lang="es-CL"/>
              <a:pPr>
                <a:defRPr/>
              </a:pPr>
              <a:t>23-03-20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11D12-2AD6-4336-8E33-18724C6DEFE3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46284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66358" y="1916906"/>
            <a:ext cx="5355669" cy="456890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79548" y="1916906"/>
            <a:ext cx="5355669" cy="456890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9E5D3-43B5-4174-BF05-02B29FC5DDBB}" type="datetimeFigureOut">
              <a:rPr lang="es-CL"/>
              <a:pPr>
                <a:defRPr/>
              </a:pPr>
              <a:t>23-03-20</a:t>
            </a:fld>
            <a:endParaRPr lang="es-C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5CF53-09C0-4F8E-8F2E-6E02F451E9FD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40011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8000" y="383382"/>
            <a:ext cx="10868858" cy="139184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68000" y="1765221"/>
            <a:ext cx="5331056" cy="865108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259" indent="0">
              <a:buNone/>
              <a:defRPr sz="2100" b="1"/>
            </a:lvl2pPr>
            <a:lvl3pPr marL="950519" indent="0">
              <a:buNone/>
              <a:defRPr sz="1900" b="1"/>
            </a:lvl3pPr>
            <a:lvl4pPr marL="1425778" indent="0">
              <a:buNone/>
              <a:defRPr sz="1700" b="1"/>
            </a:lvl4pPr>
            <a:lvl5pPr marL="1901038" indent="0">
              <a:buNone/>
              <a:defRPr sz="1700" b="1"/>
            </a:lvl5pPr>
            <a:lvl6pPr marL="2376297" indent="0">
              <a:buNone/>
              <a:defRPr sz="1700" b="1"/>
            </a:lvl6pPr>
            <a:lvl7pPr marL="2851556" indent="0">
              <a:buNone/>
              <a:defRPr sz="1700" b="1"/>
            </a:lvl7pPr>
            <a:lvl8pPr marL="3326816" indent="0">
              <a:buNone/>
              <a:defRPr sz="1700" b="1"/>
            </a:lvl8pPr>
            <a:lvl9pPr marL="3802075" indent="0">
              <a:buNone/>
              <a:defRPr sz="17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68000" y="2630329"/>
            <a:ext cx="5331056" cy="386881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379547" y="1765221"/>
            <a:ext cx="5357311" cy="865108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259" indent="0">
              <a:buNone/>
              <a:defRPr sz="2100" b="1"/>
            </a:lvl2pPr>
            <a:lvl3pPr marL="950519" indent="0">
              <a:buNone/>
              <a:defRPr sz="1900" b="1"/>
            </a:lvl3pPr>
            <a:lvl4pPr marL="1425778" indent="0">
              <a:buNone/>
              <a:defRPr sz="1700" b="1"/>
            </a:lvl4pPr>
            <a:lvl5pPr marL="1901038" indent="0">
              <a:buNone/>
              <a:defRPr sz="1700" b="1"/>
            </a:lvl5pPr>
            <a:lvl6pPr marL="2376297" indent="0">
              <a:buNone/>
              <a:defRPr sz="1700" b="1"/>
            </a:lvl6pPr>
            <a:lvl7pPr marL="2851556" indent="0">
              <a:buNone/>
              <a:defRPr sz="1700" b="1"/>
            </a:lvl7pPr>
            <a:lvl8pPr marL="3326816" indent="0">
              <a:buNone/>
              <a:defRPr sz="1700" b="1"/>
            </a:lvl8pPr>
            <a:lvl9pPr marL="3802075" indent="0">
              <a:buNone/>
              <a:defRPr sz="17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379547" y="2630329"/>
            <a:ext cx="5357311" cy="386881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17909-486B-4901-BA4C-D5ABB8CB2347}" type="datetimeFigureOut">
              <a:rPr lang="es-CL"/>
              <a:pPr>
                <a:defRPr/>
              </a:pPr>
              <a:t>23-03-20</a:t>
            </a:fld>
            <a:endParaRPr lang="es-C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8898F-6C61-47A4-B882-D7690DA79B6C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063728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32480-35EF-407B-A13B-ADFED980BAE9}" type="datetimeFigureOut">
              <a:rPr lang="es-CL"/>
              <a:pPr>
                <a:defRPr/>
              </a:pPr>
              <a:t>23-03-20</a:t>
            </a:fld>
            <a:endParaRPr lang="es-C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74824-C92D-4F0C-9DD1-1EF1D963BEE0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7656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5F83F-A50B-4282-89B3-12F8AD84AFC7}" type="datetimeFigureOut">
              <a:rPr lang="es-CL"/>
              <a:pPr>
                <a:defRPr/>
              </a:pPr>
              <a:t>23-03-20</a:t>
            </a:fld>
            <a:endParaRPr lang="es-C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0BA64-E44D-4B23-92A2-67192E826184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688666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8000" y="480060"/>
            <a:ext cx="4064336" cy="1680210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57311" y="1036797"/>
            <a:ext cx="6379547" cy="5117306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68000" y="2160270"/>
            <a:ext cx="4064336" cy="4002167"/>
          </a:xfrm>
        </p:spPr>
        <p:txBody>
          <a:bodyPr/>
          <a:lstStyle>
            <a:lvl1pPr marL="0" indent="0">
              <a:buNone/>
              <a:defRPr sz="1700"/>
            </a:lvl1pPr>
            <a:lvl2pPr marL="475259" indent="0">
              <a:buNone/>
              <a:defRPr sz="1500"/>
            </a:lvl2pPr>
            <a:lvl3pPr marL="950519" indent="0">
              <a:buNone/>
              <a:defRPr sz="1200"/>
            </a:lvl3pPr>
            <a:lvl4pPr marL="1425778" indent="0">
              <a:buNone/>
              <a:defRPr sz="1000"/>
            </a:lvl4pPr>
            <a:lvl5pPr marL="1901038" indent="0">
              <a:buNone/>
              <a:defRPr sz="1000"/>
            </a:lvl5pPr>
            <a:lvl6pPr marL="2376297" indent="0">
              <a:buNone/>
              <a:defRPr sz="1000"/>
            </a:lvl6pPr>
            <a:lvl7pPr marL="2851556" indent="0">
              <a:buNone/>
              <a:defRPr sz="1000"/>
            </a:lvl7pPr>
            <a:lvl8pPr marL="3326816" indent="0">
              <a:buNone/>
              <a:defRPr sz="1000"/>
            </a:lvl8pPr>
            <a:lvl9pPr marL="3802075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48A17-7029-414A-AE35-79538E3131F9}" type="datetimeFigureOut">
              <a:rPr lang="es-CL"/>
              <a:pPr>
                <a:defRPr/>
              </a:pPr>
              <a:t>23-03-20</a:t>
            </a:fld>
            <a:endParaRPr lang="es-C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DEBA0-0B8E-4BAD-9867-E76E9CDDEE6E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8999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8000" y="480060"/>
            <a:ext cx="4064336" cy="1680210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357311" y="1036797"/>
            <a:ext cx="6379547" cy="5117306"/>
          </a:xfrm>
        </p:spPr>
        <p:txBody>
          <a:bodyPr rtlCol="0">
            <a:normAutofit/>
          </a:bodyPr>
          <a:lstStyle>
            <a:lvl1pPr marL="0" indent="0">
              <a:buNone/>
              <a:defRPr sz="3300"/>
            </a:lvl1pPr>
            <a:lvl2pPr marL="475259" indent="0">
              <a:buNone/>
              <a:defRPr sz="2900"/>
            </a:lvl2pPr>
            <a:lvl3pPr marL="950519" indent="0">
              <a:buNone/>
              <a:defRPr sz="2500"/>
            </a:lvl3pPr>
            <a:lvl4pPr marL="1425778" indent="0">
              <a:buNone/>
              <a:defRPr sz="2100"/>
            </a:lvl4pPr>
            <a:lvl5pPr marL="1901038" indent="0">
              <a:buNone/>
              <a:defRPr sz="2100"/>
            </a:lvl5pPr>
            <a:lvl6pPr marL="2376297" indent="0">
              <a:buNone/>
              <a:defRPr sz="2100"/>
            </a:lvl6pPr>
            <a:lvl7pPr marL="2851556" indent="0">
              <a:buNone/>
              <a:defRPr sz="2100"/>
            </a:lvl7pPr>
            <a:lvl8pPr marL="3326816" indent="0">
              <a:buNone/>
              <a:defRPr sz="2100"/>
            </a:lvl8pPr>
            <a:lvl9pPr marL="3802075" indent="0">
              <a:buNone/>
              <a:defRPr sz="2100"/>
            </a:lvl9pPr>
          </a:lstStyle>
          <a:p>
            <a:pPr lvl="0"/>
            <a:endParaRPr lang="es-C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68000" y="2160270"/>
            <a:ext cx="4064336" cy="4002167"/>
          </a:xfrm>
        </p:spPr>
        <p:txBody>
          <a:bodyPr/>
          <a:lstStyle>
            <a:lvl1pPr marL="0" indent="0">
              <a:buNone/>
              <a:defRPr sz="1700"/>
            </a:lvl1pPr>
            <a:lvl2pPr marL="475259" indent="0">
              <a:buNone/>
              <a:defRPr sz="1500"/>
            </a:lvl2pPr>
            <a:lvl3pPr marL="950519" indent="0">
              <a:buNone/>
              <a:defRPr sz="1200"/>
            </a:lvl3pPr>
            <a:lvl4pPr marL="1425778" indent="0">
              <a:buNone/>
              <a:defRPr sz="1000"/>
            </a:lvl4pPr>
            <a:lvl5pPr marL="1901038" indent="0">
              <a:buNone/>
              <a:defRPr sz="1000"/>
            </a:lvl5pPr>
            <a:lvl6pPr marL="2376297" indent="0">
              <a:buNone/>
              <a:defRPr sz="1000"/>
            </a:lvl6pPr>
            <a:lvl7pPr marL="2851556" indent="0">
              <a:buNone/>
              <a:defRPr sz="1000"/>
            </a:lvl7pPr>
            <a:lvl8pPr marL="3326816" indent="0">
              <a:buNone/>
              <a:defRPr sz="1000"/>
            </a:lvl8pPr>
            <a:lvl9pPr marL="3802075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AD764-06FB-4A2E-A757-0598B9E65680}" type="datetimeFigureOut">
              <a:rPr lang="es-CL"/>
              <a:pPr>
                <a:defRPr/>
              </a:pPr>
              <a:t>23-03-20</a:t>
            </a:fld>
            <a:endParaRPr lang="es-C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48CE5-DD56-480B-9479-B9BE77431517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96753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 noChangeArrowheads="1"/>
          </p:cNvSpPr>
          <p:nvPr>
            <p:ph type="title"/>
          </p:nvPr>
        </p:nvSpPr>
        <p:spPr bwMode="auto">
          <a:xfrm>
            <a:off x="866775" y="384175"/>
            <a:ext cx="108680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052" tIns="47526" rIns="95052" bIns="475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s-CL" altLang="es-CL"/>
          </a:p>
        </p:txBody>
      </p:sp>
      <p:sp>
        <p:nvSpPr>
          <p:cNvPr id="1027" name="Marcador de texto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6775" y="1916113"/>
            <a:ext cx="10868025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los estilos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es-CL" alt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66775" y="6673850"/>
            <a:ext cx="2835275" cy="384175"/>
          </a:xfrm>
          <a:prstGeom prst="rect">
            <a:avLst/>
          </a:prstGeom>
        </p:spPr>
        <p:txBody>
          <a:bodyPr vert="horz" lIns="95052" tIns="47526" rIns="95052" bIns="47526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6FCC9B-3C69-4A8D-B496-5608F7CC9BF4}" type="datetimeFigureOut">
              <a:rPr lang="es-CL"/>
              <a:pPr>
                <a:defRPr/>
              </a:pPr>
              <a:t>23-03-20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73538" y="6673850"/>
            <a:ext cx="4254500" cy="384175"/>
          </a:xfrm>
          <a:prstGeom prst="rect">
            <a:avLst/>
          </a:prstGeom>
        </p:spPr>
        <p:txBody>
          <a:bodyPr vert="horz" lIns="95052" tIns="47526" rIns="95052" bIns="47526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899525" y="6673850"/>
            <a:ext cx="2835275" cy="384175"/>
          </a:xfrm>
          <a:prstGeom prst="rect">
            <a:avLst/>
          </a:prstGeom>
        </p:spPr>
        <p:txBody>
          <a:bodyPr vert="horz" wrap="square" lIns="95052" tIns="47526" rIns="95052" bIns="4752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8E49172-C4E0-4788-AEDA-2E9148D015D1}" type="slidenum">
              <a:rPr lang="es-CL" altLang="es-CL"/>
              <a:pPr/>
              <a:t>‹Nº›</a:t>
            </a:fld>
            <a:endParaRPr lang="es-CL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5pPr>
      <a:lvl6pPr marL="475259" algn="l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6pPr>
      <a:lvl7pPr marL="950519" algn="l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7pPr>
      <a:lvl8pPr marL="1425778" algn="l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8pPr>
      <a:lvl9pPr marL="1901038" algn="l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36538" indent="-236538" algn="l" rtl="0" eaLnBrk="0" fontAlgn="base" hangingPunct="0">
        <a:lnSpc>
          <a:spcPct val="90000"/>
        </a:lnSpc>
        <a:spcBef>
          <a:spcPts val="1038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236538" algn="l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450" indent="-236538" algn="l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62113" indent="-236538" algn="l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138363" indent="-236538" algn="l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613927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89186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64446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39705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50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5259" algn="l" defTabSz="950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0519" algn="l" defTabSz="950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5778" algn="l" defTabSz="950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1038" algn="l" defTabSz="950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297" algn="l" defTabSz="950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1556" algn="l" defTabSz="950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26816" algn="l" defTabSz="950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02075" algn="l" defTabSz="950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5225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ítulo 5"/>
          <p:cNvSpPr>
            <a:spLocks noGrp="1" noChangeArrowheads="1"/>
          </p:cNvSpPr>
          <p:nvPr>
            <p:ph type="ctrTitle"/>
          </p:nvPr>
        </p:nvSpPr>
        <p:spPr>
          <a:xfrm>
            <a:off x="1711324" y="337097"/>
            <a:ext cx="9172575" cy="2508250"/>
          </a:xfrm>
        </p:spPr>
        <p:txBody>
          <a:bodyPr/>
          <a:lstStyle/>
          <a:p>
            <a:pPr eaLnBrk="1" hangingPunct="1"/>
            <a:r>
              <a:rPr lang="es-CL" altLang="es-CL" sz="6000" dirty="0"/>
              <a:t>Matemáticas</a:t>
            </a:r>
            <a:br>
              <a:rPr lang="es-CL" altLang="es-CL" sz="4000" dirty="0"/>
            </a:br>
            <a:r>
              <a:rPr lang="es-CL" altLang="es-CL" sz="4000" dirty="0"/>
              <a:t>Nº2 </a:t>
            </a:r>
            <a:br>
              <a:rPr lang="es-CL" altLang="es-CL" sz="4000" dirty="0"/>
            </a:br>
            <a:r>
              <a:rPr lang="es-CL" altLang="es-CL" sz="4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Unidad: ESTADÍSTICA </a:t>
            </a:r>
          </a:p>
        </p:txBody>
      </p:sp>
      <p:sp>
        <p:nvSpPr>
          <p:cNvPr id="3076" name="Subtítulo 7"/>
          <p:cNvSpPr>
            <a:spLocks noGrp="1" noChangeArrowheads="1"/>
          </p:cNvSpPr>
          <p:nvPr>
            <p:ph type="subTitle" idx="1"/>
          </p:nvPr>
        </p:nvSpPr>
        <p:spPr>
          <a:xfrm>
            <a:off x="1574800" y="3279228"/>
            <a:ext cx="9451975" cy="2242097"/>
          </a:xfrm>
        </p:spPr>
        <p:txBody>
          <a:bodyPr/>
          <a:lstStyle/>
          <a:p>
            <a:pPr eaLnBrk="1" hangingPunct="1"/>
            <a:r>
              <a:rPr lang="es-CL" altLang="es-CL" sz="3600" dirty="0"/>
              <a:t>Profesor: </a:t>
            </a:r>
            <a:r>
              <a:rPr lang="es-CL" altLang="es-CL" sz="3600" dirty="0" err="1"/>
              <a:t>Ibar</a:t>
            </a:r>
            <a:r>
              <a:rPr lang="es-CL" altLang="es-CL" sz="3600" dirty="0"/>
              <a:t> Cortés Araya</a:t>
            </a:r>
          </a:p>
          <a:p>
            <a:pPr eaLnBrk="1" hangingPunct="1"/>
            <a:r>
              <a:rPr lang="es-CL" altLang="es-CL" sz="3600" dirty="0"/>
              <a:t>Correo: icortes@cldv.cl</a:t>
            </a:r>
          </a:p>
          <a:p>
            <a:pPr eaLnBrk="1" hangingPunct="1"/>
            <a:r>
              <a:rPr lang="es-CL" altLang="es-CL" sz="3600" dirty="0"/>
              <a:t>Curso: 8° básico</a:t>
            </a:r>
          </a:p>
          <a:p>
            <a:pPr eaLnBrk="1" hangingPunct="1"/>
            <a:r>
              <a:rPr lang="es-CL" altLang="es-CL" sz="3600" dirty="0"/>
              <a:t>23 Marzo 2020</a:t>
            </a: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472113"/>
            <a:ext cx="125984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85738" y="646113"/>
            <a:ext cx="114442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es-CL" b="1"/>
              <a:t> POLÍGONO DE FRECUENCIAS</a:t>
            </a:r>
            <a:endParaRPr lang="es-CL" altLang="es-CL"/>
          </a:p>
          <a:p>
            <a:r>
              <a:rPr lang="es-ES" altLang="es-CL" b="1"/>
              <a:t> </a:t>
            </a:r>
            <a:endParaRPr lang="es-CL" altLang="es-CL"/>
          </a:p>
          <a:p>
            <a:r>
              <a:rPr lang="es-ES" altLang="es-CL"/>
              <a:t>Un polígono de frecuencias se obtiene al unir los puntos medios de los intervalos representados</a:t>
            </a:r>
            <a:endParaRPr lang="es-CL" altLang="es-CL"/>
          </a:p>
          <a:p>
            <a:r>
              <a:rPr lang="es-ES" altLang="es-CL"/>
              <a:t>por cada barra en un histograma, es decir, al unir la marca de clase de cada intervalo mediante</a:t>
            </a:r>
            <a:endParaRPr lang="es-CL" altLang="es-CL"/>
          </a:p>
          <a:p>
            <a:r>
              <a:rPr lang="es-ES" altLang="es-CL"/>
              <a:t>una línea poligonal .</a:t>
            </a:r>
            <a:endParaRPr lang="es-CL" altLang="es-CL"/>
          </a:p>
          <a:p>
            <a:r>
              <a:rPr lang="es-ES" altLang="es-CL"/>
              <a:t> </a:t>
            </a:r>
            <a:endParaRPr lang="es-CL" altLang="es-CL"/>
          </a:p>
          <a:p>
            <a:r>
              <a:rPr lang="es-ES" altLang="es-CL"/>
              <a:t>Ejemplo</a:t>
            </a:r>
            <a:endParaRPr lang="es-CL" altLang="es-CL"/>
          </a:p>
          <a:p>
            <a:r>
              <a:rPr lang="es-ES" altLang="es-CL"/>
              <a:t>Se encuestó al personal de una empresa con la finalidad de conocer y registrar las edades de </a:t>
            </a:r>
            <a:endParaRPr lang="es-CL" altLang="es-CL"/>
          </a:p>
          <a:p>
            <a:r>
              <a:rPr lang="es-ES" altLang="es-CL"/>
              <a:t>sus trabajadores.</a:t>
            </a:r>
            <a:endParaRPr lang="es-CL" altLang="es-CL"/>
          </a:p>
          <a:p>
            <a:r>
              <a:rPr lang="es-ES" altLang="es-CL"/>
              <a:t> </a:t>
            </a:r>
            <a:endParaRPr lang="es-CL" altLang="es-CL"/>
          </a:p>
          <a:p>
            <a:r>
              <a:rPr lang="es-ES" altLang="es-CL"/>
              <a:t>La tabla de frecuencia con los resultados obtenidos es la siguiente:</a:t>
            </a:r>
            <a:endParaRPr lang="es-CL" altLang="es-CL"/>
          </a:p>
          <a:p>
            <a:r>
              <a:rPr lang="es-ES" altLang="es-CL"/>
              <a:t> </a:t>
            </a:r>
            <a:endParaRPr lang="es-CL" altLang="es-CL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7" t="30469" r="18475" b="60208"/>
          <a:stretch>
            <a:fillRect/>
          </a:stretch>
        </p:blipFill>
        <p:spPr bwMode="auto">
          <a:xfrm>
            <a:off x="1123950" y="3946525"/>
            <a:ext cx="1035367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472113"/>
            <a:ext cx="125984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07963" y="844550"/>
            <a:ext cx="11036300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dirty="0"/>
              <a:t>Construir con los datos de la tabla un:</a:t>
            </a: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dirty="0"/>
              <a:t>Histograma</a:t>
            </a: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dirty="0"/>
              <a:t>Gráfico circular</a:t>
            </a: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dirty="0"/>
              <a:t>Polígono de frecuencias</a:t>
            </a: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dirty="0"/>
              <a:t>Gráfico según variable</a:t>
            </a:r>
            <a:endParaRPr lang="es-CL" dirty="0"/>
          </a:p>
          <a:p>
            <a:pPr>
              <a:defRPr/>
            </a:pPr>
            <a:r>
              <a:rPr lang="es-ES" dirty="0"/>
              <a:t> </a:t>
            </a:r>
            <a:endParaRPr lang="es-CL" dirty="0"/>
          </a:p>
          <a:p>
            <a:pPr>
              <a:defRPr/>
            </a:pPr>
            <a:r>
              <a:rPr lang="es-ES" dirty="0"/>
              <a:t>La elección del gráfico más adecuado para representar cierto tipo de variable, dependerá de si </a:t>
            </a:r>
            <a:r>
              <a:rPr lang="es-CL" dirty="0"/>
              <a:t> </a:t>
            </a:r>
            <a:r>
              <a:rPr lang="es-ES" dirty="0"/>
              <a:t>esta es cualitativa o cuantitativa, generalmente se utilizan los siguientes:</a:t>
            </a:r>
            <a:endParaRPr lang="es-CL" dirty="0"/>
          </a:p>
          <a:p>
            <a:pPr>
              <a:defRPr/>
            </a:pPr>
            <a:r>
              <a:rPr lang="es-ES" dirty="0"/>
              <a:t> </a:t>
            </a:r>
            <a:endParaRPr lang="es-CL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38959" r="50000" b="28958"/>
          <a:stretch>
            <a:fillRect/>
          </a:stretch>
        </p:blipFill>
        <p:spPr bwMode="auto">
          <a:xfrm>
            <a:off x="2068513" y="3043238"/>
            <a:ext cx="4630737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472113"/>
            <a:ext cx="125984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14300" y="633413"/>
            <a:ext cx="12485688" cy="4802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dirty="0"/>
              <a:t>EJERCICIOS</a:t>
            </a:r>
            <a:endParaRPr lang="es-CL" dirty="0"/>
          </a:p>
          <a:p>
            <a:pPr>
              <a:defRPr/>
            </a:pPr>
            <a:r>
              <a:rPr lang="es-ES" dirty="0"/>
              <a:t>Para construir tablas de frecuencias para datos agrupados, no olvides:</a:t>
            </a: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dirty="0"/>
              <a:t>Calcular el rango de la variable.</a:t>
            </a: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dirty="0"/>
              <a:t>Determinar la cantidad de intervalos en la cual agruparás la información recogida.</a:t>
            </a:r>
            <a:endParaRPr lang="es-CL" dirty="0"/>
          </a:p>
          <a:p>
            <a:pPr>
              <a:defRPr/>
            </a:pPr>
            <a:r>
              <a:rPr lang="es-ES" dirty="0"/>
              <a:t> </a:t>
            </a:r>
            <a:endParaRPr lang="es-CL" dirty="0"/>
          </a:p>
          <a:p>
            <a:pPr>
              <a:defRPr/>
            </a:pPr>
            <a:r>
              <a:rPr lang="es-ES" dirty="0"/>
              <a:t>Calcular la amplitud de los intervalos. Si te da como resultado un número decimal, aproxímalo </a:t>
            </a:r>
            <a:endParaRPr lang="es-CL" dirty="0"/>
          </a:p>
          <a:p>
            <a:pPr>
              <a:defRPr/>
            </a:pPr>
            <a:r>
              <a:rPr lang="es-ES" dirty="0"/>
              <a:t>Al entero.</a:t>
            </a:r>
            <a:endParaRPr lang="es-CL" dirty="0"/>
          </a:p>
          <a:p>
            <a:pPr>
              <a:defRPr/>
            </a:pPr>
            <a:r>
              <a:rPr lang="es-ES" b="1" dirty="0"/>
              <a:t>                Analiza la situación y completa la tabla. Luego responde.</a:t>
            </a:r>
            <a:endParaRPr lang="es-CL" dirty="0"/>
          </a:p>
          <a:p>
            <a:pPr>
              <a:defRPr/>
            </a:pPr>
            <a:r>
              <a:rPr lang="es-ES" dirty="0"/>
              <a:t> </a:t>
            </a:r>
            <a:endParaRPr lang="es-CL" dirty="0"/>
          </a:p>
          <a:p>
            <a:pPr>
              <a:defRPr/>
            </a:pPr>
            <a:r>
              <a:rPr lang="es-ES" dirty="0"/>
              <a:t>Al realizar un estudio sobre la resistencia física de los alumnos y alumnas de un curso en el salto</a:t>
            </a:r>
            <a:r>
              <a:rPr lang="es-CL" dirty="0"/>
              <a:t> </a:t>
            </a:r>
            <a:r>
              <a:rPr lang="es-ES" dirty="0"/>
              <a:t>largo se realizaron las siguientes medidas:</a:t>
            </a:r>
            <a:endParaRPr lang="es-CL" dirty="0"/>
          </a:p>
          <a:p>
            <a:pPr>
              <a:defRPr/>
            </a:pPr>
            <a:r>
              <a:rPr lang="es-ES" dirty="0"/>
              <a:t> </a:t>
            </a:r>
            <a:endParaRPr lang="es-CL" dirty="0"/>
          </a:p>
          <a:p>
            <a:pPr>
              <a:defRPr/>
            </a:pPr>
            <a:r>
              <a:rPr lang="es-ES" dirty="0"/>
              <a:t>2,85 – 4,2 – 2,35 -  3,9 - 3,7  - 2,84 - 3,51  - 3,53 - 4,41 - 2,65 - 3,58  - 4 - 3,95</a:t>
            </a:r>
            <a:r>
              <a:rPr lang="es-CL" dirty="0"/>
              <a:t> - </a:t>
            </a:r>
            <a:r>
              <a:rPr lang="es-ES" dirty="0"/>
              <a:t>2,95 – 4,0 – 3,15 – 3,61- 2,9 – 3,63 – 3,68 – 3,2  – 2,75 – 3,68 – 4,25 – 3,65 – 4,46 –</a:t>
            </a:r>
            <a:r>
              <a:rPr lang="es-CL" dirty="0"/>
              <a:t> </a:t>
            </a:r>
            <a:r>
              <a:rPr lang="es-ES" dirty="0"/>
              <a:t>3,8 –  3,68 – 3,9  – 3,56 – 3,3 – 3,58 – 2,95 – 2,78 – 4,75 –3,48 – 2,46 - 3,68 – 2,5 –</a:t>
            </a:r>
            <a:r>
              <a:rPr lang="es-CL" dirty="0"/>
              <a:t> </a:t>
            </a:r>
            <a:r>
              <a:rPr lang="es-ES" dirty="0"/>
              <a:t>4,45 - 2,51 – 3,2.</a:t>
            </a:r>
            <a:endParaRPr lang="es-CL" dirty="0"/>
          </a:p>
          <a:p>
            <a:pPr>
              <a:defRPr/>
            </a:pPr>
            <a:r>
              <a:rPr lang="es-ES" dirty="0"/>
              <a:t> </a:t>
            </a:r>
            <a:endParaRPr lang="es-CL" dirty="0"/>
          </a:p>
          <a:p>
            <a:pPr>
              <a:defRPr/>
            </a:pPr>
            <a:r>
              <a:rPr lang="es-ES" dirty="0"/>
              <a:t>Organiza los datos en una tabla de frecuencias y que sean seis los intervalos.</a:t>
            </a:r>
            <a:endParaRPr lang="es-CL" dirty="0"/>
          </a:p>
          <a:p>
            <a:pPr>
              <a:defRPr/>
            </a:pPr>
            <a:r>
              <a:rPr lang="es-ES" dirty="0"/>
              <a:t> 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472113"/>
            <a:ext cx="125984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9" t="41667" r="18359" b="14792"/>
          <a:stretch>
            <a:fillRect/>
          </a:stretch>
        </p:blipFill>
        <p:spPr bwMode="auto">
          <a:xfrm>
            <a:off x="1651000" y="385763"/>
            <a:ext cx="8850313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2479675" y="4456113"/>
            <a:ext cx="80216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es-CL"/>
              <a:t> </a:t>
            </a:r>
            <a:endParaRPr lang="es-CL" altLang="es-CL"/>
          </a:p>
          <a:p>
            <a:r>
              <a:rPr lang="es-ES" altLang="es-CL"/>
              <a:t>a)¿Cuál es el rango o recorrido de la variable estadística involucrada?</a:t>
            </a:r>
            <a:endParaRPr lang="es-CL" altLang="es-CL"/>
          </a:p>
          <a:p>
            <a:r>
              <a:rPr lang="es-ES" altLang="es-CL"/>
              <a:t> </a:t>
            </a:r>
            <a:endParaRPr lang="es-CL" altLang="es-CL"/>
          </a:p>
          <a:p>
            <a:r>
              <a:rPr lang="es-ES" altLang="es-CL"/>
              <a:t>b)¿Cuál es la amplitud de los intervalos? ¿Cómo la obtuviste?</a:t>
            </a:r>
            <a:endParaRPr lang="es-CL" altLang="es-CL"/>
          </a:p>
          <a:p>
            <a:r>
              <a:rPr lang="es-ES" altLang="es-CL"/>
              <a:t> </a:t>
            </a:r>
            <a:endParaRPr lang="es-CL" altLang="es-CL"/>
          </a:p>
          <a:p>
            <a:r>
              <a:rPr lang="es-ES" altLang="es-CL"/>
              <a:t>c)¿Cómo interpretas el número marcado con negro(38)?</a:t>
            </a:r>
            <a:endParaRPr lang="es-CL" alt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662488"/>
            <a:ext cx="1259840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500063" y="981075"/>
            <a:ext cx="11215687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CL" altLang="es-CL" sz="3600" b="1" dirty="0"/>
              <a:t>Objetivos de Aprendizaje:</a:t>
            </a:r>
            <a:r>
              <a:rPr lang="es-CL" sz="2400" dirty="0"/>
              <a:t>                                           </a:t>
            </a:r>
          </a:p>
          <a:p>
            <a:pPr>
              <a:defRPr/>
            </a:pPr>
            <a:r>
              <a:rPr lang="es-ES" sz="2400" b="1" dirty="0"/>
              <a:t>• Reconocer  los  diferentes conceptos  asociados  al concepto de Estadística </a:t>
            </a:r>
            <a:endParaRPr lang="es-CL" sz="2400" dirty="0"/>
          </a:p>
          <a:p>
            <a:pPr>
              <a:defRPr/>
            </a:pPr>
            <a:r>
              <a:rPr lang="es-ES" sz="2400" b="1" dirty="0"/>
              <a:t>• Aplicar las diferentes medidas utilizadas en Estadística a problemas simples de la vida  </a:t>
            </a:r>
            <a:r>
              <a:rPr lang="es-ES" sz="2400" b="1" dirty="0">
                <a:solidFill>
                  <a:schemeClr val="bg1"/>
                </a:solidFill>
              </a:rPr>
              <a:t>M</a:t>
            </a:r>
            <a:r>
              <a:rPr lang="es-ES" sz="2400" b="1" dirty="0"/>
              <a:t>diaria    </a:t>
            </a:r>
          </a:p>
          <a:p>
            <a:pPr>
              <a:defRPr/>
            </a:pPr>
            <a:r>
              <a:rPr lang="es-ES" sz="2400" b="1" dirty="0"/>
              <a:t>• Valorar la importancia de la estadística en la física y otras ciencias</a:t>
            </a:r>
            <a:endParaRPr lang="es-CL" sz="2400" dirty="0"/>
          </a:p>
          <a:p>
            <a:pPr indent="-180340">
              <a:lnSpc>
                <a:spcPct val="115000"/>
              </a:lnSpc>
              <a:spcAft>
                <a:spcPts val="0"/>
              </a:spcAft>
              <a:defRPr/>
            </a:pPr>
            <a:endParaRPr lang="es-E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12598400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2 Rectángulo"/>
          <p:cNvSpPr>
            <a:spLocks noChangeArrowheads="1"/>
          </p:cNvSpPr>
          <p:nvPr/>
        </p:nvSpPr>
        <p:spPr bwMode="auto">
          <a:xfrm>
            <a:off x="1243013" y="477838"/>
            <a:ext cx="9336087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es-CL" sz="2000" b="1" u="sng"/>
              <a:t>INTRODUCCIÓN</a:t>
            </a:r>
            <a:endParaRPr lang="es-CL" altLang="es-CL" sz="2000"/>
          </a:p>
          <a:p>
            <a:r>
              <a:rPr lang="es-ES" altLang="es-CL" sz="2000" b="1"/>
              <a:t> </a:t>
            </a:r>
            <a:endParaRPr lang="es-CL" altLang="es-CL" sz="2000"/>
          </a:p>
          <a:p>
            <a:r>
              <a:rPr lang="es-ES" altLang="es-CL" sz="2000"/>
              <a:t>La palabra “estadística” deriva del latín status, que significa estado o situación.</a:t>
            </a:r>
            <a:endParaRPr lang="es-CL" altLang="es-CL" sz="2000"/>
          </a:p>
          <a:p>
            <a:r>
              <a:rPr lang="es-ES" altLang="es-CL" sz="2000"/>
              <a:t> </a:t>
            </a:r>
            <a:endParaRPr lang="es-CL" altLang="es-CL" sz="2000"/>
          </a:p>
          <a:p>
            <a:r>
              <a:rPr lang="es-ES" altLang="es-CL" sz="2000" b="1" u="sng"/>
              <a:t>CONCEPTO BÁSICOS</a:t>
            </a:r>
            <a:endParaRPr lang="es-CL" altLang="es-CL" sz="2000"/>
          </a:p>
          <a:p>
            <a:r>
              <a:rPr lang="es-ES" altLang="es-CL" sz="2000" b="1"/>
              <a:t> </a:t>
            </a:r>
            <a:endParaRPr lang="es-CL" altLang="es-CL" sz="2000"/>
          </a:p>
          <a:p>
            <a:r>
              <a:rPr lang="es-ES" altLang="es-CL" sz="2000"/>
              <a:t>La estadística consiste en un conjunto de técnicas y procedimientos que permiten recoger </a:t>
            </a:r>
            <a:endParaRPr lang="es-CL" altLang="es-CL" sz="2000"/>
          </a:p>
          <a:p>
            <a:r>
              <a:rPr lang="es-ES" altLang="es-CL" sz="2000"/>
              <a:t>datos, presentarlos, ordenarlos y analizarlos, de manera que, a partir de ellos, se pueden</a:t>
            </a:r>
            <a:endParaRPr lang="es-CL" altLang="es-CL" sz="2000"/>
          </a:p>
          <a:p>
            <a:r>
              <a:rPr lang="es-ES" altLang="es-CL" sz="2000"/>
              <a:t>inferir conclusiones.</a:t>
            </a:r>
            <a:endParaRPr lang="es-CL" altLang="es-CL" sz="2000"/>
          </a:p>
          <a:p>
            <a:r>
              <a:rPr lang="es-ES" altLang="es-CL" sz="2000"/>
              <a:t> </a:t>
            </a:r>
            <a:endParaRPr lang="es-CL" altLang="es-CL" sz="2000"/>
          </a:p>
          <a:p>
            <a:r>
              <a:rPr lang="es-ES" altLang="es-CL" sz="2000" b="1" u="sng"/>
              <a:t>POBLACIÓN  Y MUESTRA.</a:t>
            </a:r>
            <a:endParaRPr lang="es-CL" altLang="es-CL" sz="2000"/>
          </a:p>
          <a:p>
            <a:r>
              <a:rPr lang="es-ES" altLang="es-CL" sz="2000" b="1"/>
              <a:t> </a:t>
            </a:r>
            <a:endParaRPr lang="es-CL" altLang="es-CL" sz="2000"/>
          </a:p>
          <a:p>
            <a:r>
              <a:rPr lang="es-ES" altLang="es-CL" sz="2000"/>
              <a:t>La </a:t>
            </a:r>
            <a:r>
              <a:rPr lang="es-ES" altLang="es-CL" sz="2000" b="1"/>
              <a:t>población</a:t>
            </a:r>
            <a:r>
              <a:rPr lang="es-ES" altLang="es-CL" sz="2000"/>
              <a:t> es un conjunto de objetos o de individuos que se desea estudiar y que, a su </a:t>
            </a:r>
            <a:endParaRPr lang="es-CL" altLang="es-CL" sz="2000"/>
          </a:p>
          <a:p>
            <a:r>
              <a:rPr lang="es-ES" altLang="es-CL" sz="2000"/>
              <a:t>vez, presentan una característica que interesa medir.</a:t>
            </a:r>
            <a:endParaRPr lang="es-CL" altLang="es-CL" sz="2000"/>
          </a:p>
          <a:p>
            <a:r>
              <a:rPr lang="es-ES" altLang="es-CL" sz="2000"/>
              <a:t>Se llama muestra a un subconjunto representativo de la población que se desea estudiar.</a:t>
            </a:r>
            <a:endParaRPr lang="es-CL" altLang="es-CL" sz="2000"/>
          </a:p>
          <a:p>
            <a:r>
              <a:rPr lang="es-ES" altLang="es-CL"/>
              <a:t> </a:t>
            </a:r>
            <a:endParaRPr lang="es-CL" altLang="es-CL"/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037138"/>
            <a:ext cx="1259840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3 Rectángulo"/>
          <p:cNvSpPr/>
          <p:nvPr/>
        </p:nvSpPr>
        <p:spPr>
          <a:xfrm>
            <a:off x="4552950" y="8462963"/>
            <a:ext cx="1531938" cy="350837"/>
          </a:xfrm>
          <a:prstGeom prst="rect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s-CL"/>
          </a:p>
        </p:txBody>
      </p:sp>
      <p:sp>
        <p:nvSpPr>
          <p:cNvPr id="19" name="7 Rectángulo"/>
          <p:cNvSpPr/>
          <p:nvPr/>
        </p:nvSpPr>
        <p:spPr>
          <a:xfrm>
            <a:off x="6656388" y="8423275"/>
            <a:ext cx="1341437" cy="334963"/>
          </a:xfrm>
          <a:prstGeom prst="rect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s-CL"/>
          </a:p>
        </p:txBody>
      </p:sp>
      <p:sp>
        <p:nvSpPr>
          <p:cNvPr id="20" name="9 Rectángulo"/>
          <p:cNvSpPr/>
          <p:nvPr/>
        </p:nvSpPr>
        <p:spPr>
          <a:xfrm>
            <a:off x="8667750" y="8461375"/>
            <a:ext cx="1295400" cy="296863"/>
          </a:xfrm>
          <a:prstGeom prst="rect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s-CL"/>
          </a:p>
        </p:txBody>
      </p:sp>
      <p:cxnSp>
        <p:nvCxnSpPr>
          <p:cNvPr id="21" name="6 Conector recto"/>
          <p:cNvCxnSpPr/>
          <p:nvPr/>
        </p:nvCxnSpPr>
        <p:spPr>
          <a:xfrm>
            <a:off x="5018088" y="8462963"/>
            <a:ext cx="7937" cy="3508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8 Conector recto"/>
          <p:cNvCxnSpPr/>
          <p:nvPr/>
        </p:nvCxnSpPr>
        <p:spPr>
          <a:xfrm>
            <a:off x="7319963" y="8423275"/>
            <a:ext cx="0" cy="3349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10 Conector recto"/>
          <p:cNvCxnSpPr/>
          <p:nvPr/>
        </p:nvCxnSpPr>
        <p:spPr>
          <a:xfrm>
            <a:off x="9605963" y="8461375"/>
            <a:ext cx="6350" cy="2968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53" name="Rectangle 20"/>
          <p:cNvSpPr>
            <a:spLocks noChangeArrowheads="1"/>
          </p:cNvSpPr>
          <p:nvPr/>
        </p:nvSpPr>
        <p:spPr bwMode="auto">
          <a:xfrm>
            <a:off x="3494088" y="3343275"/>
            <a:ext cx="12601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CL" altLang="es-CL"/>
          </a:p>
        </p:txBody>
      </p:sp>
      <p:sp>
        <p:nvSpPr>
          <p:cNvPr id="6154" name="15 Rectángulo"/>
          <p:cNvSpPr>
            <a:spLocks noChangeArrowheads="1"/>
          </p:cNvSpPr>
          <p:nvPr/>
        </p:nvSpPr>
        <p:spPr bwMode="auto">
          <a:xfrm>
            <a:off x="1027113" y="628048"/>
            <a:ext cx="12037246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altLang="es-CL" b="1" u="sng" dirty="0"/>
              <a:t>VARIABLES ESTADÍSTICA  </a:t>
            </a:r>
            <a:endParaRPr lang="es-CL" altLang="es-CL" dirty="0"/>
          </a:p>
          <a:p>
            <a:r>
              <a:rPr lang="es-ES" altLang="es-CL" dirty="0"/>
              <a:t> </a:t>
            </a:r>
            <a:endParaRPr lang="es-CL" altLang="es-CL" dirty="0"/>
          </a:p>
          <a:p>
            <a:r>
              <a:rPr lang="es-ES" altLang="es-CL" dirty="0"/>
              <a:t>Una variable estadística corresponde a la o las característica que se miden en la muestra. </a:t>
            </a:r>
            <a:endParaRPr lang="es-CL" altLang="es-CL" dirty="0"/>
          </a:p>
          <a:p>
            <a:r>
              <a:rPr lang="es-ES" altLang="es-CL" dirty="0"/>
              <a:t>Las variables pueden ser cualitativas o cuantitativas.</a:t>
            </a:r>
            <a:endParaRPr lang="es-CL" altLang="es-CL" dirty="0"/>
          </a:p>
          <a:p>
            <a:r>
              <a:rPr lang="es-ES" altLang="es-CL" dirty="0"/>
              <a:t> </a:t>
            </a:r>
            <a:endParaRPr lang="es-CL" altLang="es-CL" dirty="0"/>
          </a:p>
          <a:p>
            <a:r>
              <a:rPr lang="es-ES" altLang="es-CL" b="1" dirty="0"/>
              <a:t>Variables Cualitativas</a:t>
            </a:r>
            <a:r>
              <a:rPr lang="es-ES" altLang="es-CL" dirty="0"/>
              <a:t>: Son aquellas que no se pueden medir numéricamente, están </a:t>
            </a:r>
            <a:endParaRPr lang="es-CL" altLang="es-CL" dirty="0"/>
          </a:p>
          <a:p>
            <a:r>
              <a:rPr lang="es-ES" altLang="es-CL" dirty="0"/>
              <a:t>                                     relacionadas  con  características. Los  valores que toma este </a:t>
            </a:r>
            <a:endParaRPr lang="es-CL" altLang="es-CL" dirty="0"/>
          </a:p>
          <a:p>
            <a:r>
              <a:rPr lang="es-ES" altLang="es-CL" dirty="0"/>
              <a:t>                                     tipo de variables son etiquetas que representan categorías o </a:t>
            </a:r>
            <a:endParaRPr lang="es-CL" altLang="es-CL" dirty="0"/>
          </a:p>
          <a:p>
            <a:r>
              <a:rPr lang="es-ES" altLang="es-CL" dirty="0"/>
              <a:t>                                     cualidades.</a:t>
            </a:r>
            <a:endParaRPr lang="es-CL" altLang="es-CL" dirty="0"/>
          </a:p>
          <a:p>
            <a:r>
              <a:rPr lang="es-ES" altLang="es-CL" dirty="0"/>
              <a:t> </a:t>
            </a:r>
            <a:endParaRPr lang="es-CL" altLang="es-CL" dirty="0"/>
          </a:p>
          <a:p>
            <a:r>
              <a:rPr lang="es-ES" altLang="es-CL" dirty="0"/>
              <a:t>Una variable puede ser </a:t>
            </a:r>
            <a:r>
              <a:rPr lang="es-ES" altLang="es-CL" b="1" i="1" dirty="0"/>
              <a:t>nominal u ordinal</a:t>
            </a:r>
            <a:r>
              <a:rPr lang="es-ES" altLang="es-CL" dirty="0"/>
              <a:t> </a:t>
            </a:r>
            <a:endParaRPr lang="es-CL" altLang="es-CL" dirty="0"/>
          </a:p>
          <a:p>
            <a:r>
              <a:rPr lang="es-ES" altLang="es-CL" dirty="0"/>
              <a:t> </a:t>
            </a:r>
            <a:endParaRPr lang="es-CL" altLang="es-CL" dirty="0"/>
          </a:p>
          <a:p>
            <a:r>
              <a:rPr lang="es-ES" altLang="es-CL" dirty="0"/>
              <a:t>Las  </a:t>
            </a:r>
            <a:r>
              <a:rPr lang="es-ES" altLang="es-CL" b="1" i="1" dirty="0"/>
              <a:t>variables nominales</a:t>
            </a:r>
            <a:r>
              <a:rPr lang="es-ES" altLang="es-CL" dirty="0"/>
              <a:t> corresponden a aquellas en las cuales no existe ninguna ordenación; </a:t>
            </a:r>
            <a:endParaRPr lang="es-CL" altLang="es-CL" dirty="0"/>
          </a:p>
          <a:p>
            <a:r>
              <a:rPr lang="es-ES" altLang="es-CL" dirty="0"/>
              <a:t>por ejemplo, el estado civil, el sexo de un individuo, etc.</a:t>
            </a:r>
            <a:endParaRPr lang="es-CL" altLang="es-CL" dirty="0"/>
          </a:p>
          <a:p>
            <a:r>
              <a:rPr lang="es-ES" altLang="es-CL" dirty="0"/>
              <a:t> </a:t>
            </a:r>
            <a:endParaRPr lang="es-CL" altLang="es-CL" dirty="0"/>
          </a:p>
          <a:p>
            <a:r>
              <a:rPr lang="es-ES" altLang="es-CL" dirty="0"/>
              <a:t>Las </a:t>
            </a:r>
            <a:r>
              <a:rPr lang="es-ES" altLang="es-CL" b="1" i="1" dirty="0"/>
              <a:t>variables ordinales</a:t>
            </a:r>
            <a:r>
              <a:rPr lang="es-ES" altLang="es-CL" dirty="0"/>
              <a:t> son aquellas en las cuales existe un orden intuitivo; por ejemplo,</a:t>
            </a:r>
            <a:endParaRPr lang="es-CL" altLang="es-CL" dirty="0"/>
          </a:p>
          <a:p>
            <a:r>
              <a:rPr lang="es-ES" altLang="es-CL" dirty="0"/>
              <a:t>nivel educacional (básico, medio, superior), situación económica (baja, media, alta), etc.</a:t>
            </a:r>
            <a:endParaRPr lang="es-CL" altLang="es-CL" dirty="0"/>
          </a:p>
          <a:p>
            <a:r>
              <a:rPr lang="es-ES" altLang="es-CL" dirty="0"/>
              <a:t> </a:t>
            </a:r>
            <a:endParaRPr lang="es-CL" altLang="es-CL" dirty="0"/>
          </a:p>
          <a:p>
            <a:r>
              <a:rPr lang="es-ES" altLang="es-CL" b="1" dirty="0"/>
              <a:t>Variables cuantitativas: </a:t>
            </a:r>
            <a:r>
              <a:rPr lang="es-ES" altLang="es-CL" dirty="0"/>
              <a:t>Son aquellas que se pueden medir numéricamente, es decir, los</a:t>
            </a:r>
            <a:endParaRPr lang="es-CL" altLang="es-CL" dirty="0"/>
          </a:p>
          <a:p>
            <a:r>
              <a:rPr lang="es-ES" altLang="es-CL" dirty="0"/>
              <a:t>                                       valores que toma este tipo  de variables son números.</a:t>
            </a:r>
            <a:endParaRPr lang="es-CL" altLang="es-CL" dirty="0"/>
          </a:p>
          <a:p>
            <a:r>
              <a:rPr lang="es-ES" altLang="es-CL" dirty="0"/>
              <a:t> </a:t>
            </a:r>
            <a:endParaRPr lang="es-CL" altLang="es-CL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037138"/>
            <a:ext cx="1259840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5" t="28958" r="16718" b="14583"/>
          <a:stretch>
            <a:fillRect/>
          </a:stretch>
        </p:blipFill>
        <p:spPr bwMode="auto">
          <a:xfrm>
            <a:off x="1028700" y="742950"/>
            <a:ext cx="10180638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037138"/>
            <a:ext cx="1259840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1 Rectángulo"/>
          <p:cNvSpPr>
            <a:spLocks noChangeArrowheads="1"/>
          </p:cNvSpPr>
          <p:nvPr/>
        </p:nvSpPr>
        <p:spPr bwMode="auto">
          <a:xfrm>
            <a:off x="542925" y="188913"/>
            <a:ext cx="108870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es-CL" b="1"/>
              <a:t>TABLAS DE FRECUENCIA PARA DATOS NO AGRUPADOS</a:t>
            </a:r>
            <a:endParaRPr lang="es-CL" altLang="es-CL"/>
          </a:p>
          <a:p>
            <a:r>
              <a:rPr lang="es-ES" altLang="es-CL" b="1"/>
              <a:t> </a:t>
            </a:r>
            <a:endParaRPr lang="es-CL" altLang="es-CL"/>
          </a:p>
          <a:p>
            <a:r>
              <a:rPr lang="es-ES" altLang="es-CL"/>
              <a:t>Al ordenar los datos correspondientes a un cierto estudio, es usual agruparlos en clases o categorías, para lo cual, generalmente, se utilizan </a:t>
            </a:r>
            <a:r>
              <a:rPr lang="es-ES" altLang="es-CL" b="1"/>
              <a:t>tablas de frecuencia</a:t>
            </a:r>
            <a:r>
              <a:rPr lang="es-ES" altLang="es-CL"/>
              <a:t>. </a:t>
            </a:r>
            <a:endParaRPr lang="es-CL" altLang="es-CL"/>
          </a:p>
          <a:p>
            <a:r>
              <a:rPr lang="es-ES" altLang="es-CL"/>
              <a:t> </a:t>
            </a:r>
            <a:endParaRPr lang="es-CL" altLang="es-CL"/>
          </a:p>
          <a:p>
            <a:r>
              <a:rPr lang="es-ES" altLang="es-CL" b="1"/>
              <a:t>Frecuencia absoluta</a:t>
            </a:r>
            <a:endParaRPr lang="es-CL" altLang="es-CL"/>
          </a:p>
          <a:p>
            <a:r>
              <a:rPr lang="es-ES" altLang="es-CL"/>
              <a:t> Es el número de veces que aparece o se repite un cierto valor en la variable de medición.</a:t>
            </a:r>
            <a:endParaRPr lang="es-CL" altLang="es-CL"/>
          </a:p>
          <a:p>
            <a:r>
              <a:rPr lang="es-ES" altLang="es-CL"/>
              <a:t> </a:t>
            </a:r>
            <a:endParaRPr lang="es-CL" altLang="es-CL"/>
          </a:p>
          <a:p>
            <a:r>
              <a:rPr lang="es-ES" altLang="es-CL" b="1"/>
              <a:t>Frecuencia absoluta acumulada</a:t>
            </a:r>
            <a:endParaRPr lang="es-CL" altLang="es-CL"/>
          </a:p>
          <a:p>
            <a:r>
              <a:rPr lang="es-ES" altLang="es-CL"/>
              <a:t> Representa el número de datos cuyo valor es menor o igual al valor considerado. Se obtiene</a:t>
            </a:r>
            <a:endParaRPr lang="es-CL" altLang="es-CL"/>
          </a:p>
          <a:p>
            <a:r>
              <a:rPr lang="es-ES" altLang="es-CL"/>
              <a:t>sumando sucesivamente las frecuencias absolutas. </a:t>
            </a:r>
            <a:endParaRPr lang="es-CL" altLang="es-CL"/>
          </a:p>
          <a:p>
            <a:r>
              <a:rPr lang="es-ES" altLang="es-CL"/>
              <a:t> </a:t>
            </a:r>
            <a:endParaRPr lang="es-CL" altLang="es-CL"/>
          </a:p>
          <a:p>
            <a:r>
              <a:rPr lang="es-ES" altLang="es-CL" b="1"/>
              <a:t>Frecuencia relativas</a:t>
            </a:r>
            <a:endParaRPr lang="es-CL" altLang="es-CL"/>
          </a:p>
          <a:p>
            <a:r>
              <a:rPr lang="es-ES" altLang="es-CL"/>
              <a:t> Representa la razón de ocurrencia respecto al total . Se calcula como el cociente entre la </a:t>
            </a:r>
            <a:r>
              <a:rPr lang="es-CL" altLang="es-CL"/>
              <a:t> </a:t>
            </a:r>
            <a:r>
              <a:rPr lang="es-ES" altLang="es-CL"/>
              <a:t>frecuencia absoluta y el tamaño total de la muestra. La suma de todas las frecuencias relativas  da como resultado 1</a:t>
            </a:r>
            <a:endParaRPr lang="es-CL" altLang="es-CL"/>
          </a:p>
          <a:p>
            <a:r>
              <a:rPr lang="es-ES" altLang="es-CL" b="1"/>
              <a:t> </a:t>
            </a:r>
            <a:endParaRPr lang="es-CL" altLang="es-CL"/>
          </a:p>
          <a:p>
            <a:r>
              <a:rPr lang="es-ES" altLang="es-CL" b="1"/>
              <a:t>Frecuencia relativa porcentual </a:t>
            </a:r>
            <a:endParaRPr lang="es-CL" altLang="es-CL"/>
          </a:p>
          <a:p>
            <a:r>
              <a:rPr lang="es-ES" altLang="es-CL" b="1"/>
              <a:t> </a:t>
            </a:r>
            <a:r>
              <a:rPr lang="es-ES" altLang="es-CL"/>
              <a:t>Corresponde a la frecuencia relativa expresada en porcentaje . Se calcula como el producto </a:t>
            </a:r>
            <a:r>
              <a:rPr lang="es-CL" altLang="es-CL"/>
              <a:t> </a:t>
            </a:r>
            <a:r>
              <a:rPr lang="es-ES" altLang="es-CL"/>
              <a:t>de la frecuencia relativa por 100.</a:t>
            </a:r>
            <a:r>
              <a:rPr lang="es-CL" altLang="es-CL"/>
              <a:t> </a:t>
            </a:r>
            <a:r>
              <a:rPr lang="es-ES" altLang="es-CL"/>
              <a:t>La suma de todas las frecuencias relativas porcentuales da como resultado 100%.</a:t>
            </a:r>
            <a:endParaRPr lang="es-CL" altLang="es-CL"/>
          </a:p>
          <a:p>
            <a:r>
              <a:rPr lang="es-ES" altLang="es-CL"/>
              <a:t> </a:t>
            </a:r>
            <a:endParaRPr lang="es-CL" altLang="es-CL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037138"/>
            <a:ext cx="1259840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3332163" y="3103563"/>
            <a:ext cx="126015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L" altLang="es-CL" sz="1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endParaRPr lang="es-CL" altLang="es-CL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220" name="3 Rectángulo"/>
          <p:cNvSpPr>
            <a:spLocks noChangeArrowheads="1"/>
          </p:cNvSpPr>
          <p:nvPr/>
        </p:nvSpPr>
        <p:spPr bwMode="auto">
          <a:xfrm>
            <a:off x="228600" y="276225"/>
            <a:ext cx="115443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es-CL"/>
              <a:t>Ejemplo:</a:t>
            </a:r>
            <a:endParaRPr lang="es-CL" altLang="es-CL"/>
          </a:p>
          <a:p>
            <a:r>
              <a:rPr lang="es-ES" altLang="es-CL"/>
              <a:t> Al lanzar un dado 10 veces, se obtienen los siguientes resultados: 1,1,3,4,4,4,5,5,6,6</a:t>
            </a:r>
          </a:p>
          <a:p>
            <a:r>
              <a:rPr lang="es-ES" altLang="es-CL"/>
              <a:t> Se puede observar que la variable de estudio es el resultado del lanzamiento del dado. Luego, la tabla de frecuencias correspondientes es:    </a:t>
            </a:r>
            <a:endParaRPr lang="es-CL" altLang="es-CL"/>
          </a:p>
          <a:p>
            <a:pPr algn="ctr"/>
            <a:r>
              <a:rPr lang="es-ES" altLang="es-CL" b="1"/>
              <a:t>          TABLAS DE FRECUENCIA PARA DATOS  AGRUPADOS</a:t>
            </a:r>
            <a:endParaRPr lang="es-CL" altLang="es-CL"/>
          </a:p>
        </p:txBody>
      </p:sp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35001" r="23840" b="38242"/>
          <a:stretch>
            <a:fillRect/>
          </a:stretch>
        </p:blipFill>
        <p:spPr bwMode="auto">
          <a:xfrm>
            <a:off x="3446463" y="1754188"/>
            <a:ext cx="5935662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4 Rectángulo"/>
          <p:cNvSpPr>
            <a:spLocks noChangeArrowheads="1"/>
          </p:cNvSpPr>
          <p:nvPr/>
        </p:nvSpPr>
        <p:spPr bwMode="auto">
          <a:xfrm>
            <a:off x="228600" y="3352800"/>
            <a:ext cx="12371388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es-CL"/>
              <a:t>Si el conjunto de datos que se recolecta es muy numeroso, o bien, si el </a:t>
            </a:r>
            <a:r>
              <a:rPr lang="es-ES" altLang="es-CL" b="1"/>
              <a:t>rango</a:t>
            </a:r>
            <a:r>
              <a:rPr lang="es-ES" altLang="es-CL"/>
              <a:t> (diferencia </a:t>
            </a:r>
            <a:r>
              <a:rPr lang="es-CL" altLang="es-CL"/>
              <a:t> </a:t>
            </a:r>
            <a:r>
              <a:rPr lang="es-ES" altLang="es-CL"/>
              <a:t>entre el mayor y menor valor de una variable)es muy amplio, es usual presentarlos agrupados  </a:t>
            </a:r>
            <a:r>
              <a:rPr lang="es-CL" altLang="es-CL"/>
              <a:t> </a:t>
            </a:r>
            <a:r>
              <a:rPr lang="es-ES" altLang="es-CL"/>
              <a:t>y ordenados en </a:t>
            </a:r>
            <a:r>
              <a:rPr lang="es-ES" altLang="es-CL" b="1"/>
              <a:t>intervalos</a:t>
            </a:r>
            <a:r>
              <a:rPr lang="es-ES" altLang="es-CL"/>
              <a:t> (rango de valores).</a:t>
            </a:r>
            <a:endParaRPr lang="es-CL" altLang="es-CL"/>
          </a:p>
          <a:p>
            <a:r>
              <a:rPr lang="es-ES" altLang="es-CL"/>
              <a:t> </a:t>
            </a:r>
            <a:endParaRPr lang="es-CL" altLang="es-CL"/>
          </a:p>
          <a:p>
            <a:r>
              <a:rPr lang="es-ES" altLang="es-CL"/>
              <a:t>Tamaño de un intervalo</a:t>
            </a:r>
            <a:r>
              <a:rPr lang="es-CL" altLang="es-CL"/>
              <a:t>: </a:t>
            </a:r>
            <a:r>
              <a:rPr lang="es-ES" altLang="es-CL"/>
              <a:t>el tamaño de cada intervalo  se puede calcular dividiendo el valor del rango por la cantidad</a:t>
            </a:r>
            <a:r>
              <a:rPr lang="es-CL" altLang="es-CL"/>
              <a:t> </a:t>
            </a:r>
            <a:r>
              <a:rPr lang="es-ES" altLang="es-CL"/>
              <a:t>de intervalos que se desean obtener.</a:t>
            </a:r>
            <a:endParaRPr lang="es-CL" altLang="es-CL"/>
          </a:p>
          <a:p>
            <a:r>
              <a:rPr lang="es-ES" altLang="es-CL"/>
              <a:t> </a:t>
            </a:r>
            <a:endParaRPr lang="es-CL" altLang="es-CL"/>
          </a:p>
          <a:p>
            <a:r>
              <a:rPr lang="es-ES" altLang="es-CL"/>
              <a:t>Marca de clase</a:t>
            </a:r>
            <a:r>
              <a:rPr lang="es-CL" altLang="es-CL"/>
              <a:t>: </a:t>
            </a:r>
            <a:r>
              <a:rPr lang="es-ES" altLang="es-CL"/>
              <a:t>es el valor representativo de cada intervalo ( o clase). Este valor corresponde  al punto medio del intervalo. Se calcula como la suma del límite inferior (menor valor) y el límite superior (mayor valor) del intervalo, dividido en 2.</a:t>
            </a:r>
            <a:endParaRPr lang="es-CL" altLang="es-CL"/>
          </a:p>
          <a:p>
            <a:r>
              <a:rPr lang="es-ES" altLang="es-CL"/>
              <a:t> </a:t>
            </a:r>
            <a:endParaRPr lang="es-CL" altLang="es-CL"/>
          </a:p>
          <a:p>
            <a:r>
              <a:rPr lang="es-ES" altLang="es-CL"/>
              <a:t> </a:t>
            </a:r>
            <a:endParaRPr lang="es-CL" altLang="es-CL"/>
          </a:p>
          <a:p>
            <a:r>
              <a:rPr lang="es-ES" altLang="es-CL"/>
              <a:t> </a:t>
            </a:r>
            <a:endParaRPr lang="es-CL" altLang="es-CL"/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037138"/>
            <a:ext cx="1259840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Marcador de contenido 2"/>
          <p:cNvSpPr>
            <a:spLocks noGrp="1"/>
          </p:cNvSpPr>
          <p:nvPr>
            <p:ph idx="1"/>
          </p:nvPr>
        </p:nvSpPr>
        <p:spPr>
          <a:xfrm>
            <a:off x="866775" y="585788"/>
            <a:ext cx="10868025" cy="5534025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s-CL" altLang="es-CL" sz="240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 </a:t>
            </a:r>
            <a:endParaRPr lang="es-CL" altLang="es-CL" sz="2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s-ES" altLang="es-CL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8751" r="18736" b="20949"/>
          <a:stretch>
            <a:fillRect/>
          </a:stretch>
        </p:blipFill>
        <p:spPr bwMode="auto">
          <a:xfrm>
            <a:off x="242888" y="407988"/>
            <a:ext cx="7672387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6" t="36874" r="16693" b="29791"/>
          <a:stretch>
            <a:fillRect/>
          </a:stretch>
        </p:blipFill>
        <p:spPr bwMode="auto">
          <a:xfrm>
            <a:off x="1400175" y="3833813"/>
            <a:ext cx="8358188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472113"/>
            <a:ext cx="125984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-138113"/>
            <a:ext cx="9072562" cy="647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1063</Words>
  <Application>Microsoft Macintosh PowerPoint</Application>
  <PresentationFormat>Personalizado</PresentationFormat>
  <Paragraphs>118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Verdana</vt:lpstr>
      <vt:lpstr>Tema de Office</vt:lpstr>
      <vt:lpstr>Matemáticas Nº2  I Unidad: ESTADÍSTICA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felipe caglieri</cp:lastModifiedBy>
  <cp:revision>139</cp:revision>
  <dcterms:created xsi:type="dcterms:W3CDTF">2020-02-13T21:11:05Z</dcterms:created>
  <dcterms:modified xsi:type="dcterms:W3CDTF">2020-03-23T20:04:08Z</dcterms:modified>
</cp:coreProperties>
</file>