
<file path=[Content_Types].xml><?xml version="1.0" encoding="utf-8"?>
<Types xmlns="http://schemas.openxmlformats.org/package/2006/content-types">
  <Default Extension="png" ContentType="image/png"/>
  <Default Extension="mp3" ContentType="audio/mpeg"/>
  <Default Extension="m4a" ContentType="audio/mp4"/>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57" r:id="rId3"/>
    <p:sldId id="265" r:id="rId4"/>
    <p:sldId id="261" r:id="rId5"/>
    <p:sldId id="258" r:id="rId6"/>
    <p:sldId id="264" r:id="rId7"/>
    <p:sldId id="267" r:id="rId8"/>
    <p:sldId id="269" r:id="rId9"/>
    <p:sldId id="282" r:id="rId10"/>
    <p:sldId id="277" r:id="rId11"/>
    <p:sldId id="281" r:id="rId12"/>
    <p:sldId id="275" r:id="rId13"/>
    <p:sldId id="278" r:id="rId14"/>
    <p:sldId id="268" r:id="rId15"/>
    <p:sldId id="283" r:id="rId16"/>
    <p:sldId id="284" r:id="rId17"/>
    <p:sldId id="270" r:id="rId18"/>
    <p:sldId id="285" r:id="rId19"/>
    <p:sldId id="286" r:id="rId20"/>
    <p:sldId id="276" r:id="rId21"/>
    <p:sldId id="271" r:id="rId22"/>
    <p:sldId id="287" r:id="rId23"/>
    <p:sldId id="272" r:id="rId24"/>
    <p:sldId id="279" r:id="rId25"/>
    <p:sldId id="288" r:id="rId26"/>
    <p:sldId id="273" r:id="rId27"/>
    <p:sldId id="274" r:id="rId28"/>
    <p:sldId id="280" r:id="rId29"/>
    <p:sldId id="26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8" autoAdjust="0"/>
    <p:restoredTop sz="94660"/>
  </p:normalViewPr>
  <p:slideViewPr>
    <p:cSldViewPr snapToGrid="0">
      <p:cViewPr varScale="1">
        <p:scale>
          <a:sx n="69" d="100"/>
          <a:sy n="69" d="100"/>
        </p:scale>
        <p:origin x="10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a:p>
        </p:txBody>
      </p:sp>
      <p:sp>
        <p:nvSpPr>
          <p:cNvPr id="4" name="Marcador de fecha 3"/>
          <p:cNvSpPr>
            <a:spLocks noGrp="1"/>
          </p:cNvSpPr>
          <p:nvPr>
            <p:ph type="dt" sz="half" idx="10"/>
          </p:nvPr>
        </p:nvSpPr>
        <p:spPr/>
        <p:txBody>
          <a:bodyPr/>
          <a:lstStyle/>
          <a:p>
            <a:fld id="{DF6D8944-F363-403C-8767-AE7BB9BB96FA}" type="datetimeFigureOut">
              <a:rPr lang="en-US" smtClean="0"/>
              <a:t>3/23/2020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46AC3AEA-4E1A-4893-A7B1-D9E614AA7CB7}" type="slidenum">
              <a:rPr lang="en-US" smtClean="0"/>
              <a:t>‹Nº›</a:t>
            </a:fld>
            <a:endParaRPr lang="en-US"/>
          </a:p>
        </p:txBody>
      </p:sp>
    </p:spTree>
    <p:extLst>
      <p:ext uri="{BB962C8B-B14F-4D97-AF65-F5344CB8AC3E}">
        <p14:creationId xmlns:p14="http://schemas.microsoft.com/office/powerpoint/2010/main" val="3607977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DF6D8944-F363-403C-8767-AE7BB9BB96FA}" type="datetimeFigureOut">
              <a:rPr lang="en-US" smtClean="0"/>
              <a:t>3/23/2020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46AC3AEA-4E1A-4893-A7B1-D9E614AA7CB7}" type="slidenum">
              <a:rPr lang="en-US" smtClean="0"/>
              <a:t>‹Nº›</a:t>
            </a:fld>
            <a:endParaRPr lang="en-US"/>
          </a:p>
        </p:txBody>
      </p:sp>
    </p:spTree>
    <p:extLst>
      <p:ext uri="{BB962C8B-B14F-4D97-AF65-F5344CB8AC3E}">
        <p14:creationId xmlns:p14="http://schemas.microsoft.com/office/powerpoint/2010/main" val="4177779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DF6D8944-F363-403C-8767-AE7BB9BB96FA}" type="datetimeFigureOut">
              <a:rPr lang="en-US" smtClean="0"/>
              <a:t>3/23/2020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46AC3AEA-4E1A-4893-A7B1-D9E614AA7CB7}" type="slidenum">
              <a:rPr lang="en-US" smtClean="0"/>
              <a:t>‹Nº›</a:t>
            </a:fld>
            <a:endParaRPr lang="en-US"/>
          </a:p>
        </p:txBody>
      </p:sp>
    </p:spTree>
    <p:extLst>
      <p:ext uri="{BB962C8B-B14F-4D97-AF65-F5344CB8AC3E}">
        <p14:creationId xmlns:p14="http://schemas.microsoft.com/office/powerpoint/2010/main" val="3609353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DF6D8944-F363-403C-8767-AE7BB9BB96FA}" type="datetimeFigureOut">
              <a:rPr lang="en-US" smtClean="0"/>
              <a:t>3/23/2020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46AC3AEA-4E1A-4893-A7B1-D9E614AA7CB7}" type="slidenum">
              <a:rPr lang="en-US" smtClean="0"/>
              <a:t>‹Nº›</a:t>
            </a:fld>
            <a:endParaRPr lang="en-US"/>
          </a:p>
        </p:txBody>
      </p:sp>
    </p:spTree>
    <p:extLst>
      <p:ext uri="{BB962C8B-B14F-4D97-AF65-F5344CB8AC3E}">
        <p14:creationId xmlns:p14="http://schemas.microsoft.com/office/powerpoint/2010/main" val="2875991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DF6D8944-F363-403C-8767-AE7BB9BB96FA}" type="datetimeFigureOut">
              <a:rPr lang="en-US" smtClean="0"/>
              <a:t>3/23/2020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46AC3AEA-4E1A-4893-A7B1-D9E614AA7CB7}" type="slidenum">
              <a:rPr lang="en-US" smtClean="0"/>
              <a:t>‹Nº›</a:t>
            </a:fld>
            <a:endParaRPr lang="en-US"/>
          </a:p>
        </p:txBody>
      </p:sp>
    </p:spTree>
    <p:extLst>
      <p:ext uri="{BB962C8B-B14F-4D97-AF65-F5344CB8AC3E}">
        <p14:creationId xmlns:p14="http://schemas.microsoft.com/office/powerpoint/2010/main" val="2365594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fecha 4"/>
          <p:cNvSpPr>
            <a:spLocks noGrp="1"/>
          </p:cNvSpPr>
          <p:nvPr>
            <p:ph type="dt" sz="half" idx="10"/>
          </p:nvPr>
        </p:nvSpPr>
        <p:spPr/>
        <p:txBody>
          <a:bodyPr/>
          <a:lstStyle/>
          <a:p>
            <a:fld id="{DF6D8944-F363-403C-8767-AE7BB9BB96FA}" type="datetimeFigureOut">
              <a:rPr lang="en-US" smtClean="0"/>
              <a:t>3/23/2020</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46AC3AEA-4E1A-4893-A7B1-D9E614AA7CB7}" type="slidenum">
              <a:rPr lang="en-US" smtClean="0"/>
              <a:t>‹Nº›</a:t>
            </a:fld>
            <a:endParaRPr lang="en-US"/>
          </a:p>
        </p:txBody>
      </p:sp>
    </p:spTree>
    <p:extLst>
      <p:ext uri="{BB962C8B-B14F-4D97-AF65-F5344CB8AC3E}">
        <p14:creationId xmlns:p14="http://schemas.microsoft.com/office/powerpoint/2010/main" val="2503973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Marcador de fecha 6"/>
          <p:cNvSpPr>
            <a:spLocks noGrp="1"/>
          </p:cNvSpPr>
          <p:nvPr>
            <p:ph type="dt" sz="half" idx="10"/>
          </p:nvPr>
        </p:nvSpPr>
        <p:spPr/>
        <p:txBody>
          <a:bodyPr/>
          <a:lstStyle/>
          <a:p>
            <a:fld id="{DF6D8944-F363-403C-8767-AE7BB9BB96FA}" type="datetimeFigureOut">
              <a:rPr lang="en-US" smtClean="0"/>
              <a:t>3/23/2020</a:t>
            </a:fld>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46AC3AEA-4E1A-4893-A7B1-D9E614AA7CB7}" type="slidenum">
              <a:rPr lang="en-US" smtClean="0"/>
              <a:t>‹Nº›</a:t>
            </a:fld>
            <a:endParaRPr lang="en-US"/>
          </a:p>
        </p:txBody>
      </p:sp>
    </p:spTree>
    <p:extLst>
      <p:ext uri="{BB962C8B-B14F-4D97-AF65-F5344CB8AC3E}">
        <p14:creationId xmlns:p14="http://schemas.microsoft.com/office/powerpoint/2010/main" val="175859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fecha 2"/>
          <p:cNvSpPr>
            <a:spLocks noGrp="1"/>
          </p:cNvSpPr>
          <p:nvPr>
            <p:ph type="dt" sz="half" idx="10"/>
          </p:nvPr>
        </p:nvSpPr>
        <p:spPr/>
        <p:txBody>
          <a:bodyPr/>
          <a:lstStyle/>
          <a:p>
            <a:fld id="{DF6D8944-F363-403C-8767-AE7BB9BB96FA}" type="datetimeFigureOut">
              <a:rPr lang="en-US" smtClean="0"/>
              <a:t>3/23/2020</a:t>
            </a:fld>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46AC3AEA-4E1A-4893-A7B1-D9E614AA7CB7}" type="slidenum">
              <a:rPr lang="en-US" smtClean="0"/>
              <a:t>‹Nº›</a:t>
            </a:fld>
            <a:endParaRPr lang="en-US"/>
          </a:p>
        </p:txBody>
      </p:sp>
    </p:spTree>
    <p:extLst>
      <p:ext uri="{BB962C8B-B14F-4D97-AF65-F5344CB8AC3E}">
        <p14:creationId xmlns:p14="http://schemas.microsoft.com/office/powerpoint/2010/main" val="1377464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F6D8944-F363-403C-8767-AE7BB9BB96FA}" type="datetimeFigureOut">
              <a:rPr lang="en-US" smtClean="0"/>
              <a:t>3/23/2020</a:t>
            </a:fld>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46AC3AEA-4E1A-4893-A7B1-D9E614AA7CB7}" type="slidenum">
              <a:rPr lang="en-US" smtClean="0"/>
              <a:t>‹Nº›</a:t>
            </a:fld>
            <a:endParaRPr lang="en-US"/>
          </a:p>
        </p:txBody>
      </p:sp>
    </p:spTree>
    <p:extLst>
      <p:ext uri="{BB962C8B-B14F-4D97-AF65-F5344CB8AC3E}">
        <p14:creationId xmlns:p14="http://schemas.microsoft.com/office/powerpoint/2010/main" val="2266313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DF6D8944-F363-403C-8767-AE7BB9BB96FA}" type="datetimeFigureOut">
              <a:rPr lang="en-US" smtClean="0"/>
              <a:t>3/23/2020</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46AC3AEA-4E1A-4893-A7B1-D9E614AA7CB7}" type="slidenum">
              <a:rPr lang="en-US" smtClean="0"/>
              <a:t>‹Nº›</a:t>
            </a:fld>
            <a:endParaRPr lang="en-US"/>
          </a:p>
        </p:txBody>
      </p:sp>
    </p:spTree>
    <p:extLst>
      <p:ext uri="{BB962C8B-B14F-4D97-AF65-F5344CB8AC3E}">
        <p14:creationId xmlns:p14="http://schemas.microsoft.com/office/powerpoint/2010/main" val="493025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DF6D8944-F363-403C-8767-AE7BB9BB96FA}" type="datetimeFigureOut">
              <a:rPr lang="en-US" smtClean="0"/>
              <a:t>3/23/2020</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46AC3AEA-4E1A-4893-A7B1-D9E614AA7CB7}" type="slidenum">
              <a:rPr lang="en-US" smtClean="0"/>
              <a:t>‹Nº›</a:t>
            </a:fld>
            <a:endParaRPr lang="en-US"/>
          </a:p>
        </p:txBody>
      </p:sp>
    </p:spTree>
    <p:extLst>
      <p:ext uri="{BB962C8B-B14F-4D97-AF65-F5344CB8AC3E}">
        <p14:creationId xmlns:p14="http://schemas.microsoft.com/office/powerpoint/2010/main" val="710134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6D8944-F363-403C-8767-AE7BB9BB96FA}" type="datetimeFigureOut">
              <a:rPr lang="en-US" smtClean="0"/>
              <a:t>3/23/2020</a:t>
            </a:fld>
            <a:endParaRPr lang="en-U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AC3AEA-4E1A-4893-A7B1-D9E614AA7CB7}" type="slidenum">
              <a:rPr lang="en-US" smtClean="0"/>
              <a:t>‹Nº›</a:t>
            </a:fld>
            <a:endParaRPr lang="en-US"/>
          </a:p>
        </p:txBody>
      </p:sp>
    </p:spTree>
    <p:extLst>
      <p:ext uri="{BB962C8B-B14F-4D97-AF65-F5344CB8AC3E}">
        <p14:creationId xmlns:p14="http://schemas.microsoft.com/office/powerpoint/2010/main" val="248329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png"/><Relationship Id="rId5" Type="http://schemas.openxmlformats.org/officeDocument/2006/relationships/hyperlink" Target="https://www.youtube.com/watch?v=3QGWoALvl6k" TargetMode="Externa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9.m4a"/><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6.png"/><Relationship Id="rId5" Type="http://schemas.openxmlformats.org/officeDocument/2006/relationships/slideLayout" Target="../slideLayouts/slideLayout2.xml"/><Relationship Id="rId4" Type="http://schemas.openxmlformats.org/officeDocument/2006/relationships/audio" Target="../media/media9.m4a"/></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jGg-COukf7o&amp;t=44s"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26.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15.mp3"/><Relationship Id="rId7"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audio" Target="../media/media16.mp3"/><Relationship Id="rId5" Type="http://schemas.microsoft.com/office/2007/relationships/media" Target="../media/media16.mp3"/><Relationship Id="rId10" Type="http://schemas.openxmlformats.org/officeDocument/2006/relationships/image" Target="../media/image3.png"/><Relationship Id="rId4" Type="http://schemas.openxmlformats.org/officeDocument/2006/relationships/audio" Target="../media/media15.mp3"/><Relationship Id="rId9"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microsoft.com/office/2007/relationships/media" Target="../media/media18.mp3"/><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18.mp3"/></Relationships>
</file>

<file path=ppt/slides/_rels/slide3.xml.rels><?xml version="1.0" encoding="UTF-8" standalone="yes"?>
<Relationships xmlns="http://schemas.openxmlformats.org/package/2006/relationships"><Relationship Id="rId2" Type="http://schemas.openxmlformats.org/officeDocument/2006/relationships/hyperlink" Target="mailto:mapari.Riquelme@Gmail.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3.mp3"/><Relationship Id="rId7"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5" Type="http://schemas.microsoft.com/office/2007/relationships/media" Target="../media/media4.mp3"/><Relationship Id="rId4" Type="http://schemas.openxmlformats.org/officeDocument/2006/relationships/audio" Target="../media/media3.mp3"/></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agen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ítulo 1"/>
          <p:cNvSpPr txBox="1">
            <a:spLocks noChangeArrowheads="1"/>
          </p:cNvSpPr>
          <p:nvPr/>
        </p:nvSpPr>
        <p:spPr bwMode="auto">
          <a:xfrm>
            <a:off x="224367" y="854749"/>
            <a:ext cx="11275484" cy="318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s-CL" altLang="es-CL" sz="5867" b="1" dirty="0">
                <a:solidFill>
                  <a:srgbClr val="000090"/>
                </a:solidFill>
                <a:latin typeface="Calibri Light" panose="020F0302020204030204" pitchFamily="34" charset="0"/>
              </a:rPr>
              <a:t>ENGLISH</a:t>
            </a:r>
            <a:br>
              <a:rPr lang="es-CL" altLang="es-CL" sz="5867" b="1" dirty="0">
                <a:solidFill>
                  <a:srgbClr val="000090"/>
                </a:solidFill>
                <a:latin typeface="Calibri Light" panose="020F0302020204030204" pitchFamily="34" charset="0"/>
              </a:rPr>
            </a:br>
            <a:r>
              <a:rPr lang="es-CL" altLang="es-CL" sz="5867" b="1" dirty="0" smtClean="0">
                <a:solidFill>
                  <a:srgbClr val="000090"/>
                </a:solidFill>
                <a:latin typeface="Calibri Light" panose="020F0302020204030204" pitchFamily="34" charset="0"/>
              </a:rPr>
              <a:t>Transición Menor A-B</a:t>
            </a:r>
            <a:r>
              <a:rPr lang="es-CL" altLang="es-CL" sz="5867" b="1" dirty="0">
                <a:solidFill>
                  <a:srgbClr val="000090"/>
                </a:solidFill>
                <a:latin typeface="Calibri Light" panose="020F0302020204030204" pitchFamily="34" charset="0"/>
              </a:rPr>
              <a:t/>
            </a:r>
            <a:br>
              <a:rPr lang="es-CL" altLang="es-CL" sz="5867" b="1" dirty="0">
                <a:solidFill>
                  <a:srgbClr val="000090"/>
                </a:solidFill>
                <a:latin typeface="Calibri Light" panose="020F0302020204030204" pitchFamily="34" charset="0"/>
              </a:rPr>
            </a:br>
            <a:r>
              <a:rPr lang="es-CL" altLang="es-CL" sz="6400" b="1" dirty="0">
                <a:solidFill>
                  <a:srgbClr val="000090"/>
                </a:solidFill>
                <a:latin typeface="Calibri Light" panose="020F0302020204030204" pitchFamily="34" charset="0"/>
              </a:rPr>
              <a:t>Miss. </a:t>
            </a:r>
            <a:r>
              <a:rPr lang="es-CL" altLang="es-CL" sz="6400" b="1" dirty="0" smtClean="0">
                <a:solidFill>
                  <a:srgbClr val="000090"/>
                </a:solidFill>
                <a:latin typeface="Calibri Light" panose="020F0302020204030204" pitchFamily="34" charset="0"/>
              </a:rPr>
              <a:t>María Patricia Riquelme</a:t>
            </a:r>
            <a:endParaRPr lang="es-CL" altLang="es-CL" sz="5867" b="1" dirty="0">
              <a:solidFill>
                <a:srgbClr val="000090"/>
              </a:solidFill>
              <a:latin typeface="Calibri Light" panose="020F0302020204030204" pitchFamily="34" charset="0"/>
            </a:endParaRPr>
          </a:p>
        </p:txBody>
      </p:sp>
      <p:sp>
        <p:nvSpPr>
          <p:cNvPr id="3076" name="Subtítulo 2"/>
          <p:cNvSpPr>
            <a:spLocks noGrp="1" noChangeArrowheads="1"/>
          </p:cNvSpPr>
          <p:nvPr>
            <p:ph type="subTitle" idx="1"/>
          </p:nvPr>
        </p:nvSpPr>
        <p:spPr>
          <a:xfrm>
            <a:off x="613834" y="4249307"/>
            <a:ext cx="10886017" cy="688108"/>
          </a:xfrm>
        </p:spPr>
        <p:txBody>
          <a:bodyPr/>
          <a:lstStyle/>
          <a:p>
            <a:r>
              <a:rPr lang="es-CL" altLang="es-CL" dirty="0" err="1">
                <a:solidFill>
                  <a:srgbClr val="000090"/>
                </a:solidFill>
              </a:rPr>
              <a:t>Unit</a:t>
            </a:r>
            <a:r>
              <a:rPr lang="es-CL" altLang="es-CL" dirty="0">
                <a:solidFill>
                  <a:srgbClr val="000090"/>
                </a:solidFill>
              </a:rPr>
              <a:t> 1: </a:t>
            </a:r>
            <a:r>
              <a:rPr lang="es-CL" altLang="es-CL" b="1" i="1" dirty="0" smtClean="0">
                <a:solidFill>
                  <a:srgbClr val="000090"/>
                </a:solidFill>
              </a:rPr>
              <a:t>FOUR RABBITS</a:t>
            </a:r>
            <a:endParaRPr lang="es-CL" altLang="es-CL" dirty="0">
              <a:solidFill>
                <a:srgbClr val="000090"/>
              </a:solidFill>
            </a:endParaRPr>
          </a:p>
          <a:p>
            <a:endParaRPr lang="es-CL" altLang="es-CL" dirty="0">
              <a:solidFill>
                <a:srgbClr val="000090"/>
              </a:solidFill>
            </a:endParaRPr>
          </a:p>
          <a:p>
            <a:endParaRPr lang="es-CL" altLang="es-CL" dirty="0">
              <a:solidFill>
                <a:srgbClr val="000090"/>
              </a:solidFill>
            </a:endParaRPr>
          </a:p>
        </p:txBody>
      </p:sp>
    </p:spTree>
    <p:extLst>
      <p:ext uri="{BB962C8B-B14F-4D97-AF65-F5344CB8AC3E}">
        <p14:creationId xmlns:p14="http://schemas.microsoft.com/office/powerpoint/2010/main" val="41603715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b="1" u="sng" dirty="0" err="1" smtClean="0">
                <a:solidFill>
                  <a:srgbClr val="002060"/>
                </a:solidFill>
                <a:effectLst>
                  <a:outerShdw blurRad="38100" dist="38100" dir="2700000" algn="tl">
                    <a:srgbClr val="000000">
                      <a:alpha val="43137"/>
                    </a:srgbClr>
                  </a:outerShdw>
                </a:effectLst>
              </a:rPr>
              <a:t>My</a:t>
            </a:r>
            <a:r>
              <a:rPr lang="es-CL" b="1" u="sng" dirty="0" smtClean="0">
                <a:solidFill>
                  <a:srgbClr val="002060"/>
                </a:solidFill>
                <a:effectLst>
                  <a:outerShdw blurRad="38100" dist="38100" dir="2700000" algn="tl">
                    <a:srgbClr val="000000">
                      <a:alpha val="43137"/>
                    </a:srgbClr>
                  </a:outerShdw>
                </a:effectLst>
              </a:rPr>
              <a:t> </a:t>
            </a:r>
            <a:r>
              <a:rPr lang="es-CL" b="1" u="sng" dirty="0" err="1" smtClean="0">
                <a:solidFill>
                  <a:srgbClr val="002060"/>
                </a:solidFill>
                <a:effectLst>
                  <a:outerShdw blurRad="38100" dist="38100" dir="2700000" algn="tl">
                    <a:srgbClr val="000000">
                      <a:alpha val="43137"/>
                    </a:srgbClr>
                  </a:outerShdw>
                </a:effectLst>
              </a:rPr>
              <a:t>classroom</a:t>
            </a:r>
            <a:r>
              <a:rPr lang="es-CL" b="1" u="sng" dirty="0" smtClean="0">
                <a:solidFill>
                  <a:srgbClr val="002060"/>
                </a:solidFill>
                <a:effectLst>
                  <a:outerShdw blurRad="38100" dist="38100" dir="2700000" algn="tl">
                    <a:srgbClr val="000000">
                      <a:alpha val="43137"/>
                    </a:srgbClr>
                  </a:outerShdw>
                </a:effectLst>
              </a:rPr>
              <a:t> </a:t>
            </a:r>
            <a:r>
              <a:rPr lang="es-CL" b="1" u="sng" dirty="0" err="1" smtClean="0">
                <a:solidFill>
                  <a:srgbClr val="002060"/>
                </a:solidFill>
                <a:effectLst>
                  <a:outerShdw blurRad="38100" dist="38100" dir="2700000" algn="tl">
                    <a:srgbClr val="000000">
                      <a:alpha val="43137"/>
                    </a:srgbClr>
                  </a:outerShdw>
                </a:effectLst>
              </a:rPr>
              <a:t>song</a:t>
            </a:r>
            <a:endParaRPr lang="es-CL" b="1" u="sng" dirty="0">
              <a:solidFill>
                <a:srgbClr val="002060"/>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457420" y="1721245"/>
            <a:ext cx="3962180" cy="4535886"/>
          </a:xfrm>
        </p:spPr>
        <p:txBody>
          <a:bodyPr>
            <a:normAutofit fontScale="85000" lnSpcReduction="20000"/>
          </a:bodyPr>
          <a:lstStyle/>
          <a:p>
            <a:r>
              <a:rPr lang="es-CL" dirty="0" err="1" smtClean="0">
                <a:solidFill>
                  <a:srgbClr val="002060"/>
                </a:solidFill>
                <a:latin typeface="Arial Rounded MT Bold" panose="020F0704030504030204" pitchFamily="34" charset="0"/>
              </a:rPr>
              <a:t>Sing</a:t>
            </a:r>
            <a:r>
              <a:rPr lang="es-CL" dirty="0" smtClean="0">
                <a:solidFill>
                  <a:srgbClr val="002060"/>
                </a:solidFill>
                <a:latin typeface="Arial Rounded MT Bold" panose="020F0704030504030204" pitchFamily="34" charset="0"/>
              </a:rPr>
              <a:t> and </a:t>
            </a:r>
            <a:r>
              <a:rPr lang="es-CL" dirty="0" err="1" smtClean="0">
                <a:solidFill>
                  <a:srgbClr val="002060"/>
                </a:solidFill>
                <a:latin typeface="Arial Rounded MT Bold" panose="020F0704030504030204" pitchFamily="34" charset="0"/>
              </a:rPr>
              <a:t>point</a:t>
            </a:r>
            <a:r>
              <a:rPr lang="es-CL" dirty="0" smtClean="0">
                <a:solidFill>
                  <a:srgbClr val="002060"/>
                </a:solidFill>
                <a:latin typeface="Arial Rounded MT Bold" panose="020F0704030504030204" pitchFamily="34" charset="0"/>
              </a:rPr>
              <a:t>.</a:t>
            </a:r>
          </a:p>
          <a:p>
            <a:r>
              <a:rPr lang="es-CL" dirty="0" err="1" smtClean="0">
                <a:solidFill>
                  <a:srgbClr val="002060"/>
                </a:solidFill>
                <a:latin typeface="Arial Rounded MT Bold" panose="020F0704030504030204" pitchFamily="34" charset="0"/>
              </a:rPr>
              <a:t>How</a:t>
            </a:r>
            <a:r>
              <a:rPr lang="es-CL" dirty="0" smtClean="0">
                <a:solidFill>
                  <a:srgbClr val="002060"/>
                </a:solidFill>
                <a:latin typeface="Arial Rounded MT Bold" panose="020F0704030504030204" pitchFamily="34" charset="0"/>
              </a:rPr>
              <a:t> </a:t>
            </a:r>
            <a:r>
              <a:rPr lang="es-CL" dirty="0" err="1">
                <a:solidFill>
                  <a:srgbClr val="002060"/>
                </a:solidFill>
                <a:latin typeface="Arial Rounded MT Bold" panose="020F0704030504030204" pitchFamily="34" charset="0"/>
              </a:rPr>
              <a:t>many</a:t>
            </a:r>
            <a:r>
              <a:rPr lang="es-CL" dirty="0">
                <a:solidFill>
                  <a:srgbClr val="002060"/>
                </a:solidFill>
                <a:latin typeface="Arial Rounded MT Bold" panose="020F0704030504030204" pitchFamily="34" charset="0"/>
              </a:rPr>
              <a:t> </a:t>
            </a:r>
            <a:r>
              <a:rPr lang="es-CL" dirty="0" err="1">
                <a:solidFill>
                  <a:srgbClr val="002060"/>
                </a:solidFill>
                <a:latin typeface="Arial Rounded MT Bold" panose="020F0704030504030204" pitchFamily="34" charset="0"/>
              </a:rPr>
              <a:t>circles</a:t>
            </a:r>
            <a:r>
              <a:rPr lang="es-CL" dirty="0">
                <a:solidFill>
                  <a:srgbClr val="002060"/>
                </a:solidFill>
                <a:latin typeface="Arial Rounded MT Bold" panose="020F0704030504030204" pitchFamily="34" charset="0"/>
              </a:rPr>
              <a:t> can </a:t>
            </a:r>
            <a:r>
              <a:rPr lang="es-CL" dirty="0" err="1">
                <a:solidFill>
                  <a:srgbClr val="002060"/>
                </a:solidFill>
                <a:latin typeface="Arial Rounded MT Bold" panose="020F0704030504030204" pitchFamily="34" charset="0"/>
              </a:rPr>
              <a:t>you</a:t>
            </a:r>
            <a:r>
              <a:rPr lang="es-CL" dirty="0">
                <a:solidFill>
                  <a:srgbClr val="002060"/>
                </a:solidFill>
                <a:latin typeface="Arial Rounded MT Bold" panose="020F0704030504030204" pitchFamily="34" charset="0"/>
              </a:rPr>
              <a:t> </a:t>
            </a:r>
            <a:r>
              <a:rPr lang="es-CL" dirty="0" err="1">
                <a:solidFill>
                  <a:srgbClr val="002060"/>
                </a:solidFill>
                <a:latin typeface="Arial Rounded MT Bold" panose="020F0704030504030204" pitchFamily="34" charset="0"/>
              </a:rPr>
              <a:t>see</a:t>
            </a:r>
            <a:r>
              <a:rPr lang="es-CL" dirty="0" smtClean="0">
                <a:solidFill>
                  <a:srgbClr val="002060"/>
                </a:solidFill>
                <a:latin typeface="Arial Rounded MT Bold" panose="020F0704030504030204" pitchFamily="34" charset="0"/>
              </a:rPr>
              <a:t>?</a:t>
            </a:r>
          </a:p>
          <a:p>
            <a:r>
              <a:rPr lang="es-CL" dirty="0" smtClean="0">
                <a:solidFill>
                  <a:srgbClr val="002060"/>
                </a:solidFill>
                <a:latin typeface="Arial Rounded MT Bold" panose="020F0704030504030204" pitchFamily="34" charset="0"/>
              </a:rPr>
              <a:t> </a:t>
            </a:r>
            <a:r>
              <a:rPr lang="es-CL" dirty="0">
                <a:solidFill>
                  <a:srgbClr val="002060"/>
                </a:solidFill>
                <a:latin typeface="Arial Rounded MT Bold" panose="020F0704030504030204" pitchFamily="34" charset="0"/>
              </a:rPr>
              <a:t>(Cuántos círculos ven niños?)</a:t>
            </a:r>
          </a:p>
          <a:p>
            <a:r>
              <a:rPr lang="es-CL" dirty="0">
                <a:solidFill>
                  <a:srgbClr val="002060"/>
                </a:solidFill>
                <a:latin typeface="Arial Rounded MT Bold" panose="020F0704030504030204" pitchFamily="34" charset="0"/>
              </a:rPr>
              <a:t>I can </a:t>
            </a:r>
            <a:r>
              <a:rPr lang="es-CL" dirty="0" err="1">
                <a:solidFill>
                  <a:srgbClr val="002060"/>
                </a:solidFill>
                <a:latin typeface="Arial Rounded MT Bold" panose="020F0704030504030204" pitchFamily="34" charset="0"/>
              </a:rPr>
              <a:t>see</a:t>
            </a:r>
            <a:r>
              <a:rPr lang="es-CL" dirty="0">
                <a:solidFill>
                  <a:srgbClr val="002060"/>
                </a:solidFill>
                <a:latin typeface="Arial Rounded MT Bold" panose="020F0704030504030204" pitchFamily="34" charset="0"/>
              </a:rPr>
              <a:t> (</a:t>
            </a:r>
            <a:r>
              <a:rPr lang="es-CL" dirty="0" err="1">
                <a:solidFill>
                  <a:srgbClr val="002060"/>
                </a:solidFill>
                <a:latin typeface="Arial Rounded MT Bold" panose="020F0704030504030204" pitchFamily="34" charset="0"/>
              </a:rPr>
              <a:t>three</a:t>
            </a:r>
            <a:r>
              <a:rPr lang="es-CL" dirty="0">
                <a:solidFill>
                  <a:srgbClr val="002060"/>
                </a:solidFill>
                <a:latin typeface="Arial Rounded MT Bold" panose="020F0704030504030204" pitchFamily="34" charset="0"/>
              </a:rPr>
              <a:t>….        </a:t>
            </a:r>
            <a:endParaRPr lang="es-CL" dirty="0" smtClean="0">
              <a:solidFill>
                <a:srgbClr val="002060"/>
              </a:solidFill>
              <a:latin typeface="Arial Rounded MT Bold" panose="020F0704030504030204" pitchFamily="34" charset="0"/>
            </a:endParaRPr>
          </a:p>
          <a:p>
            <a:r>
              <a:rPr lang="es-CL" dirty="0" smtClean="0">
                <a:solidFill>
                  <a:srgbClr val="002060"/>
                </a:solidFill>
                <a:latin typeface="Arial Rounded MT Bold" panose="020F0704030504030204" pitchFamily="34" charset="0"/>
              </a:rPr>
              <a:t> </a:t>
            </a:r>
            <a:r>
              <a:rPr lang="es-CL" dirty="0">
                <a:solidFill>
                  <a:srgbClr val="002060"/>
                </a:solidFill>
                <a:latin typeface="Arial Rounded MT Bold" panose="020F0704030504030204" pitchFamily="34" charset="0"/>
              </a:rPr>
              <a:t>(Yo puedo ver tres……..</a:t>
            </a:r>
          </a:p>
          <a:p>
            <a:r>
              <a:rPr lang="es-CL" dirty="0" err="1">
                <a:solidFill>
                  <a:srgbClr val="002060"/>
                </a:solidFill>
                <a:latin typeface="Arial Rounded MT Bold" panose="020F0704030504030204" pitchFamily="34" charset="0"/>
              </a:rPr>
              <a:t>Let´s</a:t>
            </a:r>
            <a:r>
              <a:rPr lang="es-CL" dirty="0">
                <a:solidFill>
                  <a:srgbClr val="002060"/>
                </a:solidFill>
                <a:latin typeface="Arial Rounded MT Bold" panose="020F0704030504030204" pitchFamily="34" charset="0"/>
              </a:rPr>
              <a:t> </a:t>
            </a:r>
            <a:r>
              <a:rPr lang="es-CL" dirty="0" err="1">
                <a:solidFill>
                  <a:srgbClr val="002060"/>
                </a:solidFill>
                <a:latin typeface="Arial Rounded MT Bold" panose="020F0704030504030204" pitchFamily="34" charset="0"/>
              </a:rPr>
              <a:t>count</a:t>
            </a:r>
            <a:r>
              <a:rPr lang="es-CL" dirty="0">
                <a:solidFill>
                  <a:srgbClr val="002060"/>
                </a:solidFill>
                <a:latin typeface="Arial Rounded MT Bold" panose="020F0704030504030204" pitchFamily="34" charset="0"/>
              </a:rPr>
              <a:t>                    </a:t>
            </a:r>
            <a:endParaRPr lang="es-CL" dirty="0" smtClean="0">
              <a:solidFill>
                <a:srgbClr val="002060"/>
              </a:solidFill>
              <a:latin typeface="Arial Rounded MT Bold" panose="020F0704030504030204" pitchFamily="34" charset="0"/>
            </a:endParaRPr>
          </a:p>
          <a:p>
            <a:r>
              <a:rPr lang="es-CL" dirty="0" smtClean="0">
                <a:solidFill>
                  <a:srgbClr val="002060"/>
                </a:solidFill>
                <a:latin typeface="Arial Rounded MT Bold" panose="020F0704030504030204" pitchFamily="34" charset="0"/>
              </a:rPr>
              <a:t> </a:t>
            </a:r>
            <a:r>
              <a:rPr lang="es-CL" dirty="0">
                <a:solidFill>
                  <a:srgbClr val="002060"/>
                </a:solidFill>
                <a:latin typeface="Arial Rounded MT Bold" panose="020F0704030504030204" pitchFamily="34" charset="0"/>
              </a:rPr>
              <a:t>(Contemos…</a:t>
            </a:r>
          </a:p>
          <a:p>
            <a:r>
              <a:rPr lang="es-CL" dirty="0" err="1">
                <a:solidFill>
                  <a:srgbClr val="002060"/>
                </a:solidFill>
                <a:latin typeface="Arial Rounded MT Bold" panose="020F0704030504030204" pitchFamily="34" charset="0"/>
              </a:rPr>
              <a:t>Let´s</a:t>
            </a:r>
            <a:r>
              <a:rPr lang="es-CL" dirty="0">
                <a:solidFill>
                  <a:srgbClr val="002060"/>
                </a:solidFill>
                <a:latin typeface="Arial Rounded MT Bold" panose="020F0704030504030204" pitchFamily="34" charset="0"/>
              </a:rPr>
              <a:t> </a:t>
            </a:r>
            <a:r>
              <a:rPr lang="es-CL" dirty="0" err="1">
                <a:solidFill>
                  <a:srgbClr val="002060"/>
                </a:solidFill>
                <a:latin typeface="Arial Rounded MT Bold" panose="020F0704030504030204" pitchFamily="34" charset="0"/>
              </a:rPr>
              <a:t>point</a:t>
            </a:r>
            <a:r>
              <a:rPr lang="es-CL" dirty="0">
                <a:solidFill>
                  <a:srgbClr val="002060"/>
                </a:solidFill>
                <a:latin typeface="Arial Rounded MT Bold" panose="020F0704030504030204" pitchFamily="34" charset="0"/>
              </a:rPr>
              <a:t>                     </a:t>
            </a:r>
            <a:endParaRPr lang="es-CL" dirty="0" smtClean="0">
              <a:solidFill>
                <a:srgbClr val="002060"/>
              </a:solidFill>
              <a:latin typeface="Arial Rounded MT Bold" panose="020F0704030504030204" pitchFamily="34" charset="0"/>
            </a:endParaRPr>
          </a:p>
          <a:p>
            <a:r>
              <a:rPr lang="es-CL" dirty="0" smtClean="0">
                <a:solidFill>
                  <a:srgbClr val="002060"/>
                </a:solidFill>
                <a:latin typeface="Arial Rounded MT Bold" panose="020F0704030504030204" pitchFamily="34" charset="0"/>
              </a:rPr>
              <a:t> </a:t>
            </a:r>
            <a:r>
              <a:rPr lang="es-CL" dirty="0">
                <a:solidFill>
                  <a:srgbClr val="002060"/>
                </a:solidFill>
                <a:latin typeface="Arial Rounded MT Bold" panose="020F0704030504030204" pitchFamily="34" charset="0"/>
              </a:rPr>
              <a:t>(Mostremos o indiquemos…..</a:t>
            </a:r>
            <a:endParaRPr lang="en-US" dirty="0">
              <a:solidFill>
                <a:srgbClr val="002060"/>
              </a:solidFill>
              <a:latin typeface="Arial Rounded MT Bold" panose="020F0704030504030204" pitchFamily="34" charset="0"/>
            </a:endParaRPr>
          </a:p>
          <a:p>
            <a:endParaRPr lang="es-CL" dirty="0"/>
          </a:p>
        </p:txBody>
      </p:sp>
      <p:pic>
        <p:nvPicPr>
          <p:cNvPr id="4" name="010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544740" y="603447"/>
            <a:ext cx="1102519" cy="1102519"/>
          </a:xfrm>
          <a:prstGeom prst="rect">
            <a:avLst/>
          </a:prstGeom>
        </p:spPr>
      </p:pic>
      <p:pic>
        <p:nvPicPr>
          <p:cNvPr id="5" name="Imagen 4"/>
          <p:cNvPicPr>
            <a:picLocks noChangeAspect="1"/>
          </p:cNvPicPr>
          <p:nvPr/>
        </p:nvPicPr>
        <p:blipFill rotWithShape="1">
          <a:blip r:embed="rId5"/>
          <a:srcRect l="17533" t="16993" r="34371" b="25766"/>
          <a:stretch/>
        </p:blipFill>
        <p:spPr>
          <a:xfrm>
            <a:off x="7827818" y="1841733"/>
            <a:ext cx="3830782" cy="2293033"/>
          </a:xfrm>
          <a:prstGeom prst="rect">
            <a:avLst/>
          </a:prstGeom>
        </p:spPr>
      </p:pic>
      <p:sp>
        <p:nvSpPr>
          <p:cNvPr id="6" name="CuadroTexto 5"/>
          <p:cNvSpPr txBox="1"/>
          <p:nvPr/>
        </p:nvSpPr>
        <p:spPr>
          <a:xfrm>
            <a:off x="6968837" y="372010"/>
            <a:ext cx="4835236" cy="1200329"/>
          </a:xfrm>
          <a:prstGeom prst="rect">
            <a:avLst/>
          </a:prstGeom>
          <a:noFill/>
        </p:spPr>
        <p:txBody>
          <a:bodyPr wrap="square" rtlCol="0">
            <a:spAutoFit/>
          </a:bodyPr>
          <a:lstStyle/>
          <a:p>
            <a:r>
              <a:rPr lang="es-CL" b="1" dirty="0" smtClean="0">
                <a:solidFill>
                  <a:schemeClr val="accent1">
                    <a:lumMod val="50000"/>
                  </a:schemeClr>
                </a:solidFill>
                <a:latin typeface="Agency FB" panose="020B0503020202020204" pitchFamily="34" charset="0"/>
              </a:rPr>
              <a:t>Papas en esta actividad deben pedir a sus hijos (as) que se pongan de pie y repitan come and look </a:t>
            </a:r>
            <a:r>
              <a:rPr lang="es-CL" b="1" dirty="0" err="1" smtClean="0">
                <a:solidFill>
                  <a:schemeClr val="accent1">
                    <a:lumMod val="50000"/>
                  </a:schemeClr>
                </a:solidFill>
                <a:latin typeface="Agency FB" panose="020B0503020202020204" pitchFamily="34" charset="0"/>
              </a:rPr>
              <a:t>point</a:t>
            </a:r>
            <a:r>
              <a:rPr lang="es-CL" b="1" dirty="0" smtClean="0">
                <a:solidFill>
                  <a:schemeClr val="accent1">
                    <a:lumMod val="50000"/>
                  </a:schemeClr>
                </a:solidFill>
                <a:latin typeface="Agency FB" panose="020B0503020202020204" pitchFamily="34" charset="0"/>
              </a:rPr>
              <a:t> </a:t>
            </a:r>
            <a:r>
              <a:rPr lang="es-CL" b="1" dirty="0" err="1" smtClean="0">
                <a:solidFill>
                  <a:schemeClr val="accent1">
                    <a:lumMod val="50000"/>
                  </a:schemeClr>
                </a:solidFill>
                <a:latin typeface="Agency FB" panose="020B0503020202020204" pitchFamily="34" charset="0"/>
              </a:rPr>
              <a:t>with</a:t>
            </a:r>
            <a:r>
              <a:rPr lang="es-CL" b="1" dirty="0" smtClean="0">
                <a:solidFill>
                  <a:schemeClr val="accent1">
                    <a:lumMod val="50000"/>
                  </a:schemeClr>
                </a:solidFill>
                <a:latin typeface="Agency FB" panose="020B0503020202020204" pitchFamily="34" charset="0"/>
              </a:rPr>
              <a:t> me. Luego apunten a cada palabra ya practicada de los objetos de la sala y practiquen pronunciación. </a:t>
            </a:r>
            <a:endParaRPr lang="es-CL" b="1" dirty="0">
              <a:solidFill>
                <a:schemeClr val="accent1">
                  <a:lumMod val="50000"/>
                </a:schemeClr>
              </a:solidFill>
              <a:latin typeface="Agency FB" panose="020B0503020202020204" pitchFamily="34" charset="0"/>
            </a:endParaRPr>
          </a:p>
        </p:txBody>
      </p:sp>
      <p:pic>
        <p:nvPicPr>
          <p:cNvPr id="7" name="Imagen 6"/>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a14:imgEffect>
                  </a14:imgLayer>
                </a14:imgProps>
              </a:ext>
            </a:extLst>
          </a:blip>
          <a:srcRect l="39385" t="19922" r="40410" b="42773"/>
          <a:stretch/>
        </p:blipFill>
        <p:spPr>
          <a:xfrm>
            <a:off x="4690857" y="2988249"/>
            <a:ext cx="3541329" cy="3676056"/>
          </a:xfrm>
          <a:prstGeom prst="rect">
            <a:avLst/>
          </a:prstGeom>
        </p:spPr>
      </p:pic>
    </p:spTree>
    <p:extLst>
      <p:ext uri="{BB962C8B-B14F-4D97-AF65-F5344CB8AC3E}">
        <p14:creationId xmlns:p14="http://schemas.microsoft.com/office/powerpoint/2010/main" val="24732299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90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L" b="1" dirty="0" err="1">
                <a:solidFill>
                  <a:srgbClr val="00B050"/>
                </a:solidFill>
                <a:effectLst>
                  <a:outerShdw blurRad="38100" dist="38100" dir="2700000" algn="tl">
                    <a:srgbClr val="000000">
                      <a:alpha val="43137"/>
                    </a:srgbClr>
                  </a:outerShdw>
                </a:effectLst>
                <a:latin typeface="Arial Rounded MT Bold" panose="020F0704030504030204" pitchFamily="34" charset="0"/>
              </a:rPr>
              <a:t>Story</a:t>
            </a:r>
            <a:r>
              <a:rPr lang="es-CL" b="1" dirty="0">
                <a:solidFill>
                  <a:srgbClr val="00B050"/>
                </a:solidFill>
                <a:effectLst>
                  <a:outerShdw blurRad="38100" dist="38100" dir="2700000" algn="tl">
                    <a:srgbClr val="000000">
                      <a:alpha val="43137"/>
                    </a:srgbClr>
                  </a:outerShdw>
                </a:effectLst>
                <a:latin typeface="Arial Rounded MT Bold" panose="020F0704030504030204" pitchFamily="34" charset="0"/>
              </a:rPr>
              <a:t> time! </a:t>
            </a:r>
          </a:p>
        </p:txBody>
      </p:sp>
      <p:sp>
        <p:nvSpPr>
          <p:cNvPr id="4" name="Marcador de contenido 3"/>
          <p:cNvSpPr txBox="1">
            <a:spLocks noGrp="1"/>
          </p:cNvSpPr>
          <p:nvPr>
            <p:ph idx="1"/>
          </p:nvPr>
        </p:nvSpPr>
        <p:spPr>
          <a:xfrm>
            <a:off x="838200" y="1825625"/>
            <a:ext cx="10515600" cy="4095480"/>
          </a:xfrm>
          <a:prstGeom prst="rect">
            <a:avLst/>
          </a:prstGeom>
          <a:noFill/>
        </p:spPr>
        <p:txBody>
          <a:bodyPr wrap="square" rtlCol="0">
            <a:spAutoFit/>
          </a:bodyPr>
          <a:lstStyle/>
          <a:p>
            <a:pPr algn="just"/>
            <a:r>
              <a:rPr lang="es-CL" dirty="0" smtClean="0">
                <a:solidFill>
                  <a:srgbClr val="002060"/>
                </a:solidFill>
                <a:latin typeface="Arial Rounded MT Bold" panose="020F0704030504030204" pitchFamily="34" charset="0"/>
              </a:rPr>
              <a:t>Papas en esta historia los niños pueden identificar y contar los círculos , triángulos y conejitos. Hacerles notar con un </a:t>
            </a:r>
            <a:r>
              <a:rPr lang="es-CL" dirty="0">
                <a:solidFill>
                  <a:srgbClr val="002060"/>
                </a:solidFill>
                <a:latin typeface="Arial Rounded MT Bold" panose="020F0704030504030204" pitchFamily="34" charset="0"/>
              </a:rPr>
              <a:t>gesto exagerado de confusión cuando la profesora nota que hay </a:t>
            </a:r>
            <a:r>
              <a:rPr lang="es-CL" dirty="0" smtClean="0">
                <a:solidFill>
                  <a:srgbClr val="002060"/>
                </a:solidFill>
                <a:latin typeface="Arial Rounded MT Bold" panose="020F0704030504030204" pitchFamily="34" charset="0"/>
              </a:rPr>
              <a:t>más </a:t>
            </a:r>
            <a:r>
              <a:rPr lang="es-CL" dirty="0">
                <a:solidFill>
                  <a:srgbClr val="002060"/>
                </a:solidFill>
                <a:latin typeface="Arial Rounded MT Bold" panose="020F0704030504030204" pitchFamily="34" charset="0"/>
              </a:rPr>
              <a:t>de tres conejitos en la sala. Practicamos </a:t>
            </a:r>
            <a:r>
              <a:rPr lang="es-CL" dirty="0" smtClean="0">
                <a:solidFill>
                  <a:srgbClr val="002060"/>
                </a:solidFill>
                <a:latin typeface="Arial Rounded MT Bold" panose="020F0704030504030204" pitchFamily="34" charset="0"/>
              </a:rPr>
              <a:t>vocabulario como:</a:t>
            </a:r>
          </a:p>
          <a:p>
            <a:pPr algn="just"/>
            <a:endParaRPr lang="es-CL" dirty="0" smtClean="0">
              <a:solidFill>
                <a:srgbClr val="002060"/>
              </a:solidFill>
              <a:latin typeface="Arial Rounded MT Bold" panose="020F0704030504030204" pitchFamily="34" charset="0"/>
            </a:endParaRPr>
          </a:p>
          <a:p>
            <a:pPr algn="just"/>
            <a:r>
              <a:rPr lang="es-CL" dirty="0" smtClean="0">
                <a:solidFill>
                  <a:srgbClr val="002060"/>
                </a:solidFill>
                <a:latin typeface="Arial Rounded MT Bold" panose="020F0704030504030204" pitchFamily="34" charset="0"/>
              </a:rPr>
              <a:t>a</a:t>
            </a:r>
            <a:r>
              <a:rPr lang="es-CL" dirty="0">
                <a:solidFill>
                  <a:srgbClr val="002060"/>
                </a:solidFill>
                <a:latin typeface="Arial Rounded MT Bold" panose="020F0704030504030204" pitchFamily="34" charset="0"/>
              </a:rPr>
              <a:t>) </a:t>
            </a:r>
            <a:r>
              <a:rPr lang="es-CL" dirty="0" err="1">
                <a:solidFill>
                  <a:srgbClr val="002060"/>
                </a:solidFill>
                <a:latin typeface="Arial Rounded MT Bold" panose="020F0704030504030204" pitchFamily="34" charset="0"/>
              </a:rPr>
              <a:t>There</a:t>
            </a:r>
            <a:r>
              <a:rPr lang="es-CL" dirty="0">
                <a:solidFill>
                  <a:srgbClr val="002060"/>
                </a:solidFill>
                <a:latin typeface="Arial Rounded MT Bold" panose="020F0704030504030204" pitchFamily="34" charset="0"/>
              </a:rPr>
              <a:t> are( ex. </a:t>
            </a:r>
            <a:r>
              <a:rPr lang="es-CL" dirty="0" err="1">
                <a:solidFill>
                  <a:srgbClr val="002060"/>
                </a:solidFill>
                <a:latin typeface="Arial Rounded MT Bold" panose="020F0704030504030204" pitchFamily="34" charset="0"/>
              </a:rPr>
              <a:t>four</a:t>
            </a:r>
            <a:r>
              <a:rPr lang="es-CL" dirty="0">
                <a:solidFill>
                  <a:srgbClr val="002060"/>
                </a:solidFill>
                <a:latin typeface="Arial Rounded MT Bold" panose="020F0704030504030204" pitchFamily="34" charset="0"/>
              </a:rPr>
              <a:t> </a:t>
            </a:r>
            <a:r>
              <a:rPr lang="es-CL" dirty="0" err="1">
                <a:solidFill>
                  <a:srgbClr val="002060"/>
                </a:solidFill>
                <a:latin typeface="Arial Rounded MT Bold" panose="020F0704030504030204" pitchFamily="34" charset="0"/>
              </a:rPr>
              <a:t>rabbits</a:t>
            </a:r>
            <a:r>
              <a:rPr lang="es-CL" dirty="0">
                <a:solidFill>
                  <a:srgbClr val="002060"/>
                </a:solidFill>
                <a:latin typeface="Arial Rounded MT Bold" panose="020F0704030504030204" pitchFamily="34" charset="0"/>
              </a:rPr>
              <a:t>) </a:t>
            </a:r>
            <a:r>
              <a:rPr lang="es-CL" dirty="0" smtClean="0">
                <a:solidFill>
                  <a:srgbClr val="002060"/>
                </a:solidFill>
                <a:latin typeface="Arial Rounded MT Bold" panose="020F0704030504030204" pitchFamily="34" charset="0"/>
              </a:rPr>
              <a:t> (</a:t>
            </a:r>
            <a:r>
              <a:rPr lang="es-CL" dirty="0">
                <a:solidFill>
                  <a:srgbClr val="002060"/>
                </a:solidFill>
                <a:latin typeface="Arial Rounded MT Bold" panose="020F0704030504030204" pitchFamily="34" charset="0"/>
              </a:rPr>
              <a:t>hay cuatro </a:t>
            </a:r>
            <a:r>
              <a:rPr lang="es-CL" dirty="0" smtClean="0">
                <a:solidFill>
                  <a:srgbClr val="002060"/>
                </a:solidFill>
                <a:latin typeface="Arial Rounded MT Bold" panose="020F0704030504030204" pitchFamily="34" charset="0"/>
              </a:rPr>
              <a:t>conejitos) </a:t>
            </a:r>
          </a:p>
          <a:p>
            <a:pPr algn="just"/>
            <a:r>
              <a:rPr lang="es-CL" dirty="0" smtClean="0">
                <a:solidFill>
                  <a:srgbClr val="002060"/>
                </a:solidFill>
                <a:latin typeface="Arial Rounded MT Bold" panose="020F0704030504030204" pitchFamily="34" charset="0"/>
              </a:rPr>
              <a:t>b</a:t>
            </a:r>
            <a:r>
              <a:rPr lang="es-CL" dirty="0">
                <a:solidFill>
                  <a:srgbClr val="002060"/>
                </a:solidFill>
                <a:latin typeface="Arial Rounded MT Bold" panose="020F0704030504030204" pitchFamily="34" charset="0"/>
              </a:rPr>
              <a:t>) </a:t>
            </a:r>
            <a:r>
              <a:rPr lang="es-CL" dirty="0" err="1">
                <a:solidFill>
                  <a:srgbClr val="002060"/>
                </a:solidFill>
                <a:latin typeface="Arial Rounded MT Bold" panose="020F0704030504030204" pitchFamily="34" charset="0"/>
              </a:rPr>
              <a:t>There</a:t>
            </a:r>
            <a:r>
              <a:rPr lang="es-CL" dirty="0">
                <a:solidFill>
                  <a:srgbClr val="002060"/>
                </a:solidFill>
                <a:latin typeface="Arial Rounded MT Bold" panose="020F0704030504030204" pitchFamily="34" charset="0"/>
              </a:rPr>
              <a:t> </a:t>
            </a:r>
            <a:r>
              <a:rPr lang="es-CL" dirty="0" err="1">
                <a:solidFill>
                  <a:srgbClr val="002060"/>
                </a:solidFill>
                <a:latin typeface="Arial Rounded MT Bold" panose="020F0704030504030204" pitchFamily="34" charset="0"/>
              </a:rPr>
              <a:t>aren´t</a:t>
            </a:r>
            <a:r>
              <a:rPr lang="es-CL" dirty="0">
                <a:solidFill>
                  <a:srgbClr val="002060"/>
                </a:solidFill>
                <a:latin typeface="Arial Rounded MT Bold" panose="020F0704030504030204" pitchFamily="34" charset="0"/>
              </a:rPr>
              <a:t>( ex. </a:t>
            </a:r>
            <a:r>
              <a:rPr lang="es-CL" dirty="0" err="1">
                <a:solidFill>
                  <a:srgbClr val="002060"/>
                </a:solidFill>
                <a:latin typeface="Arial Rounded MT Bold" panose="020F0704030504030204" pitchFamily="34" charset="0"/>
              </a:rPr>
              <a:t>four</a:t>
            </a:r>
            <a:r>
              <a:rPr lang="es-CL" dirty="0">
                <a:solidFill>
                  <a:srgbClr val="002060"/>
                </a:solidFill>
                <a:latin typeface="Arial Rounded MT Bold" panose="020F0704030504030204" pitchFamily="34" charset="0"/>
              </a:rPr>
              <a:t> </a:t>
            </a:r>
            <a:r>
              <a:rPr lang="es-CL" dirty="0" err="1">
                <a:solidFill>
                  <a:srgbClr val="002060"/>
                </a:solidFill>
                <a:latin typeface="Arial Rounded MT Bold" panose="020F0704030504030204" pitchFamily="34" charset="0"/>
              </a:rPr>
              <a:t>rabbits</a:t>
            </a:r>
            <a:r>
              <a:rPr lang="es-CL" dirty="0" smtClean="0">
                <a:solidFill>
                  <a:srgbClr val="002060"/>
                </a:solidFill>
                <a:latin typeface="Arial Rounded MT Bold" panose="020F0704030504030204" pitchFamily="34" charset="0"/>
              </a:rPr>
              <a:t>) </a:t>
            </a:r>
            <a:r>
              <a:rPr lang="es-CL" dirty="0">
                <a:solidFill>
                  <a:srgbClr val="002060"/>
                </a:solidFill>
                <a:latin typeface="Arial Rounded MT Bold" panose="020F0704030504030204" pitchFamily="34" charset="0"/>
              </a:rPr>
              <a:t>(no hay cuatro conejitos)</a:t>
            </a:r>
          </a:p>
          <a:p>
            <a:endParaRPr lang="es-CL" dirty="0"/>
          </a:p>
        </p:txBody>
      </p:sp>
    </p:spTree>
    <p:extLst>
      <p:ext uri="{BB962C8B-B14F-4D97-AF65-F5344CB8AC3E}">
        <p14:creationId xmlns:p14="http://schemas.microsoft.com/office/powerpoint/2010/main" val="571511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4"/>
          <a:srcRect l="4173" t="3646" r="4319"/>
          <a:stretch/>
        </p:blipFill>
        <p:spPr>
          <a:xfrm>
            <a:off x="228600" y="304800"/>
            <a:ext cx="11630891" cy="6286499"/>
          </a:xfrm>
          <a:prstGeom prst="rect">
            <a:avLst/>
          </a:prstGeom>
        </p:spPr>
      </p:pic>
      <p:sp>
        <p:nvSpPr>
          <p:cNvPr id="5" name="CuadroTexto 4"/>
          <p:cNvSpPr txBox="1"/>
          <p:nvPr/>
        </p:nvSpPr>
        <p:spPr>
          <a:xfrm>
            <a:off x="3200400" y="5619750"/>
            <a:ext cx="6438900" cy="369332"/>
          </a:xfrm>
          <a:prstGeom prst="rect">
            <a:avLst/>
          </a:prstGeom>
          <a:noFill/>
        </p:spPr>
        <p:txBody>
          <a:bodyPr wrap="square" rtlCol="0">
            <a:spAutoFit/>
          </a:bodyPr>
          <a:lstStyle/>
          <a:p>
            <a:r>
              <a:rPr lang="es-CL">
                <a:hlinkClick r:id="rId5"/>
              </a:rPr>
              <a:t>https://www.youtube.com/watch?v=3QGWoALvl6k</a:t>
            </a:r>
            <a:endParaRPr lang="es-CL" dirty="0"/>
          </a:p>
        </p:txBody>
      </p:sp>
      <p:sp>
        <p:nvSpPr>
          <p:cNvPr id="6" name="Rectángulo 5"/>
          <p:cNvSpPr/>
          <p:nvPr/>
        </p:nvSpPr>
        <p:spPr>
          <a:xfrm>
            <a:off x="3200400" y="5939909"/>
            <a:ext cx="4996432" cy="369332"/>
          </a:xfrm>
          <a:prstGeom prst="rect">
            <a:avLst/>
          </a:prstGeom>
        </p:spPr>
        <p:txBody>
          <a:bodyPr wrap="none">
            <a:spAutoFit/>
          </a:bodyPr>
          <a:lstStyle/>
          <a:p>
            <a:r>
              <a:rPr lang="es-CL" dirty="0">
                <a:hlinkClick r:id="rId5"/>
              </a:rPr>
              <a:t>https://www.youtube.com/watch?v=3QGWoALvl6k</a:t>
            </a:r>
            <a:endParaRPr lang="es-CL" dirty="0"/>
          </a:p>
        </p:txBody>
      </p:sp>
      <p:pic>
        <p:nvPicPr>
          <p:cNvPr id="7" name="01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3266" y="5663364"/>
            <a:ext cx="609600" cy="725343"/>
          </a:xfrm>
          <a:prstGeom prst="rect">
            <a:avLst/>
          </a:prstGeom>
          <a:solidFill>
            <a:srgbClr val="FF0000"/>
          </a:solidFill>
        </p:spPr>
      </p:pic>
    </p:spTree>
    <p:extLst>
      <p:ext uri="{BB962C8B-B14F-4D97-AF65-F5344CB8AC3E}">
        <p14:creationId xmlns:p14="http://schemas.microsoft.com/office/powerpoint/2010/main" val="6654624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56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CL" dirty="0" err="1" smtClean="0">
                <a:solidFill>
                  <a:srgbClr val="002060"/>
                </a:solidFill>
                <a:latin typeface="Arial Rounded MT Bold" panose="020F0704030504030204" pitchFamily="34" charset="0"/>
              </a:rPr>
              <a:t>After</a:t>
            </a:r>
            <a:r>
              <a:rPr lang="es-CL"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listening</a:t>
            </a:r>
            <a:r>
              <a:rPr lang="es-CL" dirty="0" smtClean="0">
                <a:solidFill>
                  <a:srgbClr val="002060"/>
                </a:solidFill>
                <a:latin typeface="Arial Rounded MT Bold" panose="020F0704030504030204" pitchFamily="34" charset="0"/>
              </a:rPr>
              <a:t> and </a:t>
            </a:r>
            <a:r>
              <a:rPr lang="es-CL" dirty="0" err="1" smtClean="0">
                <a:solidFill>
                  <a:srgbClr val="002060"/>
                </a:solidFill>
                <a:latin typeface="Arial Rounded MT Bold" panose="020F0704030504030204" pitchFamily="34" charset="0"/>
              </a:rPr>
              <a:t>watching</a:t>
            </a:r>
            <a:r>
              <a:rPr lang="es-CL"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the</a:t>
            </a:r>
            <a:r>
              <a:rPr lang="es-CL"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story</a:t>
            </a:r>
            <a:r>
              <a:rPr lang="es-CL" dirty="0" smtClean="0">
                <a:solidFill>
                  <a:srgbClr val="002060"/>
                </a:solidFill>
                <a:latin typeface="Arial Rounded MT Bold" panose="020F0704030504030204" pitchFamily="34" charset="0"/>
              </a:rPr>
              <a:t>: Después de ver y escuchar la historia.</a:t>
            </a:r>
            <a:endParaRPr lang="es-CL" dirty="0">
              <a:solidFill>
                <a:srgbClr val="002060"/>
              </a:solidFill>
              <a:latin typeface="Arial Rounded MT Bold" panose="020F0704030504030204" pitchFamily="34" charset="0"/>
            </a:endParaRPr>
          </a:p>
        </p:txBody>
      </p:sp>
      <p:sp>
        <p:nvSpPr>
          <p:cNvPr id="3" name="Marcador de contenido 2"/>
          <p:cNvSpPr>
            <a:spLocks noGrp="1"/>
          </p:cNvSpPr>
          <p:nvPr>
            <p:ph idx="1"/>
          </p:nvPr>
        </p:nvSpPr>
        <p:spPr/>
        <p:txBody>
          <a:bodyPr/>
          <a:lstStyle/>
          <a:p>
            <a:r>
              <a:rPr lang="es-CL" sz="2000" dirty="0" err="1">
                <a:solidFill>
                  <a:srgbClr val="002060"/>
                </a:solidFill>
                <a:latin typeface="Arial Rounded MT Bold" panose="020F0704030504030204" pitchFamily="34" charset="0"/>
              </a:rPr>
              <a:t>After</a:t>
            </a:r>
            <a:r>
              <a:rPr lang="es-CL" sz="2000" dirty="0">
                <a:solidFill>
                  <a:srgbClr val="002060"/>
                </a:solidFill>
                <a:latin typeface="Arial Rounded MT Bold" panose="020F0704030504030204" pitchFamily="34" charset="0"/>
              </a:rPr>
              <a:t> </a:t>
            </a:r>
            <a:r>
              <a:rPr lang="es-CL" sz="2000" dirty="0" err="1">
                <a:solidFill>
                  <a:srgbClr val="002060"/>
                </a:solidFill>
                <a:latin typeface="Arial Rounded MT Bold" panose="020F0704030504030204" pitchFamily="34" charset="0"/>
              </a:rPr>
              <a:t>listening</a:t>
            </a:r>
            <a:r>
              <a:rPr lang="es-CL" sz="2000" dirty="0">
                <a:solidFill>
                  <a:srgbClr val="002060"/>
                </a:solidFill>
                <a:latin typeface="Arial Rounded MT Bold" panose="020F0704030504030204" pitchFamily="34" charset="0"/>
              </a:rPr>
              <a:t> </a:t>
            </a:r>
            <a:r>
              <a:rPr lang="es-CL" sz="2000" dirty="0" err="1">
                <a:solidFill>
                  <a:srgbClr val="002060"/>
                </a:solidFill>
                <a:latin typeface="Arial Rounded MT Bold" panose="020F0704030504030204" pitchFamily="34" charset="0"/>
              </a:rPr>
              <a:t>the</a:t>
            </a:r>
            <a:r>
              <a:rPr lang="es-CL" sz="2000" dirty="0">
                <a:solidFill>
                  <a:srgbClr val="002060"/>
                </a:solidFill>
                <a:latin typeface="Arial Rounded MT Bold" panose="020F0704030504030204" pitchFamily="34" charset="0"/>
              </a:rPr>
              <a:t> </a:t>
            </a:r>
            <a:r>
              <a:rPr lang="es-CL" sz="2000" dirty="0" err="1">
                <a:solidFill>
                  <a:srgbClr val="002060"/>
                </a:solidFill>
                <a:latin typeface="Arial Rounded MT Bold" panose="020F0704030504030204" pitchFamily="34" charset="0"/>
              </a:rPr>
              <a:t>lesson</a:t>
            </a:r>
            <a:r>
              <a:rPr lang="es-CL" sz="2000" dirty="0">
                <a:solidFill>
                  <a:srgbClr val="002060"/>
                </a:solidFill>
                <a:latin typeface="Arial Rounded MT Bold" panose="020F0704030504030204" pitchFamily="34" charset="0"/>
              </a:rPr>
              <a:t> 1 “</a:t>
            </a:r>
            <a:r>
              <a:rPr lang="es-CL" sz="2000" dirty="0" err="1">
                <a:solidFill>
                  <a:srgbClr val="002060"/>
                </a:solidFill>
                <a:latin typeface="Arial Rounded MT Bold" panose="020F0704030504030204" pitchFamily="34" charset="0"/>
              </a:rPr>
              <a:t>Four</a:t>
            </a:r>
            <a:r>
              <a:rPr lang="es-CL" sz="2000" dirty="0">
                <a:solidFill>
                  <a:srgbClr val="002060"/>
                </a:solidFill>
                <a:latin typeface="Arial Rounded MT Bold" panose="020F0704030504030204" pitchFamily="34" charset="0"/>
              </a:rPr>
              <a:t> </a:t>
            </a:r>
            <a:r>
              <a:rPr lang="es-CL" sz="2000" dirty="0" err="1">
                <a:solidFill>
                  <a:srgbClr val="002060"/>
                </a:solidFill>
                <a:latin typeface="Arial Rounded MT Bold" panose="020F0704030504030204" pitchFamily="34" charset="0"/>
              </a:rPr>
              <a:t>Rabbits</a:t>
            </a:r>
            <a:r>
              <a:rPr lang="es-CL" sz="2000" dirty="0">
                <a:solidFill>
                  <a:srgbClr val="002060"/>
                </a:solidFill>
                <a:latin typeface="Arial Rounded MT Bold" panose="020F0704030504030204" pitchFamily="34" charset="0"/>
              </a:rPr>
              <a:t>” </a:t>
            </a:r>
            <a:r>
              <a:rPr lang="es-CL" sz="2000" dirty="0" err="1">
                <a:solidFill>
                  <a:srgbClr val="002060"/>
                </a:solidFill>
                <a:latin typeface="Arial Rounded MT Bold" panose="020F0704030504030204" pitchFamily="34" charset="0"/>
              </a:rPr>
              <a:t>learn</a:t>
            </a:r>
            <a:r>
              <a:rPr lang="es-CL" sz="2000" dirty="0">
                <a:solidFill>
                  <a:srgbClr val="002060"/>
                </a:solidFill>
                <a:latin typeface="Arial Rounded MT Bold" panose="020F0704030504030204" pitchFamily="34" charset="0"/>
              </a:rPr>
              <a:t>: </a:t>
            </a:r>
            <a:endParaRPr lang="es-CL" sz="2000" dirty="0" smtClean="0">
              <a:solidFill>
                <a:srgbClr val="002060"/>
              </a:solidFill>
              <a:latin typeface="Arial Rounded MT Bold" panose="020F0704030504030204" pitchFamily="34" charset="0"/>
            </a:endParaRPr>
          </a:p>
          <a:p>
            <a:r>
              <a:rPr lang="es-CL" sz="2000" dirty="0" smtClean="0">
                <a:solidFill>
                  <a:srgbClr val="002060"/>
                </a:solidFill>
                <a:latin typeface="Arial Rounded MT Bold" panose="020F0704030504030204" pitchFamily="34" charset="0"/>
              </a:rPr>
              <a:t>(después de escuchar la historia aprendimos)</a:t>
            </a:r>
          </a:p>
          <a:p>
            <a:pPr marL="0" indent="0">
              <a:buNone/>
            </a:pPr>
            <a:endParaRPr lang="es-CL" sz="2000" dirty="0">
              <a:latin typeface="Arial Rounded MT Bold" panose="020F0704030504030204" pitchFamily="34" charset="0"/>
            </a:endParaRPr>
          </a:p>
          <a:p>
            <a:r>
              <a:rPr lang="es-CL" sz="2000" dirty="0">
                <a:solidFill>
                  <a:srgbClr val="7030A0"/>
                </a:solidFill>
                <a:latin typeface="Arial Rounded MT Bold" panose="020F0704030504030204" pitchFamily="34" charset="0"/>
              </a:rPr>
              <a:t>a) </a:t>
            </a:r>
            <a:r>
              <a:rPr lang="es-CL" sz="2000" dirty="0" err="1">
                <a:solidFill>
                  <a:srgbClr val="7030A0"/>
                </a:solidFill>
                <a:latin typeface="Arial Rounded MT Bold" panose="020F0704030504030204" pitchFamily="34" charset="0"/>
              </a:rPr>
              <a:t>There</a:t>
            </a:r>
            <a:r>
              <a:rPr lang="es-CL" sz="2000" dirty="0">
                <a:solidFill>
                  <a:srgbClr val="7030A0"/>
                </a:solidFill>
                <a:latin typeface="Arial Rounded MT Bold" panose="020F0704030504030204" pitchFamily="34" charset="0"/>
              </a:rPr>
              <a:t> are( ex. </a:t>
            </a:r>
            <a:r>
              <a:rPr lang="es-CL" sz="2000" dirty="0" err="1">
                <a:solidFill>
                  <a:srgbClr val="7030A0"/>
                </a:solidFill>
                <a:latin typeface="Arial Rounded MT Bold" panose="020F0704030504030204" pitchFamily="34" charset="0"/>
              </a:rPr>
              <a:t>four</a:t>
            </a:r>
            <a:r>
              <a:rPr lang="es-CL" sz="2000" dirty="0">
                <a:solidFill>
                  <a:srgbClr val="7030A0"/>
                </a:solidFill>
                <a:latin typeface="Arial Rounded MT Bold" panose="020F0704030504030204" pitchFamily="34" charset="0"/>
              </a:rPr>
              <a:t> </a:t>
            </a:r>
            <a:r>
              <a:rPr lang="es-CL" sz="2000" dirty="0" err="1">
                <a:solidFill>
                  <a:srgbClr val="7030A0"/>
                </a:solidFill>
                <a:latin typeface="Arial Rounded MT Bold" panose="020F0704030504030204" pitchFamily="34" charset="0"/>
              </a:rPr>
              <a:t>rabbits</a:t>
            </a:r>
            <a:r>
              <a:rPr lang="es-CL" sz="2000" dirty="0">
                <a:solidFill>
                  <a:srgbClr val="7030A0"/>
                </a:solidFill>
                <a:latin typeface="Arial Rounded MT Bold" panose="020F0704030504030204" pitchFamily="34" charset="0"/>
              </a:rPr>
              <a:t>) </a:t>
            </a:r>
            <a:endParaRPr lang="es-CL" sz="2000" dirty="0" smtClean="0">
              <a:solidFill>
                <a:srgbClr val="7030A0"/>
              </a:solidFill>
              <a:latin typeface="Arial Rounded MT Bold" panose="020F0704030504030204" pitchFamily="34" charset="0"/>
            </a:endParaRPr>
          </a:p>
          <a:p>
            <a:pPr marL="0" indent="0">
              <a:buNone/>
            </a:pPr>
            <a:r>
              <a:rPr lang="es-CL" sz="2000" dirty="0" smtClean="0">
                <a:solidFill>
                  <a:srgbClr val="7030A0"/>
                </a:solidFill>
                <a:latin typeface="Arial Rounded MT Bold" panose="020F0704030504030204" pitchFamily="34" charset="0"/>
              </a:rPr>
              <a:t>(</a:t>
            </a:r>
            <a:r>
              <a:rPr lang="es-CL" sz="2000" dirty="0">
                <a:solidFill>
                  <a:srgbClr val="7030A0"/>
                </a:solidFill>
                <a:latin typeface="Arial Rounded MT Bold" panose="020F0704030504030204" pitchFamily="34" charset="0"/>
              </a:rPr>
              <a:t>hay cuatro conejitos</a:t>
            </a:r>
            <a:r>
              <a:rPr lang="es-CL" sz="2000" dirty="0" smtClean="0">
                <a:solidFill>
                  <a:srgbClr val="7030A0"/>
                </a:solidFill>
                <a:latin typeface="Arial Rounded MT Bold" panose="020F0704030504030204" pitchFamily="34" charset="0"/>
              </a:rPr>
              <a:t>)</a:t>
            </a:r>
          </a:p>
          <a:p>
            <a:pPr marL="0" indent="0">
              <a:buNone/>
            </a:pPr>
            <a:endParaRPr lang="es-CL" sz="2000" dirty="0">
              <a:latin typeface="Arial Rounded MT Bold" panose="020F0704030504030204" pitchFamily="34" charset="0"/>
            </a:endParaRPr>
          </a:p>
          <a:p>
            <a:r>
              <a:rPr lang="es-CL" sz="2000" dirty="0">
                <a:solidFill>
                  <a:srgbClr val="FFC000"/>
                </a:solidFill>
                <a:latin typeface="Arial Rounded MT Bold" panose="020F0704030504030204" pitchFamily="34" charset="0"/>
              </a:rPr>
              <a:t>b) </a:t>
            </a:r>
            <a:r>
              <a:rPr lang="es-CL" sz="2000" dirty="0" err="1">
                <a:solidFill>
                  <a:srgbClr val="FFC000"/>
                </a:solidFill>
                <a:latin typeface="Arial Rounded MT Bold" panose="020F0704030504030204" pitchFamily="34" charset="0"/>
              </a:rPr>
              <a:t>There</a:t>
            </a:r>
            <a:r>
              <a:rPr lang="es-CL" sz="2000" dirty="0">
                <a:solidFill>
                  <a:srgbClr val="FFC000"/>
                </a:solidFill>
                <a:latin typeface="Arial Rounded MT Bold" panose="020F0704030504030204" pitchFamily="34" charset="0"/>
              </a:rPr>
              <a:t> </a:t>
            </a:r>
            <a:r>
              <a:rPr lang="es-CL" sz="2000" dirty="0" err="1">
                <a:solidFill>
                  <a:srgbClr val="FFC000"/>
                </a:solidFill>
                <a:latin typeface="Arial Rounded MT Bold" panose="020F0704030504030204" pitchFamily="34" charset="0"/>
              </a:rPr>
              <a:t>aren´t</a:t>
            </a:r>
            <a:r>
              <a:rPr lang="es-CL" sz="2000" dirty="0">
                <a:solidFill>
                  <a:srgbClr val="FFC000"/>
                </a:solidFill>
                <a:latin typeface="Arial Rounded MT Bold" panose="020F0704030504030204" pitchFamily="34" charset="0"/>
              </a:rPr>
              <a:t>( ex. </a:t>
            </a:r>
            <a:r>
              <a:rPr lang="es-CL" sz="2000" dirty="0" err="1">
                <a:solidFill>
                  <a:srgbClr val="FFC000"/>
                </a:solidFill>
                <a:latin typeface="Arial Rounded MT Bold" panose="020F0704030504030204" pitchFamily="34" charset="0"/>
              </a:rPr>
              <a:t>four</a:t>
            </a:r>
            <a:r>
              <a:rPr lang="es-CL" sz="2000" dirty="0">
                <a:solidFill>
                  <a:srgbClr val="FFC000"/>
                </a:solidFill>
                <a:latin typeface="Arial Rounded MT Bold" panose="020F0704030504030204" pitchFamily="34" charset="0"/>
              </a:rPr>
              <a:t> </a:t>
            </a:r>
            <a:r>
              <a:rPr lang="es-CL" sz="2000" dirty="0" err="1">
                <a:solidFill>
                  <a:srgbClr val="FFC000"/>
                </a:solidFill>
                <a:latin typeface="Arial Rounded MT Bold" panose="020F0704030504030204" pitchFamily="34" charset="0"/>
              </a:rPr>
              <a:t>rabbits</a:t>
            </a:r>
            <a:r>
              <a:rPr lang="es-CL" sz="2000" dirty="0" smtClean="0">
                <a:solidFill>
                  <a:srgbClr val="FFC000"/>
                </a:solidFill>
                <a:latin typeface="Arial Rounded MT Bold" panose="020F0704030504030204" pitchFamily="34" charset="0"/>
              </a:rPr>
              <a:t>)</a:t>
            </a:r>
          </a:p>
          <a:p>
            <a:pPr marL="0" indent="0">
              <a:buNone/>
            </a:pPr>
            <a:r>
              <a:rPr lang="es-CL" sz="2000" dirty="0" smtClean="0">
                <a:solidFill>
                  <a:srgbClr val="FFC000"/>
                </a:solidFill>
                <a:latin typeface="Arial Rounded MT Bold" panose="020F0704030504030204" pitchFamily="34" charset="0"/>
              </a:rPr>
              <a:t> </a:t>
            </a:r>
            <a:r>
              <a:rPr lang="es-CL" sz="2000" dirty="0">
                <a:solidFill>
                  <a:srgbClr val="FFC000"/>
                </a:solidFill>
                <a:latin typeface="Arial Rounded MT Bold" panose="020F0704030504030204" pitchFamily="34" charset="0"/>
              </a:rPr>
              <a:t>(no hay cuatro conejitos)</a:t>
            </a:r>
          </a:p>
          <a:p>
            <a:endParaRPr lang="es-CL" dirty="0"/>
          </a:p>
        </p:txBody>
      </p:sp>
      <p:pic>
        <p:nvPicPr>
          <p:cNvPr id="4" name="Imagen 3"/>
          <p:cNvPicPr>
            <a:picLocks noChangeAspect="1"/>
          </p:cNvPicPr>
          <p:nvPr/>
        </p:nvPicPr>
        <p:blipFill rotWithShape="1">
          <a:blip r:embed="rId2"/>
          <a:srcRect l="43255" t="19336" r="42057" b="19726"/>
          <a:stretch/>
        </p:blipFill>
        <p:spPr>
          <a:xfrm>
            <a:off x="7386638" y="1825625"/>
            <a:ext cx="4400550" cy="4875213"/>
          </a:xfrm>
          <a:prstGeom prst="rect">
            <a:avLst/>
          </a:prstGeom>
        </p:spPr>
      </p:pic>
    </p:spTree>
    <p:extLst>
      <p:ext uri="{BB962C8B-B14F-4D97-AF65-F5344CB8AC3E}">
        <p14:creationId xmlns:p14="http://schemas.microsoft.com/office/powerpoint/2010/main" val="662438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6"/>
          <a:srcRect l="16471" t="13020" r="33456" b="16406"/>
          <a:stretch/>
        </p:blipFill>
        <p:spPr>
          <a:xfrm>
            <a:off x="5877065" y="800100"/>
            <a:ext cx="5838685" cy="4626560"/>
          </a:xfrm>
          <a:prstGeom prst="rect">
            <a:avLst/>
          </a:prstGeom>
        </p:spPr>
      </p:pic>
      <p:sp>
        <p:nvSpPr>
          <p:cNvPr id="5" name="Rectángulo 4"/>
          <p:cNvSpPr/>
          <p:nvPr/>
        </p:nvSpPr>
        <p:spPr>
          <a:xfrm>
            <a:off x="590550" y="348347"/>
            <a:ext cx="5286515" cy="5355312"/>
          </a:xfrm>
          <a:prstGeom prst="rect">
            <a:avLst/>
          </a:prstGeom>
        </p:spPr>
        <p:txBody>
          <a:bodyPr wrap="square">
            <a:spAutoFit/>
          </a:bodyPr>
          <a:lstStyle/>
          <a:p>
            <a:r>
              <a:rPr lang="es-CL" dirty="0" smtClean="0"/>
              <a:t>Segunda </a:t>
            </a:r>
            <a:r>
              <a:rPr lang="es-CL" dirty="0" smtClean="0"/>
              <a:t>actividad</a:t>
            </a:r>
            <a:r>
              <a:rPr lang="es-CL" dirty="0"/>
              <a:t>. </a:t>
            </a:r>
            <a:r>
              <a:rPr lang="es-CL" dirty="0" err="1" smtClean="0"/>
              <a:t>Pupil’s</a:t>
            </a:r>
            <a:r>
              <a:rPr lang="es-CL" dirty="0" smtClean="0"/>
              <a:t> Book. </a:t>
            </a:r>
            <a:r>
              <a:rPr lang="es-CL" dirty="0"/>
              <a:t>Página Nº </a:t>
            </a:r>
            <a:r>
              <a:rPr lang="es-CL" dirty="0" smtClean="0"/>
              <a:t>11. </a:t>
            </a:r>
          </a:p>
          <a:p>
            <a:r>
              <a:rPr lang="es-CL" dirty="0" smtClean="0"/>
              <a:t>Tiempo </a:t>
            </a:r>
            <a:r>
              <a:rPr lang="es-CL" dirty="0"/>
              <a:t>sugerido: </a:t>
            </a:r>
            <a:r>
              <a:rPr lang="es-CL" dirty="0" smtClean="0"/>
              <a:t>Miércoles 25/03/20</a:t>
            </a:r>
          </a:p>
          <a:p>
            <a:endParaRPr lang="es-CL" dirty="0"/>
          </a:p>
          <a:p>
            <a:r>
              <a:rPr lang="es-CL" dirty="0" smtClean="0"/>
              <a:t>Debemos contar los conejitos en cada imagen.</a:t>
            </a:r>
          </a:p>
          <a:p>
            <a:endParaRPr lang="es-CL" sz="2000" b="1" dirty="0">
              <a:solidFill>
                <a:srgbClr val="7030A0"/>
              </a:solidFill>
            </a:endParaRPr>
          </a:p>
          <a:p>
            <a:r>
              <a:rPr lang="es-CL" sz="2000" b="1" dirty="0" smtClean="0">
                <a:solidFill>
                  <a:srgbClr val="7030A0"/>
                </a:solidFill>
              </a:rPr>
              <a:t>El alumno debe señalar cada repisa y decir cuantos conejitos ellos observan en cada imagen. Finalmente pregúntele: </a:t>
            </a:r>
          </a:p>
          <a:p>
            <a:endParaRPr lang="es-CL" sz="2000" b="1" dirty="0">
              <a:solidFill>
                <a:srgbClr val="7030A0"/>
              </a:solidFill>
            </a:endParaRPr>
          </a:p>
          <a:p>
            <a:r>
              <a:rPr lang="es-CL" sz="2000" b="1" dirty="0" err="1" smtClean="0">
                <a:solidFill>
                  <a:srgbClr val="00B050"/>
                </a:solidFill>
              </a:rPr>
              <a:t>Where</a:t>
            </a:r>
            <a:r>
              <a:rPr lang="es-CL" sz="2000" b="1" dirty="0" smtClean="0">
                <a:solidFill>
                  <a:srgbClr val="00B050"/>
                </a:solidFill>
              </a:rPr>
              <a:t> are </a:t>
            </a:r>
            <a:r>
              <a:rPr lang="es-CL" sz="2000" b="1" dirty="0" err="1" smtClean="0">
                <a:solidFill>
                  <a:srgbClr val="00B050"/>
                </a:solidFill>
              </a:rPr>
              <a:t>four</a:t>
            </a:r>
            <a:r>
              <a:rPr lang="es-CL" sz="2000" b="1" dirty="0" smtClean="0">
                <a:solidFill>
                  <a:srgbClr val="00B050"/>
                </a:solidFill>
              </a:rPr>
              <a:t> </a:t>
            </a:r>
            <a:r>
              <a:rPr lang="es-CL" sz="2000" b="1" dirty="0" err="1" smtClean="0">
                <a:solidFill>
                  <a:srgbClr val="00B050"/>
                </a:solidFill>
              </a:rPr>
              <a:t>rabbits</a:t>
            </a:r>
            <a:r>
              <a:rPr lang="es-CL" sz="2000" b="1" dirty="0" smtClean="0">
                <a:solidFill>
                  <a:srgbClr val="00B050"/>
                </a:solidFill>
              </a:rPr>
              <a:t>? (¿Dónde hay cuatro conejitos?) </a:t>
            </a:r>
          </a:p>
          <a:p>
            <a:r>
              <a:rPr lang="es-CL" sz="2000" b="1" dirty="0" smtClean="0">
                <a:solidFill>
                  <a:srgbClr val="7030A0"/>
                </a:solidFill>
              </a:rPr>
              <a:t> los alumnos le deben mostrar la cuarta repisa diciendo </a:t>
            </a:r>
            <a:r>
              <a:rPr lang="es-CL" sz="2000" b="1" dirty="0" err="1" smtClean="0">
                <a:solidFill>
                  <a:srgbClr val="7030A0"/>
                </a:solidFill>
              </a:rPr>
              <a:t>four</a:t>
            </a:r>
            <a:r>
              <a:rPr lang="es-CL" sz="2000" b="1" dirty="0" smtClean="0">
                <a:solidFill>
                  <a:srgbClr val="7030A0"/>
                </a:solidFill>
              </a:rPr>
              <a:t> </a:t>
            </a:r>
            <a:r>
              <a:rPr lang="es-CL" sz="2000" b="1" dirty="0" err="1" smtClean="0">
                <a:solidFill>
                  <a:srgbClr val="7030A0"/>
                </a:solidFill>
              </a:rPr>
              <a:t>rabbits</a:t>
            </a:r>
            <a:r>
              <a:rPr lang="es-CL" sz="2000" b="1" dirty="0" smtClean="0">
                <a:solidFill>
                  <a:srgbClr val="7030A0"/>
                </a:solidFill>
              </a:rPr>
              <a:t>.</a:t>
            </a:r>
          </a:p>
          <a:p>
            <a:endParaRPr lang="es-CL" dirty="0" smtClean="0"/>
          </a:p>
          <a:p>
            <a:r>
              <a:rPr lang="es-CL" dirty="0" smtClean="0"/>
              <a:t>Encierre los cuatro conejitos en un circulo. </a:t>
            </a:r>
          </a:p>
          <a:p>
            <a:endParaRPr lang="es-CL" dirty="0" smtClean="0"/>
          </a:p>
          <a:p>
            <a:r>
              <a:rPr lang="es-CL" dirty="0" smtClean="0"/>
              <a:t>Practica la pronunciación de cada palabra.</a:t>
            </a:r>
          </a:p>
          <a:p>
            <a:endParaRPr lang="es-CL" dirty="0"/>
          </a:p>
        </p:txBody>
      </p:sp>
      <p:pic>
        <p:nvPicPr>
          <p:cNvPr id="6" name="Imagen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854700"/>
            <a:ext cx="12192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where are four rabbi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87236" y="5549900"/>
            <a:ext cx="609600" cy="609600"/>
          </a:xfrm>
          <a:prstGeom prst="rect">
            <a:avLst/>
          </a:prstGeom>
        </p:spPr>
      </p:pic>
      <p:pic>
        <p:nvPicPr>
          <p:cNvPr id="7" name="circle the rabbit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527350" y="5474380"/>
            <a:ext cx="609600" cy="609600"/>
          </a:xfrm>
          <a:prstGeom prst="rect">
            <a:avLst/>
          </a:prstGeom>
        </p:spPr>
      </p:pic>
    </p:spTree>
    <p:extLst>
      <p:ext uri="{BB962C8B-B14F-4D97-AF65-F5344CB8AC3E}">
        <p14:creationId xmlns:p14="http://schemas.microsoft.com/office/powerpoint/2010/main" val="37028871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276"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a:spLocks noGrp="1"/>
          </p:cNvSpPr>
          <p:nvPr>
            <p:ph idx="1"/>
          </p:nvPr>
        </p:nvSpPr>
        <p:spPr>
          <a:xfrm>
            <a:off x="519545" y="606425"/>
            <a:ext cx="4135582" cy="4351338"/>
          </a:xfrm>
        </p:spPr>
        <p:txBody>
          <a:bodyPr/>
          <a:lstStyle/>
          <a:p>
            <a:pPr algn="just"/>
            <a:r>
              <a:rPr lang="es-CL" dirty="0" smtClean="0">
                <a:solidFill>
                  <a:srgbClr val="002060"/>
                </a:solidFill>
              </a:rPr>
              <a:t>Debes trazar y colorear la mochila. Dibuja el conejito travieso dentro de la mochila. </a:t>
            </a:r>
          </a:p>
          <a:p>
            <a:pPr algn="just"/>
            <a:r>
              <a:rPr lang="es-CL" dirty="0" smtClean="0">
                <a:solidFill>
                  <a:srgbClr val="002060"/>
                </a:solidFill>
              </a:rPr>
              <a:t>Material:</a:t>
            </a:r>
          </a:p>
          <a:p>
            <a:pPr marL="0" indent="0" algn="just">
              <a:buNone/>
            </a:pPr>
            <a:r>
              <a:rPr lang="es-CL" dirty="0" err="1" smtClean="0">
                <a:solidFill>
                  <a:srgbClr val="002060"/>
                </a:solidFill>
              </a:rPr>
              <a:t>Crayons</a:t>
            </a:r>
            <a:r>
              <a:rPr lang="es-CL" dirty="0" smtClean="0">
                <a:solidFill>
                  <a:srgbClr val="002060"/>
                </a:solidFill>
              </a:rPr>
              <a:t> </a:t>
            </a:r>
          </a:p>
          <a:p>
            <a:pPr marL="0" indent="0" algn="just">
              <a:buNone/>
            </a:pPr>
            <a:r>
              <a:rPr lang="es-CL" dirty="0" smtClean="0">
                <a:solidFill>
                  <a:srgbClr val="002060"/>
                </a:solidFill>
              </a:rPr>
              <a:t>Lápiz grafito</a:t>
            </a:r>
            <a:endParaRPr lang="es-CL" dirty="0">
              <a:solidFill>
                <a:srgbClr val="002060"/>
              </a:solidFill>
            </a:endParaRPr>
          </a:p>
        </p:txBody>
      </p:sp>
      <p:pic>
        <p:nvPicPr>
          <p:cNvPr id="5" name="Imagen 4"/>
          <p:cNvPicPr>
            <a:picLocks noChangeAspect="1"/>
          </p:cNvPicPr>
          <p:nvPr/>
        </p:nvPicPr>
        <p:blipFill rotWithShape="1">
          <a:blip r:embed="rId2"/>
          <a:srcRect l="29173" t="23047" r="27013" b="19140"/>
          <a:stretch/>
        </p:blipFill>
        <p:spPr>
          <a:xfrm>
            <a:off x="4785161" y="796131"/>
            <a:ext cx="7073463" cy="5247482"/>
          </a:xfrm>
          <a:prstGeom prst="rect">
            <a:avLst/>
          </a:prstGeom>
        </p:spPr>
      </p:pic>
    </p:spTree>
    <p:extLst>
      <p:ext uri="{BB962C8B-B14F-4D97-AF65-F5344CB8AC3E}">
        <p14:creationId xmlns:p14="http://schemas.microsoft.com/office/powerpoint/2010/main" val="742020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solidFill>
                  <a:srgbClr val="002060"/>
                </a:solidFill>
                <a:latin typeface="Arial Rounded MT Bold" panose="020F0704030504030204" pitchFamily="34" charset="0"/>
              </a:rPr>
              <a:t>POP- OUT ACTIVITY</a:t>
            </a:r>
            <a:endParaRPr lang="es-CL" dirty="0">
              <a:solidFill>
                <a:srgbClr val="002060"/>
              </a:solidFill>
              <a:latin typeface="Arial Rounded MT Bold" panose="020F0704030504030204" pitchFamily="34" charset="0"/>
            </a:endParaRPr>
          </a:p>
        </p:txBody>
      </p:sp>
      <p:sp>
        <p:nvSpPr>
          <p:cNvPr id="3" name="Marcador de contenido 2"/>
          <p:cNvSpPr>
            <a:spLocks noGrp="1"/>
          </p:cNvSpPr>
          <p:nvPr>
            <p:ph idx="1"/>
          </p:nvPr>
        </p:nvSpPr>
        <p:spPr>
          <a:xfrm>
            <a:off x="734291" y="1451553"/>
            <a:ext cx="10515600" cy="4351338"/>
          </a:xfrm>
        </p:spPr>
        <p:txBody>
          <a:bodyPr/>
          <a:lstStyle/>
          <a:p>
            <a:pPr algn="just"/>
            <a:r>
              <a:rPr lang="es-CL" sz="2000" dirty="0" smtClean="0">
                <a:solidFill>
                  <a:srgbClr val="002060"/>
                </a:solidFill>
                <a:latin typeface="Arial Rounded MT Bold" panose="020F0704030504030204" pitchFamily="34" charset="0"/>
              </a:rPr>
              <a:t>Papas debemos mostrar las diferencia entre una buena actitud y una mala en el salón de clases. Para esto les mostramos las siguientes imágenes. Pueden sacar estos pop-</a:t>
            </a:r>
            <a:r>
              <a:rPr lang="es-CL" sz="2000" dirty="0" err="1" smtClean="0">
                <a:solidFill>
                  <a:srgbClr val="002060"/>
                </a:solidFill>
                <a:latin typeface="Arial Rounded MT Bold" panose="020F0704030504030204" pitchFamily="34" charset="0"/>
              </a:rPr>
              <a:t>out</a:t>
            </a:r>
            <a:r>
              <a:rPr lang="es-CL" sz="2000" dirty="0" smtClean="0">
                <a:solidFill>
                  <a:srgbClr val="002060"/>
                </a:solidFill>
                <a:latin typeface="Arial Rounded MT Bold" panose="020F0704030504030204" pitchFamily="34" charset="0"/>
              </a:rPr>
              <a:t> desde el sobre que contiene los </a:t>
            </a:r>
            <a:r>
              <a:rPr lang="es-CL" sz="2000" dirty="0" err="1" smtClean="0">
                <a:solidFill>
                  <a:srgbClr val="002060"/>
                </a:solidFill>
                <a:latin typeface="Arial Rounded MT Bold" panose="020F0704030504030204" pitchFamily="34" charset="0"/>
              </a:rPr>
              <a:t>stickers</a:t>
            </a:r>
            <a:r>
              <a:rPr lang="es-CL" sz="2000" dirty="0" smtClean="0">
                <a:solidFill>
                  <a:srgbClr val="002060"/>
                </a:solidFill>
                <a:latin typeface="Arial Rounded MT Bold" panose="020F0704030504030204" pitchFamily="34" charset="0"/>
              </a:rPr>
              <a:t> y pop-</a:t>
            </a:r>
            <a:r>
              <a:rPr lang="es-CL" sz="2000" dirty="0" err="1" smtClean="0">
                <a:solidFill>
                  <a:srgbClr val="002060"/>
                </a:solidFill>
                <a:latin typeface="Arial Rounded MT Bold" panose="020F0704030504030204" pitchFamily="34" charset="0"/>
              </a:rPr>
              <a:t>outs</a:t>
            </a:r>
            <a:r>
              <a:rPr lang="es-CL" sz="2000" dirty="0" smtClean="0">
                <a:solidFill>
                  <a:srgbClr val="002060"/>
                </a:solidFill>
                <a:latin typeface="Arial Rounded MT Bold" panose="020F0704030504030204" pitchFamily="34" charset="0"/>
              </a:rPr>
              <a:t> en sus libros. Haciéndoles ver buenas y malas </a:t>
            </a:r>
            <a:r>
              <a:rPr lang="es-CL" sz="2000" dirty="0">
                <a:solidFill>
                  <a:srgbClr val="002060"/>
                </a:solidFill>
                <a:latin typeface="Arial Rounded MT Bold" panose="020F0704030504030204" pitchFamily="34" charset="0"/>
              </a:rPr>
              <a:t>actitudes</a:t>
            </a:r>
            <a:r>
              <a:rPr lang="es-CL" sz="2000" dirty="0" smtClean="0">
                <a:solidFill>
                  <a:srgbClr val="002060"/>
                </a:solidFill>
                <a:latin typeface="Arial Rounded MT Bold" panose="020F0704030504030204" pitchFamily="34" charset="0"/>
              </a:rPr>
              <a:t> dentro de un salón de clases. </a:t>
            </a:r>
            <a:r>
              <a:rPr lang="es-CL" dirty="0" smtClean="0">
                <a:solidFill>
                  <a:srgbClr val="002060"/>
                </a:solidFill>
                <a:latin typeface="Arial Rounded MT Bold" panose="020F0704030504030204" pitchFamily="34" charset="0"/>
              </a:rPr>
              <a:t> </a:t>
            </a:r>
            <a:endParaRPr lang="es-CL" dirty="0">
              <a:solidFill>
                <a:srgbClr val="002060"/>
              </a:solidFill>
              <a:latin typeface="Arial Rounded MT Bold" panose="020F0704030504030204" pitchFamily="34" charset="0"/>
            </a:endParaRPr>
          </a:p>
        </p:txBody>
      </p:sp>
      <p:pic>
        <p:nvPicPr>
          <p:cNvPr id="4" name="Imagen 3"/>
          <p:cNvPicPr>
            <a:picLocks noChangeAspect="1"/>
          </p:cNvPicPr>
          <p:nvPr/>
        </p:nvPicPr>
        <p:blipFill rotWithShape="1">
          <a:blip r:embed="rId2"/>
          <a:srcRect l="22634" t="13456" r="12838" b="50474"/>
          <a:stretch/>
        </p:blipFill>
        <p:spPr>
          <a:xfrm>
            <a:off x="1239982" y="2826326"/>
            <a:ext cx="9213272" cy="2638571"/>
          </a:xfrm>
          <a:prstGeom prst="rect">
            <a:avLst/>
          </a:prstGeom>
        </p:spPr>
      </p:pic>
      <p:sp>
        <p:nvSpPr>
          <p:cNvPr id="5" name="CuadroTexto 4"/>
          <p:cNvSpPr txBox="1"/>
          <p:nvPr/>
        </p:nvSpPr>
        <p:spPr>
          <a:xfrm>
            <a:off x="2341418" y="5633027"/>
            <a:ext cx="2701637" cy="646331"/>
          </a:xfrm>
          <a:prstGeom prst="rect">
            <a:avLst/>
          </a:prstGeom>
          <a:noFill/>
        </p:spPr>
        <p:txBody>
          <a:bodyPr wrap="square" rtlCol="0">
            <a:spAutoFit/>
          </a:bodyPr>
          <a:lstStyle/>
          <a:p>
            <a:pPr algn="ctr"/>
            <a:r>
              <a:rPr lang="es-CL" dirty="0" smtClean="0">
                <a:solidFill>
                  <a:srgbClr val="002060"/>
                </a:solidFill>
                <a:latin typeface="Arial Rounded MT Bold" panose="020F0704030504030204" pitchFamily="34" charset="0"/>
              </a:rPr>
              <a:t>GOOD EXPRESSION</a:t>
            </a:r>
            <a:br>
              <a:rPr lang="es-CL" dirty="0" smtClean="0">
                <a:solidFill>
                  <a:srgbClr val="002060"/>
                </a:solidFill>
                <a:latin typeface="Arial Rounded MT Bold" panose="020F0704030504030204" pitchFamily="34" charset="0"/>
              </a:rPr>
            </a:br>
            <a:r>
              <a:rPr lang="es-CL" dirty="0" smtClean="0">
                <a:solidFill>
                  <a:srgbClr val="002060"/>
                </a:solidFill>
                <a:latin typeface="Arial Rounded MT Bold" panose="020F0704030504030204" pitchFamily="34" charset="0"/>
              </a:rPr>
              <a:t>BUENA ACTITUD</a:t>
            </a:r>
            <a:endParaRPr lang="es-CL" dirty="0">
              <a:solidFill>
                <a:srgbClr val="002060"/>
              </a:solidFill>
              <a:latin typeface="Arial Rounded MT Bold" panose="020F0704030504030204" pitchFamily="34" charset="0"/>
            </a:endParaRPr>
          </a:p>
        </p:txBody>
      </p:sp>
      <p:sp>
        <p:nvSpPr>
          <p:cNvPr id="6" name="CuadroTexto 5"/>
          <p:cNvSpPr txBox="1"/>
          <p:nvPr/>
        </p:nvSpPr>
        <p:spPr>
          <a:xfrm>
            <a:off x="6709062" y="5679193"/>
            <a:ext cx="3543302" cy="646331"/>
          </a:xfrm>
          <a:prstGeom prst="rect">
            <a:avLst/>
          </a:prstGeom>
          <a:noFill/>
        </p:spPr>
        <p:txBody>
          <a:bodyPr wrap="square" rtlCol="0">
            <a:spAutoFit/>
          </a:bodyPr>
          <a:lstStyle/>
          <a:p>
            <a:pPr algn="ctr"/>
            <a:r>
              <a:rPr lang="es-CL" dirty="0" smtClean="0">
                <a:solidFill>
                  <a:srgbClr val="002060"/>
                </a:solidFill>
                <a:latin typeface="Arial Rounded MT Bold" panose="020F0704030504030204" pitchFamily="34" charset="0"/>
              </a:rPr>
              <a:t>NAUGHTY EXPRESSION</a:t>
            </a:r>
            <a:br>
              <a:rPr lang="es-CL" dirty="0" smtClean="0">
                <a:solidFill>
                  <a:srgbClr val="002060"/>
                </a:solidFill>
                <a:latin typeface="Arial Rounded MT Bold" panose="020F0704030504030204" pitchFamily="34" charset="0"/>
              </a:rPr>
            </a:br>
            <a:r>
              <a:rPr lang="es-CL" dirty="0" smtClean="0">
                <a:solidFill>
                  <a:srgbClr val="002060"/>
                </a:solidFill>
                <a:latin typeface="Arial Rounded MT Bold" panose="020F0704030504030204" pitchFamily="34" charset="0"/>
              </a:rPr>
              <a:t>TRAVIESA ACTITUD</a:t>
            </a:r>
            <a:endParaRPr lang="es-CL" dirty="0">
              <a:solidFill>
                <a:srgbClr val="002060"/>
              </a:solidFill>
              <a:latin typeface="Arial Rounded MT Bold" panose="020F0704030504030204" pitchFamily="34" charset="0"/>
            </a:endParaRPr>
          </a:p>
        </p:txBody>
      </p:sp>
    </p:spTree>
    <p:extLst>
      <p:ext uri="{BB962C8B-B14F-4D97-AF65-F5344CB8AC3E}">
        <p14:creationId xmlns:p14="http://schemas.microsoft.com/office/powerpoint/2010/main" val="76274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4"/>
          <a:srcRect l="17057" t="14844" r="34773" b="16406"/>
          <a:stretch/>
        </p:blipFill>
        <p:spPr>
          <a:xfrm>
            <a:off x="5979967" y="476250"/>
            <a:ext cx="5697683" cy="4572000"/>
          </a:xfrm>
          <a:prstGeom prst="rect">
            <a:avLst/>
          </a:prstGeom>
        </p:spPr>
      </p:pic>
      <p:sp>
        <p:nvSpPr>
          <p:cNvPr id="5" name="Rectángulo 4"/>
          <p:cNvSpPr/>
          <p:nvPr/>
        </p:nvSpPr>
        <p:spPr>
          <a:xfrm>
            <a:off x="590551" y="348347"/>
            <a:ext cx="4951268" cy="5355312"/>
          </a:xfrm>
          <a:prstGeom prst="rect">
            <a:avLst/>
          </a:prstGeom>
        </p:spPr>
        <p:txBody>
          <a:bodyPr wrap="square">
            <a:spAutoFit/>
          </a:bodyPr>
          <a:lstStyle/>
          <a:p>
            <a:r>
              <a:rPr lang="es-CL" dirty="0" smtClean="0"/>
              <a:t>Tercera </a:t>
            </a:r>
            <a:r>
              <a:rPr lang="es-CL" dirty="0" smtClean="0"/>
              <a:t>actividad</a:t>
            </a:r>
            <a:r>
              <a:rPr lang="es-CL" dirty="0"/>
              <a:t>. </a:t>
            </a:r>
            <a:r>
              <a:rPr lang="es-CL" dirty="0" err="1" smtClean="0"/>
              <a:t>Pupil’s</a:t>
            </a:r>
            <a:r>
              <a:rPr lang="es-CL" dirty="0" smtClean="0"/>
              <a:t> Book. </a:t>
            </a:r>
            <a:r>
              <a:rPr lang="es-CL" dirty="0"/>
              <a:t>Página Nº </a:t>
            </a:r>
            <a:r>
              <a:rPr lang="es-CL" dirty="0" smtClean="0"/>
              <a:t>13. </a:t>
            </a:r>
          </a:p>
          <a:p>
            <a:r>
              <a:rPr lang="es-CL" dirty="0" smtClean="0"/>
              <a:t>Tiempo </a:t>
            </a:r>
            <a:r>
              <a:rPr lang="es-CL" dirty="0"/>
              <a:t>sugerido: </a:t>
            </a:r>
            <a:r>
              <a:rPr lang="es-CL" dirty="0" smtClean="0"/>
              <a:t>Miércoles 25/03/20</a:t>
            </a:r>
          </a:p>
          <a:p>
            <a:endParaRPr lang="es-CL" dirty="0"/>
          </a:p>
          <a:p>
            <a:r>
              <a:rPr lang="es-CL" b="1" dirty="0" smtClean="0">
                <a:solidFill>
                  <a:srgbClr val="002060"/>
                </a:solidFill>
              </a:rPr>
              <a:t>ENCUENTRE LAS CUATRO DIFERENCIA. Mencione una buena o traviesa actitud. </a:t>
            </a:r>
          </a:p>
          <a:p>
            <a:endParaRPr lang="es-CL" dirty="0"/>
          </a:p>
          <a:p>
            <a:r>
              <a:rPr lang="es-CL" b="1" u="sng" dirty="0">
                <a:solidFill>
                  <a:srgbClr val="002060"/>
                </a:solidFill>
              </a:rPr>
              <a:t>Materiales:</a:t>
            </a:r>
          </a:p>
          <a:p>
            <a:r>
              <a:rPr lang="es-CL" b="1" dirty="0">
                <a:solidFill>
                  <a:srgbClr val="002060"/>
                </a:solidFill>
              </a:rPr>
              <a:t>Crayones de colores</a:t>
            </a:r>
          </a:p>
          <a:p>
            <a:endParaRPr lang="es-CL" sz="2400" b="1" dirty="0">
              <a:solidFill>
                <a:srgbClr val="7030A0"/>
              </a:solidFill>
            </a:endParaRPr>
          </a:p>
          <a:p>
            <a:r>
              <a:rPr lang="es-CL" sz="2400" b="1" dirty="0" smtClean="0">
                <a:solidFill>
                  <a:srgbClr val="7030A0"/>
                </a:solidFill>
              </a:rPr>
              <a:t>Marque en un circulo de color BLUE </a:t>
            </a:r>
            <a:r>
              <a:rPr lang="es-CL" sz="2400" b="1" dirty="0" smtClean="0">
                <a:solidFill>
                  <a:srgbClr val="7030A0"/>
                </a:solidFill>
              </a:rPr>
              <a:t>“</a:t>
            </a:r>
            <a:r>
              <a:rPr lang="es-CL" sz="2400" b="1" dirty="0" err="1">
                <a:solidFill>
                  <a:srgbClr val="7030A0"/>
                </a:solidFill>
              </a:rPr>
              <a:t>g</a:t>
            </a:r>
            <a:r>
              <a:rPr lang="es-CL" sz="2400" b="1" dirty="0" err="1" smtClean="0">
                <a:solidFill>
                  <a:srgbClr val="7030A0"/>
                </a:solidFill>
              </a:rPr>
              <a:t>ood</a:t>
            </a:r>
            <a:r>
              <a:rPr lang="es-CL" sz="2400" b="1" dirty="0" smtClean="0">
                <a:solidFill>
                  <a:srgbClr val="7030A0"/>
                </a:solidFill>
              </a:rPr>
              <a:t> </a:t>
            </a:r>
            <a:r>
              <a:rPr lang="es-CL" sz="2400" b="1" dirty="0" err="1" smtClean="0">
                <a:solidFill>
                  <a:srgbClr val="7030A0"/>
                </a:solidFill>
              </a:rPr>
              <a:t>attitude</a:t>
            </a:r>
            <a:r>
              <a:rPr lang="es-CL" sz="2400" b="1" dirty="0" smtClean="0">
                <a:solidFill>
                  <a:srgbClr val="7030A0"/>
                </a:solidFill>
              </a:rPr>
              <a:t>” y marque con un circulo de color RED “</a:t>
            </a:r>
            <a:r>
              <a:rPr lang="es-CL" sz="2400" b="1" dirty="0" err="1" smtClean="0">
                <a:solidFill>
                  <a:srgbClr val="7030A0"/>
                </a:solidFill>
              </a:rPr>
              <a:t>naughty</a:t>
            </a:r>
            <a:r>
              <a:rPr lang="es-CL" sz="2400" b="1" dirty="0" smtClean="0">
                <a:solidFill>
                  <a:srgbClr val="7030A0"/>
                </a:solidFill>
              </a:rPr>
              <a:t> </a:t>
            </a:r>
            <a:r>
              <a:rPr lang="es-CL" sz="2400" b="1" dirty="0" err="1" smtClean="0">
                <a:solidFill>
                  <a:srgbClr val="7030A0"/>
                </a:solidFill>
              </a:rPr>
              <a:t>attitude</a:t>
            </a:r>
            <a:r>
              <a:rPr lang="es-CL" sz="2400" b="1" dirty="0" smtClean="0">
                <a:solidFill>
                  <a:srgbClr val="7030A0"/>
                </a:solidFill>
              </a:rPr>
              <a:t>”</a:t>
            </a:r>
          </a:p>
          <a:p>
            <a:endParaRPr lang="es-CL" sz="2400" b="1" dirty="0">
              <a:solidFill>
                <a:srgbClr val="7030A0"/>
              </a:solidFill>
            </a:endParaRPr>
          </a:p>
          <a:p>
            <a:endParaRPr lang="es-CL" dirty="0" smtClean="0"/>
          </a:p>
          <a:p>
            <a:r>
              <a:rPr lang="es-CL" b="1" dirty="0" smtClean="0"/>
              <a:t>Practica la pronunciación de cada palabra.</a:t>
            </a:r>
          </a:p>
          <a:p>
            <a:endParaRPr lang="es-CL" dirty="0"/>
          </a:p>
        </p:txBody>
      </p:sp>
      <p:pic>
        <p:nvPicPr>
          <p:cNvPr id="6" name="Imagen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854700"/>
            <a:ext cx="12192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d and naught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67891" y="5334327"/>
            <a:ext cx="609600" cy="609600"/>
          </a:xfrm>
          <a:prstGeom prst="rect">
            <a:avLst/>
          </a:prstGeom>
          <a:solidFill>
            <a:srgbClr val="FF0000"/>
          </a:solidFill>
        </p:spPr>
      </p:pic>
    </p:spTree>
    <p:extLst>
      <p:ext uri="{BB962C8B-B14F-4D97-AF65-F5344CB8AC3E}">
        <p14:creationId xmlns:p14="http://schemas.microsoft.com/office/powerpoint/2010/main" val="7440627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4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19545" y="606425"/>
            <a:ext cx="4135582" cy="4351338"/>
          </a:xfrm>
        </p:spPr>
        <p:txBody>
          <a:bodyPr/>
          <a:lstStyle/>
          <a:p>
            <a:r>
              <a:rPr lang="es-CL" dirty="0" smtClean="0"/>
              <a:t>Debes dibujarte con una cara feliz  “ A HAPPY FACE”.</a:t>
            </a:r>
          </a:p>
          <a:p>
            <a:r>
              <a:rPr lang="es-CL" dirty="0" smtClean="0"/>
              <a:t>Materiales:</a:t>
            </a:r>
          </a:p>
          <a:p>
            <a:r>
              <a:rPr lang="es-CL" dirty="0" smtClean="0"/>
              <a:t>Lápiz grafito </a:t>
            </a:r>
          </a:p>
          <a:p>
            <a:r>
              <a:rPr lang="es-CL" dirty="0" smtClean="0"/>
              <a:t>Lápices de colores</a:t>
            </a:r>
            <a:endParaRPr lang="es-CL" dirty="0"/>
          </a:p>
        </p:txBody>
      </p:sp>
      <p:pic>
        <p:nvPicPr>
          <p:cNvPr id="4" name="Imagen 3"/>
          <p:cNvPicPr>
            <a:picLocks noChangeAspect="1"/>
          </p:cNvPicPr>
          <p:nvPr/>
        </p:nvPicPr>
        <p:blipFill rotWithShape="1">
          <a:blip r:embed="rId2"/>
          <a:srcRect l="28733" t="24219" r="26354" b="19921"/>
          <a:stretch/>
        </p:blipFill>
        <p:spPr>
          <a:xfrm>
            <a:off x="4800600" y="471487"/>
            <a:ext cx="6457951" cy="5514976"/>
          </a:xfrm>
          <a:prstGeom prst="rect">
            <a:avLst/>
          </a:prstGeom>
        </p:spPr>
      </p:pic>
    </p:spTree>
    <p:extLst>
      <p:ext uri="{BB962C8B-B14F-4D97-AF65-F5344CB8AC3E}">
        <p14:creationId xmlns:p14="http://schemas.microsoft.com/office/powerpoint/2010/main" val="3824168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smtClean="0">
                <a:solidFill>
                  <a:srgbClr val="002060"/>
                </a:solidFill>
                <a:latin typeface="Arial Rounded MT Bold" panose="020F0704030504030204" pitchFamily="34" charset="0"/>
              </a:rPr>
              <a:t>LET’S SING…</a:t>
            </a:r>
            <a:endParaRPr lang="es-CL" dirty="0">
              <a:solidFill>
                <a:srgbClr val="002060"/>
              </a:solidFill>
              <a:latin typeface="Arial Rounded MT Bold" panose="020F0704030504030204" pitchFamily="34" charset="0"/>
            </a:endParaRPr>
          </a:p>
        </p:txBody>
      </p:sp>
      <p:sp>
        <p:nvSpPr>
          <p:cNvPr id="3" name="Marcador de contenido 2"/>
          <p:cNvSpPr>
            <a:spLocks noGrp="1"/>
          </p:cNvSpPr>
          <p:nvPr>
            <p:ph idx="1"/>
          </p:nvPr>
        </p:nvSpPr>
        <p:spPr>
          <a:xfrm>
            <a:off x="491836" y="1690688"/>
            <a:ext cx="5604164" cy="4351338"/>
          </a:xfrm>
        </p:spPr>
        <p:txBody>
          <a:bodyPr>
            <a:normAutofit lnSpcReduction="10000"/>
          </a:bodyPr>
          <a:lstStyle/>
          <a:p>
            <a:r>
              <a:rPr lang="es-CL" dirty="0" smtClean="0">
                <a:solidFill>
                  <a:srgbClr val="002060"/>
                </a:solidFill>
              </a:rPr>
              <a:t>Papas cantemos la canción junto a tu hijo (a) “DON’T BE SAD, LET’S KNOCK ON THE DOOR” .</a:t>
            </a:r>
          </a:p>
          <a:p>
            <a:r>
              <a:rPr lang="es-CL" dirty="0" smtClean="0">
                <a:solidFill>
                  <a:srgbClr val="002060"/>
                </a:solidFill>
              </a:rPr>
              <a:t>Simula con tus deditos una cara feliz e imaginando que tocas una puerta. </a:t>
            </a:r>
          </a:p>
          <a:p>
            <a:r>
              <a:rPr lang="es-CL" dirty="0">
                <a:solidFill>
                  <a:srgbClr val="002060"/>
                </a:solidFill>
              </a:rPr>
              <a:t>Simula con tus deditos una cara </a:t>
            </a:r>
            <a:r>
              <a:rPr lang="es-CL" dirty="0" smtClean="0">
                <a:solidFill>
                  <a:srgbClr val="002060"/>
                </a:solidFill>
              </a:rPr>
              <a:t>triste </a:t>
            </a:r>
            <a:r>
              <a:rPr lang="es-CL" dirty="0">
                <a:solidFill>
                  <a:srgbClr val="002060"/>
                </a:solidFill>
              </a:rPr>
              <a:t>e imaginando que tocas una puerta. </a:t>
            </a:r>
          </a:p>
          <a:p>
            <a:r>
              <a:rPr lang="es-CL" dirty="0" smtClean="0">
                <a:solidFill>
                  <a:srgbClr val="002060"/>
                </a:solidFill>
              </a:rPr>
              <a:t> Mueve tu cabeza de arriba abajo con una cara feliz.</a:t>
            </a:r>
            <a:endParaRPr lang="es-CL" dirty="0">
              <a:solidFill>
                <a:srgbClr val="002060"/>
              </a:solidFill>
            </a:endParaRPr>
          </a:p>
        </p:txBody>
      </p:sp>
      <p:pic>
        <p:nvPicPr>
          <p:cNvPr id="4" name="Imagen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40461" t="48315" r="38692" b="30618"/>
          <a:stretch/>
        </p:blipFill>
        <p:spPr>
          <a:xfrm>
            <a:off x="6257925" y="1049336"/>
            <a:ext cx="5442239" cy="4992689"/>
          </a:xfrm>
          <a:prstGeom prst="rect">
            <a:avLst/>
          </a:prstGeom>
        </p:spPr>
      </p:pic>
    </p:spTree>
    <p:extLst>
      <p:ext uri="{BB962C8B-B14F-4D97-AF65-F5344CB8AC3E}">
        <p14:creationId xmlns:p14="http://schemas.microsoft.com/office/powerpoint/2010/main" val="3183308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n-US" dirty="0"/>
          </a:p>
        </p:txBody>
      </p:sp>
      <p:sp>
        <p:nvSpPr>
          <p:cNvPr id="3" name="Subtítulo 2"/>
          <p:cNvSpPr>
            <a:spLocks noGrp="1"/>
          </p:cNvSpPr>
          <p:nvPr>
            <p:ph type="subTitle" idx="1"/>
          </p:nvPr>
        </p:nvSpPr>
        <p:spPr/>
        <p:txBody>
          <a:bodyPr/>
          <a:lstStyle/>
          <a:p>
            <a:endParaRPr lang="en-US"/>
          </a:p>
        </p:txBody>
      </p:sp>
      <p:pic>
        <p:nvPicPr>
          <p:cNvPr id="4" name="Imagen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00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Tree>
    <p:extLst>
      <p:ext uri="{BB962C8B-B14F-4D97-AF65-F5344CB8AC3E}">
        <p14:creationId xmlns:p14="http://schemas.microsoft.com/office/powerpoint/2010/main" val="27576452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9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52399" y="152400"/>
            <a:ext cx="11849101" cy="6496050"/>
          </a:xfrm>
          <a:prstGeom prst="rect">
            <a:avLst/>
          </a:prstGeom>
        </p:spPr>
      </p:pic>
      <p:sp>
        <p:nvSpPr>
          <p:cNvPr id="7" name="CuadroTexto 6"/>
          <p:cNvSpPr txBox="1"/>
          <p:nvPr/>
        </p:nvSpPr>
        <p:spPr>
          <a:xfrm>
            <a:off x="3390900" y="4171950"/>
            <a:ext cx="6115050" cy="369332"/>
          </a:xfrm>
          <a:prstGeom prst="rect">
            <a:avLst/>
          </a:prstGeom>
          <a:noFill/>
        </p:spPr>
        <p:txBody>
          <a:bodyPr wrap="square" rtlCol="0">
            <a:spAutoFit/>
          </a:bodyPr>
          <a:lstStyle/>
          <a:p>
            <a:r>
              <a:rPr lang="es-CL" dirty="0">
                <a:hlinkClick r:id="rId3"/>
              </a:rPr>
              <a:t>https://www.youtube.com/watch?v=jGg-COukf7o&amp;t=44s</a:t>
            </a:r>
            <a:endParaRPr lang="es-CL" dirty="0"/>
          </a:p>
        </p:txBody>
      </p:sp>
    </p:spTree>
    <p:extLst>
      <p:ext uri="{BB962C8B-B14F-4D97-AF65-F5344CB8AC3E}">
        <p14:creationId xmlns:p14="http://schemas.microsoft.com/office/powerpoint/2010/main" val="2378486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4"/>
          <a:srcRect l="17203" t="15625" r="34187" b="17709"/>
          <a:stretch/>
        </p:blipFill>
        <p:spPr>
          <a:xfrm>
            <a:off x="5448299" y="419100"/>
            <a:ext cx="6324601" cy="4876800"/>
          </a:xfrm>
          <a:prstGeom prst="rect">
            <a:avLst/>
          </a:prstGeom>
        </p:spPr>
      </p:pic>
      <p:sp>
        <p:nvSpPr>
          <p:cNvPr id="5" name="Rectángulo 4"/>
          <p:cNvSpPr/>
          <p:nvPr/>
        </p:nvSpPr>
        <p:spPr>
          <a:xfrm>
            <a:off x="590550" y="348347"/>
            <a:ext cx="4674177" cy="5539978"/>
          </a:xfrm>
          <a:prstGeom prst="rect">
            <a:avLst/>
          </a:prstGeom>
        </p:spPr>
        <p:txBody>
          <a:bodyPr wrap="square">
            <a:spAutoFit/>
          </a:bodyPr>
          <a:lstStyle/>
          <a:p>
            <a:r>
              <a:rPr lang="es-CL" sz="1600" dirty="0" smtClean="0"/>
              <a:t>Quinta </a:t>
            </a:r>
            <a:r>
              <a:rPr lang="es-CL" sz="1600" dirty="0" smtClean="0"/>
              <a:t>actividad</a:t>
            </a:r>
            <a:r>
              <a:rPr lang="es-CL" sz="1600" dirty="0"/>
              <a:t>. </a:t>
            </a:r>
            <a:r>
              <a:rPr lang="es-CL" sz="1600" dirty="0" err="1" smtClean="0"/>
              <a:t>Pupil’s</a:t>
            </a:r>
            <a:r>
              <a:rPr lang="es-CL" sz="1600" dirty="0" smtClean="0"/>
              <a:t> Book. </a:t>
            </a:r>
            <a:r>
              <a:rPr lang="es-CL" sz="1600" dirty="0"/>
              <a:t>Página Nº </a:t>
            </a:r>
            <a:r>
              <a:rPr lang="es-CL" sz="1600" dirty="0" smtClean="0"/>
              <a:t>15. </a:t>
            </a:r>
          </a:p>
          <a:p>
            <a:r>
              <a:rPr lang="es-CL" sz="1600" dirty="0" smtClean="0"/>
              <a:t>Tiempo </a:t>
            </a:r>
            <a:r>
              <a:rPr lang="es-CL" sz="1600" dirty="0"/>
              <a:t>sugerido: </a:t>
            </a:r>
            <a:r>
              <a:rPr lang="es-CL" sz="1600" dirty="0" smtClean="0"/>
              <a:t>Miércoles 25/03/20</a:t>
            </a:r>
          </a:p>
          <a:p>
            <a:endParaRPr lang="es-CL" sz="1600" dirty="0"/>
          </a:p>
          <a:p>
            <a:r>
              <a:rPr lang="es-CL" sz="1600" dirty="0" smtClean="0"/>
              <a:t>Une los objetos </a:t>
            </a:r>
            <a:r>
              <a:rPr lang="es-CL" sz="1600" dirty="0" smtClean="0"/>
              <a:t>de la sala de clases. Con </a:t>
            </a:r>
            <a:r>
              <a:rPr lang="es-CL" sz="1600" dirty="0" smtClean="0"/>
              <a:t>su sombra </a:t>
            </a:r>
            <a:r>
              <a:rPr lang="es-CL" sz="1600" dirty="0" smtClean="0"/>
              <a:t>correcta. Destacar la acción de cada niño o niña.</a:t>
            </a:r>
            <a:endParaRPr lang="es-CL" sz="1600" dirty="0" smtClean="0"/>
          </a:p>
          <a:p>
            <a:endParaRPr lang="es-CL" sz="1600" b="1" dirty="0" smtClean="0"/>
          </a:p>
          <a:p>
            <a:r>
              <a:rPr lang="es-CL" sz="1600" b="1" dirty="0" smtClean="0"/>
              <a:t>-</a:t>
            </a:r>
            <a:r>
              <a:rPr lang="es-CL" sz="1600" b="1" dirty="0" err="1" smtClean="0"/>
              <a:t>What’s</a:t>
            </a:r>
            <a:r>
              <a:rPr lang="es-CL" sz="1600" b="1" dirty="0" smtClean="0"/>
              <a:t> </a:t>
            </a:r>
            <a:r>
              <a:rPr lang="es-CL" sz="1600" b="1" dirty="0" err="1" smtClean="0"/>
              <a:t>this</a:t>
            </a:r>
            <a:r>
              <a:rPr lang="es-CL" sz="1600" b="1" dirty="0" smtClean="0"/>
              <a:t>? </a:t>
            </a:r>
          </a:p>
          <a:p>
            <a:r>
              <a:rPr lang="es-CL" sz="1600" b="1" dirty="0" smtClean="0"/>
              <a:t>- Point to </a:t>
            </a:r>
            <a:r>
              <a:rPr lang="es-CL" sz="1600" b="1" dirty="0" err="1" smtClean="0"/>
              <a:t>the</a:t>
            </a:r>
            <a:r>
              <a:rPr lang="es-CL" sz="1600" b="1" dirty="0" smtClean="0"/>
              <a:t> </a:t>
            </a:r>
            <a:r>
              <a:rPr lang="es-CL" sz="1600" b="1" dirty="0" err="1" smtClean="0"/>
              <a:t>silhouette</a:t>
            </a:r>
            <a:r>
              <a:rPr lang="es-CL" sz="1600" b="1" dirty="0" smtClean="0"/>
              <a:t> of </a:t>
            </a:r>
            <a:r>
              <a:rPr lang="es-CL" sz="1600" b="1" dirty="0" err="1" smtClean="0"/>
              <a:t>the</a:t>
            </a:r>
            <a:r>
              <a:rPr lang="es-CL" sz="1600" b="1" dirty="0" smtClean="0"/>
              <a:t> </a:t>
            </a:r>
            <a:r>
              <a:rPr lang="es-CL" sz="1600" b="1" dirty="0" err="1" smtClean="0"/>
              <a:t>child</a:t>
            </a:r>
            <a:r>
              <a:rPr lang="es-CL" sz="1600" b="1" dirty="0" smtClean="0"/>
              <a:t> </a:t>
            </a:r>
            <a:r>
              <a:rPr lang="es-CL" sz="1600" b="1" dirty="0" err="1" smtClean="0"/>
              <a:t>knocking</a:t>
            </a:r>
            <a:r>
              <a:rPr lang="es-CL" sz="1600" b="1" dirty="0" smtClean="0"/>
              <a:t> </a:t>
            </a:r>
            <a:r>
              <a:rPr lang="es-CL" sz="1600" b="1" dirty="0" err="1" smtClean="0"/>
              <a:t>on</a:t>
            </a:r>
            <a:r>
              <a:rPr lang="es-CL" sz="1600" b="1" dirty="0" smtClean="0"/>
              <a:t> </a:t>
            </a:r>
            <a:r>
              <a:rPr lang="es-CL" sz="1600" b="1" dirty="0" err="1" smtClean="0"/>
              <a:t>the</a:t>
            </a:r>
            <a:r>
              <a:rPr lang="es-CL" sz="1600" b="1" dirty="0" smtClean="0"/>
              <a:t> </a:t>
            </a:r>
            <a:r>
              <a:rPr lang="es-CL" sz="1600" b="1" dirty="0" err="1" smtClean="0"/>
              <a:t>door</a:t>
            </a:r>
            <a:r>
              <a:rPr lang="es-CL" sz="1600" b="1" dirty="0" smtClean="0"/>
              <a:t>. </a:t>
            </a:r>
          </a:p>
          <a:p>
            <a:endParaRPr lang="es-CL" sz="1600" b="1" dirty="0"/>
          </a:p>
          <a:p>
            <a:r>
              <a:rPr lang="es-CL" sz="1600" b="1" dirty="0" smtClean="0"/>
              <a:t>- </a:t>
            </a:r>
            <a:r>
              <a:rPr lang="es-CL" sz="1600" b="1" dirty="0" err="1" smtClean="0"/>
              <a:t>Draw</a:t>
            </a:r>
            <a:r>
              <a:rPr lang="es-CL" sz="1600" b="1" dirty="0" smtClean="0"/>
              <a:t> a line to </a:t>
            </a:r>
            <a:r>
              <a:rPr lang="es-CL" sz="1600" b="1" dirty="0" err="1" smtClean="0"/>
              <a:t>connect</a:t>
            </a:r>
            <a:r>
              <a:rPr lang="es-CL" sz="1600" b="1" dirty="0" smtClean="0"/>
              <a:t> </a:t>
            </a:r>
            <a:r>
              <a:rPr lang="es-CL" sz="1600" b="1" dirty="0" err="1" smtClean="0"/>
              <a:t>the</a:t>
            </a:r>
            <a:r>
              <a:rPr lang="es-CL" sz="1600" b="1" dirty="0" smtClean="0"/>
              <a:t> </a:t>
            </a:r>
            <a:r>
              <a:rPr lang="es-CL" sz="1600" b="1" dirty="0" err="1" smtClean="0"/>
              <a:t>pictures</a:t>
            </a:r>
            <a:r>
              <a:rPr lang="es-CL" sz="1600" b="1" dirty="0" smtClean="0"/>
              <a:t>. </a:t>
            </a:r>
            <a:r>
              <a:rPr lang="es-CL" sz="1600" b="1" dirty="0" err="1" smtClean="0"/>
              <a:t>Repeat</a:t>
            </a:r>
            <a:r>
              <a:rPr lang="es-CL" sz="1600" b="1" dirty="0" smtClean="0"/>
              <a:t> </a:t>
            </a:r>
            <a:r>
              <a:rPr lang="es-CL" sz="1600" b="1" dirty="0" err="1" smtClean="0"/>
              <a:t>with</a:t>
            </a:r>
            <a:r>
              <a:rPr lang="es-CL" sz="1600" b="1" dirty="0" smtClean="0"/>
              <a:t> </a:t>
            </a:r>
            <a:r>
              <a:rPr lang="es-CL" sz="1600" b="1" dirty="0" err="1" smtClean="0"/>
              <a:t>the</a:t>
            </a:r>
            <a:r>
              <a:rPr lang="es-CL" sz="1600" b="1" dirty="0" smtClean="0"/>
              <a:t> </a:t>
            </a:r>
            <a:r>
              <a:rPr lang="es-CL" sz="1600" b="1" dirty="0" err="1" smtClean="0"/>
              <a:t>other</a:t>
            </a:r>
            <a:r>
              <a:rPr lang="es-CL" sz="1600" b="1" dirty="0" smtClean="0"/>
              <a:t> </a:t>
            </a:r>
            <a:r>
              <a:rPr lang="es-CL" sz="1600" b="1" dirty="0" err="1" smtClean="0"/>
              <a:t>pictures</a:t>
            </a:r>
            <a:r>
              <a:rPr lang="es-CL" sz="1600" b="1" dirty="0" smtClean="0"/>
              <a:t>. (dibuja una línea uniendo las imágenes)</a:t>
            </a:r>
          </a:p>
          <a:p>
            <a:endParaRPr lang="es-CL" sz="1600" b="1" dirty="0"/>
          </a:p>
          <a:p>
            <a:r>
              <a:rPr lang="es-CL" sz="1600" b="1" dirty="0" smtClean="0"/>
              <a:t>Open a </a:t>
            </a:r>
            <a:r>
              <a:rPr lang="es-CL" sz="1600" b="1" dirty="0" err="1" smtClean="0"/>
              <a:t>window</a:t>
            </a:r>
            <a:r>
              <a:rPr lang="es-CL" sz="1600" b="1" dirty="0" smtClean="0"/>
              <a:t> ( abre la ventana)</a:t>
            </a:r>
          </a:p>
          <a:p>
            <a:r>
              <a:rPr lang="es-CL" sz="1600" b="1" dirty="0" smtClean="0"/>
              <a:t>Look at </a:t>
            </a:r>
            <a:r>
              <a:rPr lang="es-CL" sz="1600" b="1" dirty="0" err="1" smtClean="0"/>
              <a:t>the</a:t>
            </a:r>
            <a:r>
              <a:rPr lang="es-CL" sz="1600" b="1" dirty="0" smtClean="0"/>
              <a:t> </a:t>
            </a:r>
            <a:r>
              <a:rPr lang="es-CL" sz="1600" b="1" dirty="0" err="1" smtClean="0"/>
              <a:t>computer</a:t>
            </a:r>
            <a:r>
              <a:rPr lang="es-CL" sz="1600" b="1" dirty="0" smtClean="0"/>
              <a:t> ( mira el computador)</a:t>
            </a:r>
          </a:p>
          <a:p>
            <a:r>
              <a:rPr lang="es-CL" sz="1600" b="1" dirty="0" err="1" smtClean="0"/>
              <a:t>Put</a:t>
            </a:r>
            <a:r>
              <a:rPr lang="es-CL" sz="1600" b="1" dirty="0" smtClean="0"/>
              <a:t> </a:t>
            </a:r>
            <a:r>
              <a:rPr lang="es-CL" sz="1600" b="1" dirty="0" err="1" smtClean="0"/>
              <a:t>on</a:t>
            </a:r>
            <a:r>
              <a:rPr lang="es-CL" sz="1600" b="1" dirty="0" smtClean="0"/>
              <a:t> a bag (ponerse la mochila)</a:t>
            </a:r>
          </a:p>
          <a:p>
            <a:r>
              <a:rPr lang="es-CL" sz="1600" b="1" dirty="0" err="1" smtClean="0"/>
              <a:t>Wipe</a:t>
            </a:r>
            <a:r>
              <a:rPr lang="es-CL" sz="1600" b="1" dirty="0" smtClean="0"/>
              <a:t> </a:t>
            </a:r>
            <a:r>
              <a:rPr lang="es-CL" sz="1600" b="1" dirty="0" err="1" smtClean="0"/>
              <a:t>the</a:t>
            </a:r>
            <a:r>
              <a:rPr lang="es-CL" sz="1600" b="1" dirty="0" smtClean="0"/>
              <a:t> </a:t>
            </a:r>
            <a:r>
              <a:rPr lang="es-CL" sz="1600" b="1" dirty="0" err="1" smtClean="0"/>
              <a:t>board</a:t>
            </a:r>
            <a:r>
              <a:rPr lang="es-CL" sz="1600" b="1" dirty="0" smtClean="0"/>
              <a:t> ( </a:t>
            </a:r>
            <a:r>
              <a:rPr lang="es-CL" sz="1600" b="1" dirty="0" err="1" smtClean="0"/>
              <a:t>borar</a:t>
            </a:r>
            <a:r>
              <a:rPr lang="es-CL" sz="1600" b="1" dirty="0" smtClean="0"/>
              <a:t> el pizarrón)</a:t>
            </a:r>
          </a:p>
          <a:p>
            <a:r>
              <a:rPr lang="es-CL" sz="1600" b="1" dirty="0" err="1" smtClean="0"/>
              <a:t>Touch</a:t>
            </a:r>
            <a:r>
              <a:rPr lang="es-CL" sz="1600" b="1" dirty="0" smtClean="0"/>
              <a:t> </a:t>
            </a:r>
            <a:r>
              <a:rPr lang="es-CL" sz="1600" b="1" dirty="0" err="1" smtClean="0"/>
              <a:t>the</a:t>
            </a:r>
            <a:r>
              <a:rPr lang="es-CL" sz="1600" b="1" dirty="0" smtClean="0"/>
              <a:t> </a:t>
            </a:r>
            <a:r>
              <a:rPr lang="es-CL" sz="1600" b="1" dirty="0" err="1" smtClean="0"/>
              <a:t>peg</a:t>
            </a:r>
            <a:r>
              <a:rPr lang="es-CL" sz="1600" b="1" dirty="0" smtClean="0"/>
              <a:t> ( toca el perchero)</a:t>
            </a:r>
            <a:endParaRPr lang="es-CL" sz="1600" b="1" dirty="0">
              <a:solidFill>
                <a:srgbClr val="7030A0"/>
              </a:solidFill>
            </a:endParaRPr>
          </a:p>
          <a:p>
            <a:endParaRPr lang="es-CL" sz="1600" dirty="0" smtClean="0"/>
          </a:p>
          <a:p>
            <a:r>
              <a:rPr lang="es-CL" sz="1600" dirty="0" smtClean="0"/>
              <a:t>Practica la pronunciación de cada palabra.</a:t>
            </a:r>
          </a:p>
          <a:p>
            <a:endParaRPr lang="es-CL" dirty="0"/>
          </a:p>
        </p:txBody>
      </p:sp>
      <p:pic>
        <p:nvPicPr>
          <p:cNvPr id="6" name="Imagen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854700"/>
            <a:ext cx="12192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oi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95353" y="5549900"/>
            <a:ext cx="609600" cy="609600"/>
          </a:xfrm>
          <a:prstGeom prst="rect">
            <a:avLst/>
          </a:prstGeom>
          <a:solidFill>
            <a:srgbClr val="FF0000"/>
          </a:solidFill>
        </p:spPr>
      </p:pic>
    </p:spTree>
    <p:extLst>
      <p:ext uri="{BB962C8B-B14F-4D97-AF65-F5344CB8AC3E}">
        <p14:creationId xmlns:p14="http://schemas.microsoft.com/office/powerpoint/2010/main" val="23203056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a:spLocks noGrp="1"/>
          </p:cNvSpPr>
          <p:nvPr>
            <p:ph idx="1"/>
          </p:nvPr>
        </p:nvSpPr>
        <p:spPr>
          <a:xfrm>
            <a:off x="519545" y="606425"/>
            <a:ext cx="4135582" cy="4351338"/>
          </a:xfrm>
        </p:spPr>
        <p:txBody>
          <a:bodyPr/>
          <a:lstStyle/>
          <a:p>
            <a:r>
              <a:rPr lang="es-CL" dirty="0" smtClean="0"/>
              <a:t>Debes copiar y dibujar los objetos que están situados alrededor de la imagen de la sala de clases e incorpóralos dentro de ella.</a:t>
            </a:r>
          </a:p>
          <a:p>
            <a:r>
              <a:rPr lang="es-CL" dirty="0" smtClean="0"/>
              <a:t>Materiales:</a:t>
            </a:r>
          </a:p>
          <a:p>
            <a:r>
              <a:rPr lang="es-CL" dirty="0" smtClean="0"/>
              <a:t>Lápiz grafito </a:t>
            </a:r>
          </a:p>
          <a:p>
            <a:r>
              <a:rPr lang="es-CL" dirty="0" smtClean="0"/>
              <a:t>Lápices de colores</a:t>
            </a:r>
            <a:endParaRPr lang="es-CL" dirty="0"/>
          </a:p>
        </p:txBody>
      </p:sp>
      <p:pic>
        <p:nvPicPr>
          <p:cNvPr id="5" name="Imagen 4"/>
          <p:cNvPicPr>
            <a:picLocks noChangeAspect="1"/>
          </p:cNvPicPr>
          <p:nvPr/>
        </p:nvPicPr>
        <p:blipFill rotWithShape="1">
          <a:blip r:embed="rId2"/>
          <a:srcRect l="30381" t="19727" r="26245" b="19921"/>
          <a:stretch/>
        </p:blipFill>
        <p:spPr>
          <a:xfrm>
            <a:off x="4814887" y="542926"/>
            <a:ext cx="6757987" cy="5714999"/>
          </a:xfrm>
          <a:prstGeom prst="rect">
            <a:avLst/>
          </a:prstGeom>
        </p:spPr>
      </p:pic>
    </p:spTree>
    <p:extLst>
      <p:ext uri="{BB962C8B-B14F-4D97-AF65-F5344CB8AC3E}">
        <p14:creationId xmlns:p14="http://schemas.microsoft.com/office/powerpoint/2010/main" val="25962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4"/>
          <a:srcRect l="17350" t="14844" r="34187" b="17708"/>
          <a:stretch/>
        </p:blipFill>
        <p:spPr>
          <a:xfrm>
            <a:off x="5448300" y="457200"/>
            <a:ext cx="6305550" cy="4933950"/>
          </a:xfrm>
          <a:prstGeom prst="rect">
            <a:avLst/>
          </a:prstGeom>
        </p:spPr>
      </p:pic>
      <p:sp>
        <p:nvSpPr>
          <p:cNvPr id="5" name="Rectángulo 4"/>
          <p:cNvSpPr/>
          <p:nvPr/>
        </p:nvSpPr>
        <p:spPr>
          <a:xfrm>
            <a:off x="590550" y="348347"/>
            <a:ext cx="6096000" cy="5447645"/>
          </a:xfrm>
          <a:prstGeom prst="rect">
            <a:avLst/>
          </a:prstGeom>
        </p:spPr>
        <p:txBody>
          <a:bodyPr>
            <a:spAutoFit/>
          </a:bodyPr>
          <a:lstStyle/>
          <a:p>
            <a:r>
              <a:rPr lang="es-CL" dirty="0" smtClean="0"/>
              <a:t>Segunda actividad</a:t>
            </a:r>
            <a:r>
              <a:rPr lang="es-CL" dirty="0"/>
              <a:t>. </a:t>
            </a:r>
            <a:r>
              <a:rPr lang="es-CL" dirty="0" err="1" smtClean="0"/>
              <a:t>Pupil’s</a:t>
            </a:r>
            <a:r>
              <a:rPr lang="es-CL" dirty="0" smtClean="0"/>
              <a:t> Book. </a:t>
            </a:r>
            <a:r>
              <a:rPr lang="es-CL" dirty="0"/>
              <a:t>Página Nº </a:t>
            </a:r>
            <a:r>
              <a:rPr lang="es-CL" dirty="0" smtClean="0"/>
              <a:t>17. </a:t>
            </a:r>
          </a:p>
          <a:p>
            <a:r>
              <a:rPr lang="es-CL" dirty="0" smtClean="0"/>
              <a:t>Tiempo </a:t>
            </a:r>
            <a:r>
              <a:rPr lang="es-CL" dirty="0"/>
              <a:t>sugerido: </a:t>
            </a:r>
            <a:r>
              <a:rPr lang="es-CL" dirty="0" smtClean="0"/>
              <a:t>Miércoles 25/03/20</a:t>
            </a:r>
          </a:p>
          <a:p>
            <a:endParaRPr lang="es-CL" dirty="0"/>
          </a:p>
          <a:p>
            <a:r>
              <a:rPr lang="es-CL" dirty="0" smtClean="0"/>
              <a:t>Debes contar las ranas y encerrar </a:t>
            </a:r>
            <a:br>
              <a:rPr lang="es-CL" dirty="0" smtClean="0"/>
            </a:br>
            <a:r>
              <a:rPr lang="es-CL" dirty="0" smtClean="0"/>
              <a:t>el número </a:t>
            </a:r>
            <a:r>
              <a:rPr lang="es-CL" dirty="0" smtClean="0"/>
              <a:t>correcto.</a:t>
            </a:r>
          </a:p>
          <a:p>
            <a:endParaRPr lang="es-CL" dirty="0" smtClean="0"/>
          </a:p>
          <a:p>
            <a:r>
              <a:rPr lang="es-CL" dirty="0"/>
              <a:t> </a:t>
            </a:r>
            <a:r>
              <a:rPr lang="es-CL" dirty="0" err="1" smtClean="0"/>
              <a:t>Count</a:t>
            </a:r>
            <a:r>
              <a:rPr lang="es-CL" dirty="0" smtClean="0"/>
              <a:t> and </a:t>
            </a:r>
            <a:r>
              <a:rPr lang="es-CL" dirty="0" err="1" smtClean="0"/>
              <a:t>Circle</a:t>
            </a:r>
            <a:r>
              <a:rPr lang="es-CL" dirty="0" smtClean="0"/>
              <a:t>.</a:t>
            </a:r>
            <a:endParaRPr lang="es-CL" b="1" dirty="0" smtClean="0"/>
          </a:p>
          <a:p>
            <a:endParaRPr lang="es-CL" dirty="0" smtClean="0"/>
          </a:p>
          <a:p>
            <a:r>
              <a:rPr lang="es-CL" dirty="0" err="1" smtClean="0"/>
              <a:t>How</a:t>
            </a:r>
            <a:r>
              <a:rPr lang="es-CL" dirty="0" smtClean="0"/>
              <a:t> </a:t>
            </a:r>
            <a:r>
              <a:rPr lang="es-CL" dirty="0" err="1" smtClean="0"/>
              <a:t>many</a:t>
            </a:r>
            <a:r>
              <a:rPr lang="es-CL" dirty="0" smtClean="0"/>
              <a:t> </a:t>
            </a:r>
            <a:r>
              <a:rPr lang="es-CL" dirty="0" err="1" smtClean="0"/>
              <a:t>frogs</a:t>
            </a:r>
            <a:r>
              <a:rPr lang="es-CL" dirty="0" smtClean="0"/>
              <a:t> are </a:t>
            </a:r>
            <a:r>
              <a:rPr lang="es-CL" dirty="0" err="1" smtClean="0"/>
              <a:t>there</a:t>
            </a:r>
            <a:r>
              <a:rPr lang="es-CL" dirty="0" smtClean="0"/>
              <a:t>?</a:t>
            </a:r>
          </a:p>
          <a:p>
            <a:endParaRPr lang="es-CL" dirty="0"/>
          </a:p>
          <a:p>
            <a:r>
              <a:rPr lang="es-CL" sz="2400" b="1" dirty="0" err="1" smtClean="0"/>
              <a:t>One</a:t>
            </a:r>
            <a:r>
              <a:rPr lang="es-CL" sz="2400" b="1" dirty="0" smtClean="0"/>
              <a:t> 1</a:t>
            </a:r>
          </a:p>
          <a:p>
            <a:r>
              <a:rPr lang="es-CL" sz="2400" b="1" dirty="0" err="1" smtClean="0"/>
              <a:t>Two</a:t>
            </a:r>
            <a:r>
              <a:rPr lang="es-CL" sz="2400" b="1" dirty="0" smtClean="0"/>
              <a:t> 2</a:t>
            </a:r>
          </a:p>
          <a:p>
            <a:r>
              <a:rPr lang="es-CL" sz="2400" b="1" dirty="0" err="1" smtClean="0"/>
              <a:t>Three</a:t>
            </a:r>
            <a:r>
              <a:rPr lang="es-CL" sz="2400" b="1" dirty="0" smtClean="0"/>
              <a:t> 3</a:t>
            </a:r>
          </a:p>
          <a:p>
            <a:r>
              <a:rPr lang="es-CL" sz="2400" b="1" dirty="0" err="1" smtClean="0"/>
              <a:t>Four</a:t>
            </a:r>
            <a:r>
              <a:rPr lang="es-CL" sz="2400" b="1" dirty="0" smtClean="0"/>
              <a:t> 4</a:t>
            </a:r>
          </a:p>
          <a:p>
            <a:endParaRPr lang="es-CL" dirty="0" smtClean="0"/>
          </a:p>
          <a:p>
            <a:r>
              <a:rPr lang="es-CL" dirty="0" smtClean="0"/>
              <a:t>Practica la pronunciación de cada palabra, </a:t>
            </a:r>
          </a:p>
          <a:p>
            <a:r>
              <a:rPr lang="es-CL" dirty="0" smtClean="0"/>
              <a:t>Y canta la canción.</a:t>
            </a:r>
          </a:p>
          <a:p>
            <a:endParaRPr lang="es-CL" dirty="0"/>
          </a:p>
        </p:txBody>
      </p:sp>
      <p:pic>
        <p:nvPicPr>
          <p:cNvPr id="6" name="Imagen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854700"/>
            <a:ext cx="12192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010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33750" y="3238500"/>
            <a:ext cx="1297900" cy="1297900"/>
          </a:xfrm>
          <a:prstGeom prst="rect">
            <a:avLst/>
          </a:prstGeom>
        </p:spPr>
      </p:pic>
    </p:spTree>
    <p:extLst>
      <p:ext uri="{BB962C8B-B14F-4D97-AF65-F5344CB8AC3E}">
        <p14:creationId xmlns:p14="http://schemas.microsoft.com/office/powerpoint/2010/main" val="31167847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34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b="1" u="sng" dirty="0" err="1" smtClean="0">
                <a:solidFill>
                  <a:srgbClr val="002060"/>
                </a:solidFill>
                <a:effectLst>
                  <a:outerShdw blurRad="38100" dist="38100" dir="2700000" algn="tl">
                    <a:srgbClr val="000000">
                      <a:alpha val="43137"/>
                    </a:srgbClr>
                  </a:outerShdw>
                </a:effectLst>
                <a:latin typeface="Arial Rounded MT Bold" panose="020F0704030504030204" pitchFamily="34" charset="0"/>
              </a:rPr>
              <a:t>Sing</a:t>
            </a:r>
            <a:r>
              <a:rPr lang="es-CL" b="1" u="sng" dirty="0" smtClean="0">
                <a:solidFill>
                  <a:srgbClr val="002060"/>
                </a:solidFill>
                <a:effectLst>
                  <a:outerShdw blurRad="38100" dist="38100" dir="2700000" algn="tl">
                    <a:srgbClr val="000000">
                      <a:alpha val="43137"/>
                    </a:srgbClr>
                  </a:outerShdw>
                </a:effectLst>
                <a:latin typeface="Arial Rounded MT Bold" panose="020F0704030504030204" pitchFamily="34" charset="0"/>
              </a:rPr>
              <a:t> and </a:t>
            </a:r>
            <a:r>
              <a:rPr lang="es-CL" b="1" u="sng" dirty="0" err="1" smtClean="0">
                <a:solidFill>
                  <a:srgbClr val="002060"/>
                </a:solidFill>
                <a:effectLst>
                  <a:outerShdw blurRad="38100" dist="38100" dir="2700000" algn="tl">
                    <a:srgbClr val="000000">
                      <a:alpha val="43137"/>
                    </a:srgbClr>
                  </a:outerShdw>
                </a:effectLst>
                <a:latin typeface="Arial Rounded MT Bold" panose="020F0704030504030204" pitchFamily="34" charset="0"/>
              </a:rPr>
              <a:t>count</a:t>
            </a:r>
            <a:r>
              <a:rPr lang="es-CL" b="1" u="sng" dirty="0" smtClean="0">
                <a:solidFill>
                  <a:srgbClr val="002060"/>
                </a:solidFill>
                <a:effectLst>
                  <a:outerShdw blurRad="38100" dist="38100" dir="2700000" algn="tl">
                    <a:srgbClr val="000000">
                      <a:alpha val="43137"/>
                    </a:srgbClr>
                  </a:outerShdw>
                </a:effectLst>
                <a:latin typeface="Arial Rounded MT Bold" panose="020F0704030504030204" pitchFamily="34" charset="0"/>
              </a:rPr>
              <a:t> </a:t>
            </a:r>
            <a:r>
              <a:rPr lang="es-CL" b="1" u="sng" dirty="0" err="1" smtClean="0">
                <a:solidFill>
                  <a:srgbClr val="002060"/>
                </a:solidFill>
                <a:effectLst>
                  <a:outerShdw blurRad="38100" dist="38100" dir="2700000" algn="tl">
                    <a:srgbClr val="000000">
                      <a:alpha val="43137"/>
                    </a:srgbClr>
                  </a:outerShdw>
                </a:effectLst>
                <a:latin typeface="Arial Rounded MT Bold" panose="020F0704030504030204" pitchFamily="34" charset="0"/>
              </a:rPr>
              <a:t>the</a:t>
            </a:r>
            <a:r>
              <a:rPr lang="es-CL" b="1" u="sng" dirty="0" smtClean="0">
                <a:solidFill>
                  <a:srgbClr val="002060"/>
                </a:solidFill>
                <a:effectLst>
                  <a:outerShdw blurRad="38100" dist="38100" dir="2700000" algn="tl">
                    <a:srgbClr val="000000">
                      <a:alpha val="43137"/>
                    </a:srgbClr>
                  </a:outerShdw>
                </a:effectLst>
                <a:latin typeface="Arial Rounded MT Bold" panose="020F0704030504030204" pitchFamily="34" charset="0"/>
              </a:rPr>
              <a:t> </a:t>
            </a:r>
            <a:r>
              <a:rPr lang="es-CL" b="1" u="sng" dirty="0" err="1" smtClean="0">
                <a:solidFill>
                  <a:srgbClr val="002060"/>
                </a:solidFill>
                <a:effectLst>
                  <a:outerShdw blurRad="38100" dist="38100" dir="2700000" algn="tl">
                    <a:srgbClr val="000000">
                      <a:alpha val="43137"/>
                    </a:srgbClr>
                  </a:outerShdw>
                </a:effectLst>
                <a:latin typeface="Arial Rounded MT Bold" panose="020F0704030504030204" pitchFamily="34" charset="0"/>
              </a:rPr>
              <a:t>frogs</a:t>
            </a:r>
            <a:r>
              <a:rPr lang="es-CL" b="1" u="sng" dirty="0" smtClean="0">
                <a:solidFill>
                  <a:srgbClr val="002060"/>
                </a:solidFill>
                <a:effectLst>
                  <a:outerShdw blurRad="38100" dist="38100" dir="2700000" algn="tl">
                    <a:srgbClr val="000000">
                      <a:alpha val="43137"/>
                    </a:srgbClr>
                  </a:outerShdw>
                </a:effectLst>
                <a:latin typeface="Arial Rounded MT Bold" panose="020F0704030504030204" pitchFamily="34" charset="0"/>
              </a:rPr>
              <a:t>:</a:t>
            </a:r>
            <a:endParaRPr lang="es-CL" b="1" u="sng" dirty="0">
              <a:solidFill>
                <a:srgbClr val="002060"/>
              </a:solidFill>
              <a:effectLst>
                <a:outerShdw blurRad="38100" dist="38100" dir="2700000" algn="tl">
                  <a:srgbClr val="000000">
                    <a:alpha val="43137"/>
                  </a:srgbClr>
                </a:outerShdw>
              </a:effectLst>
              <a:latin typeface="Arial Rounded MT Bold" panose="020F0704030504030204" pitchFamily="34" charset="0"/>
            </a:endParaRPr>
          </a:p>
        </p:txBody>
      </p:sp>
      <p:sp>
        <p:nvSpPr>
          <p:cNvPr id="3" name="Marcador de contenido 2"/>
          <p:cNvSpPr>
            <a:spLocks noGrp="1"/>
          </p:cNvSpPr>
          <p:nvPr>
            <p:ph idx="1"/>
          </p:nvPr>
        </p:nvSpPr>
        <p:spPr>
          <a:xfrm>
            <a:off x="838200" y="1825625"/>
            <a:ext cx="2952750" cy="4351338"/>
          </a:xfrm>
        </p:spPr>
        <p:txBody>
          <a:bodyPr>
            <a:normAutofit fontScale="92500"/>
          </a:bodyPr>
          <a:lstStyle/>
          <a:p>
            <a:r>
              <a:rPr lang="es-CL" dirty="0" smtClean="0">
                <a:solidFill>
                  <a:srgbClr val="002060"/>
                </a:solidFill>
                <a:latin typeface="Arial Rounded MT Bold" panose="020F0704030504030204" pitchFamily="34" charset="0"/>
              </a:rPr>
              <a:t>Listen to </a:t>
            </a:r>
            <a:r>
              <a:rPr lang="es-CL" dirty="0" err="1" smtClean="0">
                <a:solidFill>
                  <a:srgbClr val="002060"/>
                </a:solidFill>
                <a:latin typeface="Arial Rounded MT Bold" panose="020F0704030504030204" pitchFamily="34" charset="0"/>
              </a:rPr>
              <a:t>the</a:t>
            </a:r>
            <a:r>
              <a:rPr lang="es-CL"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song</a:t>
            </a:r>
            <a:r>
              <a:rPr lang="es-CL" dirty="0" smtClean="0">
                <a:solidFill>
                  <a:srgbClr val="002060"/>
                </a:solidFill>
                <a:latin typeface="Arial Rounded MT Bold" panose="020F0704030504030204" pitchFamily="34" charset="0"/>
              </a:rPr>
              <a:t> and </a:t>
            </a:r>
            <a:r>
              <a:rPr lang="es-CL" dirty="0" err="1" smtClean="0">
                <a:solidFill>
                  <a:srgbClr val="002060"/>
                </a:solidFill>
                <a:latin typeface="Arial Rounded MT Bold" panose="020F0704030504030204" pitchFamily="34" charset="0"/>
              </a:rPr>
              <a:t>count</a:t>
            </a:r>
            <a:r>
              <a:rPr lang="es-CL"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the</a:t>
            </a:r>
            <a:r>
              <a:rPr lang="es-CL"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frogs</a:t>
            </a:r>
            <a:endParaRPr lang="es-CL" dirty="0" smtClean="0">
              <a:solidFill>
                <a:srgbClr val="002060"/>
              </a:solidFill>
              <a:latin typeface="Arial Rounded MT Bold" panose="020F0704030504030204" pitchFamily="34" charset="0"/>
            </a:endParaRPr>
          </a:p>
          <a:p>
            <a:r>
              <a:rPr lang="es-CL" dirty="0" smtClean="0">
                <a:solidFill>
                  <a:srgbClr val="002060"/>
                </a:solidFill>
                <a:latin typeface="Arial Rounded MT Bold" panose="020F0704030504030204" pitchFamily="34" charset="0"/>
              </a:rPr>
              <a:t>(canta la canción y cuentas las ranas)</a:t>
            </a:r>
          </a:p>
          <a:p>
            <a:r>
              <a:rPr lang="es-CL" dirty="0" smtClean="0">
                <a:solidFill>
                  <a:srgbClr val="002060"/>
                </a:solidFill>
                <a:latin typeface="Arial Rounded MT Bold" panose="020F0704030504030204" pitchFamily="34" charset="0"/>
              </a:rPr>
              <a:t>Con tu dedo une las ranas con los números..</a:t>
            </a:r>
            <a:endParaRPr lang="es-CL" dirty="0">
              <a:solidFill>
                <a:srgbClr val="002060"/>
              </a:solidFill>
              <a:latin typeface="Arial Rounded MT Bold" panose="020F0704030504030204" pitchFamily="34" charset="0"/>
            </a:endParaRPr>
          </a:p>
        </p:txBody>
      </p:sp>
      <p:pic>
        <p:nvPicPr>
          <p:cNvPr id="4" name="010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59924" y="610393"/>
            <a:ext cx="1641475" cy="1641475"/>
          </a:xfrm>
          <a:prstGeom prst="rect">
            <a:avLst/>
          </a:prstGeom>
        </p:spPr>
      </p:pic>
      <p:pic>
        <p:nvPicPr>
          <p:cNvPr id="5" name="Imagen 4"/>
          <p:cNvPicPr>
            <a:picLocks noChangeAspect="1"/>
          </p:cNvPicPr>
          <p:nvPr/>
        </p:nvPicPr>
        <p:blipFill rotWithShape="1">
          <a:blip r:embed="rId5"/>
          <a:srcRect l="22035" t="17135" r="14129"/>
          <a:stretch/>
        </p:blipFill>
        <p:spPr>
          <a:xfrm>
            <a:off x="3790950" y="2533650"/>
            <a:ext cx="8039100" cy="4076700"/>
          </a:xfrm>
          <a:prstGeom prst="rect">
            <a:avLst/>
          </a:prstGeom>
        </p:spPr>
      </p:pic>
    </p:spTree>
    <p:extLst>
      <p:ext uri="{BB962C8B-B14F-4D97-AF65-F5344CB8AC3E}">
        <p14:creationId xmlns:p14="http://schemas.microsoft.com/office/powerpoint/2010/main" val="25120197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34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a:spLocks noGrp="1"/>
          </p:cNvSpPr>
          <p:nvPr>
            <p:ph idx="1"/>
          </p:nvPr>
        </p:nvSpPr>
        <p:spPr>
          <a:xfrm>
            <a:off x="519545" y="606425"/>
            <a:ext cx="4135582" cy="4351338"/>
          </a:xfrm>
        </p:spPr>
        <p:txBody>
          <a:bodyPr/>
          <a:lstStyle/>
          <a:p>
            <a:r>
              <a:rPr lang="es-CL" dirty="0" smtClean="0"/>
              <a:t>Debes unir con un trazo los números correspondientes a las imágenes .</a:t>
            </a:r>
          </a:p>
          <a:p>
            <a:r>
              <a:rPr lang="es-CL" dirty="0" smtClean="0"/>
              <a:t>Materiales:</a:t>
            </a:r>
          </a:p>
          <a:p>
            <a:r>
              <a:rPr lang="es-CL" dirty="0" smtClean="0"/>
              <a:t>Lápiz grafito.</a:t>
            </a:r>
          </a:p>
        </p:txBody>
      </p:sp>
      <p:pic>
        <p:nvPicPr>
          <p:cNvPr id="5" name="Imagen 4"/>
          <p:cNvPicPr>
            <a:picLocks noChangeAspect="1"/>
          </p:cNvPicPr>
          <p:nvPr/>
        </p:nvPicPr>
        <p:blipFill rotWithShape="1">
          <a:blip r:embed="rId2"/>
          <a:srcRect l="28843" t="23047" r="27123" b="19140"/>
          <a:stretch/>
        </p:blipFill>
        <p:spPr>
          <a:xfrm>
            <a:off x="4412665" y="385761"/>
            <a:ext cx="7374523" cy="5443539"/>
          </a:xfrm>
          <a:prstGeom prst="rect">
            <a:avLst/>
          </a:prstGeom>
        </p:spPr>
      </p:pic>
    </p:spTree>
    <p:extLst>
      <p:ext uri="{BB962C8B-B14F-4D97-AF65-F5344CB8AC3E}">
        <p14:creationId xmlns:p14="http://schemas.microsoft.com/office/powerpoint/2010/main" val="40002257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4"/>
          <a:srcRect l="17496" t="14323" r="33895" b="17448"/>
          <a:stretch/>
        </p:blipFill>
        <p:spPr>
          <a:xfrm>
            <a:off x="5184082" y="571500"/>
            <a:ext cx="6550718" cy="5283200"/>
          </a:xfrm>
          <a:prstGeom prst="rect">
            <a:avLst/>
          </a:prstGeom>
        </p:spPr>
      </p:pic>
      <p:sp>
        <p:nvSpPr>
          <p:cNvPr id="5" name="Rectángulo 4"/>
          <p:cNvSpPr/>
          <p:nvPr/>
        </p:nvSpPr>
        <p:spPr>
          <a:xfrm>
            <a:off x="590550" y="348347"/>
            <a:ext cx="4480214" cy="5632311"/>
          </a:xfrm>
          <a:prstGeom prst="rect">
            <a:avLst/>
          </a:prstGeom>
        </p:spPr>
        <p:txBody>
          <a:bodyPr wrap="square">
            <a:spAutoFit/>
          </a:bodyPr>
          <a:lstStyle/>
          <a:p>
            <a:r>
              <a:rPr lang="es-CL" dirty="0" smtClean="0"/>
              <a:t>Sexta </a:t>
            </a:r>
            <a:r>
              <a:rPr lang="es-CL" dirty="0" smtClean="0"/>
              <a:t>actividad</a:t>
            </a:r>
            <a:r>
              <a:rPr lang="es-CL" dirty="0"/>
              <a:t>. </a:t>
            </a:r>
            <a:r>
              <a:rPr lang="es-CL" dirty="0" err="1" smtClean="0"/>
              <a:t>Pupil’s</a:t>
            </a:r>
            <a:r>
              <a:rPr lang="es-CL" dirty="0" smtClean="0"/>
              <a:t> Book. </a:t>
            </a:r>
            <a:r>
              <a:rPr lang="es-CL" dirty="0"/>
              <a:t>Página Nº </a:t>
            </a:r>
            <a:r>
              <a:rPr lang="es-CL" dirty="0" smtClean="0"/>
              <a:t>19. </a:t>
            </a:r>
          </a:p>
          <a:p>
            <a:r>
              <a:rPr lang="es-CL" dirty="0" smtClean="0"/>
              <a:t>Tiempo </a:t>
            </a:r>
            <a:r>
              <a:rPr lang="es-CL" dirty="0"/>
              <a:t>sugerido: </a:t>
            </a:r>
            <a:r>
              <a:rPr lang="es-CL" dirty="0" smtClean="0"/>
              <a:t>Miércoles 25/03/20</a:t>
            </a:r>
          </a:p>
          <a:p>
            <a:endParaRPr lang="es-CL" dirty="0"/>
          </a:p>
          <a:p>
            <a:r>
              <a:rPr lang="es-CL" dirty="0" smtClean="0"/>
              <a:t>Pega los </a:t>
            </a:r>
            <a:r>
              <a:rPr lang="es-CL" dirty="0" err="1" smtClean="0"/>
              <a:t>stcikers</a:t>
            </a:r>
            <a:r>
              <a:rPr lang="es-CL" dirty="0" smtClean="0"/>
              <a:t> de la unidad 1 que se encuentran en el sobre de </a:t>
            </a:r>
            <a:r>
              <a:rPr lang="es-CL" dirty="0" err="1" smtClean="0"/>
              <a:t>stickers</a:t>
            </a:r>
            <a:r>
              <a:rPr lang="es-CL" dirty="0" smtClean="0"/>
              <a:t> y pop-</a:t>
            </a:r>
            <a:r>
              <a:rPr lang="es-CL" dirty="0" err="1" smtClean="0"/>
              <a:t>outs</a:t>
            </a:r>
            <a:r>
              <a:rPr lang="es-CL" dirty="0" smtClean="0"/>
              <a:t> </a:t>
            </a:r>
            <a:r>
              <a:rPr lang="es-CL" dirty="0" smtClean="0"/>
              <a:t>en donde </a:t>
            </a:r>
            <a:r>
              <a:rPr lang="es-CL" dirty="0" err="1" smtClean="0"/>
              <a:t>correspond.a</a:t>
            </a:r>
            <a:endParaRPr lang="es-CL" dirty="0" smtClean="0"/>
          </a:p>
          <a:p>
            <a:endParaRPr lang="es-CL" dirty="0"/>
          </a:p>
          <a:p>
            <a:r>
              <a:rPr lang="es-CL" b="1" dirty="0" err="1" smtClean="0"/>
              <a:t>What’s</a:t>
            </a:r>
            <a:r>
              <a:rPr lang="es-CL" b="1" dirty="0" smtClean="0"/>
              <a:t> </a:t>
            </a:r>
            <a:r>
              <a:rPr lang="es-CL" b="1" dirty="0" err="1" smtClean="0"/>
              <a:t>this</a:t>
            </a:r>
            <a:r>
              <a:rPr lang="es-CL" b="1" dirty="0" smtClean="0"/>
              <a:t>?</a:t>
            </a:r>
          </a:p>
          <a:p>
            <a:endParaRPr lang="es-CL" dirty="0"/>
          </a:p>
          <a:p>
            <a:r>
              <a:rPr lang="es-CL" sz="2400" b="1" dirty="0" err="1" smtClean="0"/>
              <a:t>Door</a:t>
            </a:r>
            <a:endParaRPr lang="es-CL" sz="2400" b="1" dirty="0" smtClean="0">
              <a:solidFill>
                <a:srgbClr val="FFC000"/>
              </a:solidFill>
            </a:endParaRPr>
          </a:p>
          <a:p>
            <a:r>
              <a:rPr lang="es-CL" sz="2400" b="1" dirty="0" err="1" smtClean="0"/>
              <a:t>Board</a:t>
            </a:r>
            <a:r>
              <a:rPr lang="es-CL" sz="2400" b="1" dirty="0" smtClean="0"/>
              <a:t> </a:t>
            </a:r>
            <a:endParaRPr lang="es-CL" sz="2400" b="1" dirty="0" smtClean="0">
              <a:solidFill>
                <a:srgbClr val="0070C0"/>
              </a:solidFill>
            </a:endParaRPr>
          </a:p>
          <a:p>
            <a:r>
              <a:rPr lang="es-CL" sz="2400" b="1" dirty="0" err="1" smtClean="0"/>
              <a:t>Window</a:t>
            </a:r>
            <a:endParaRPr lang="es-CL" sz="2400" b="1" dirty="0" smtClean="0">
              <a:solidFill>
                <a:srgbClr val="FFFF00"/>
              </a:solidFill>
            </a:endParaRPr>
          </a:p>
          <a:p>
            <a:r>
              <a:rPr lang="es-CL" sz="2400" b="1" dirty="0" err="1" smtClean="0"/>
              <a:t>Computer</a:t>
            </a:r>
            <a:endParaRPr lang="es-CL" sz="2400" b="1" dirty="0" smtClean="0">
              <a:solidFill>
                <a:srgbClr val="FF0000"/>
              </a:solidFill>
            </a:endParaRPr>
          </a:p>
          <a:p>
            <a:r>
              <a:rPr lang="es-CL" sz="2400" b="1" dirty="0" smtClean="0"/>
              <a:t>Bag</a:t>
            </a:r>
          </a:p>
          <a:p>
            <a:r>
              <a:rPr lang="es-CL" sz="2400" b="1" dirty="0" err="1" smtClean="0"/>
              <a:t>Peg</a:t>
            </a:r>
            <a:r>
              <a:rPr lang="es-CL" sz="2400" b="1" dirty="0" smtClean="0">
                <a:solidFill>
                  <a:srgbClr val="7030A0"/>
                </a:solidFill>
              </a:rPr>
              <a:t> </a:t>
            </a:r>
          </a:p>
          <a:p>
            <a:endParaRPr lang="es-CL" dirty="0" smtClean="0"/>
          </a:p>
          <a:p>
            <a:r>
              <a:rPr lang="es-CL" dirty="0" smtClean="0"/>
              <a:t>Practica la pronunciación de cada palabra.</a:t>
            </a:r>
          </a:p>
          <a:p>
            <a:endParaRPr lang="es-CL" dirty="0"/>
          </a:p>
        </p:txBody>
      </p:sp>
      <p:pic>
        <p:nvPicPr>
          <p:cNvPr id="6" name="Imagen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854700"/>
            <a:ext cx="12192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solid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61854" y="3345872"/>
            <a:ext cx="609600" cy="609600"/>
          </a:xfrm>
          <a:prstGeom prst="rect">
            <a:avLst/>
          </a:prstGeom>
          <a:solidFill>
            <a:srgbClr val="FF0000"/>
          </a:solidFill>
        </p:spPr>
      </p:pic>
    </p:spTree>
    <p:extLst>
      <p:ext uri="{BB962C8B-B14F-4D97-AF65-F5344CB8AC3E}">
        <p14:creationId xmlns:p14="http://schemas.microsoft.com/office/powerpoint/2010/main" val="27977946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8"/>
          <a:srcRect l="15446" t="15365" r="33894" b="17187"/>
          <a:stretch/>
        </p:blipFill>
        <p:spPr>
          <a:xfrm>
            <a:off x="5753100" y="348347"/>
            <a:ext cx="6438900" cy="5764881"/>
          </a:xfrm>
          <a:prstGeom prst="rect">
            <a:avLst/>
          </a:prstGeom>
        </p:spPr>
      </p:pic>
      <p:sp>
        <p:nvSpPr>
          <p:cNvPr id="5" name="Rectángulo 4"/>
          <p:cNvSpPr/>
          <p:nvPr/>
        </p:nvSpPr>
        <p:spPr>
          <a:xfrm>
            <a:off x="590550" y="348347"/>
            <a:ext cx="6096000" cy="4801314"/>
          </a:xfrm>
          <a:prstGeom prst="rect">
            <a:avLst/>
          </a:prstGeom>
        </p:spPr>
        <p:txBody>
          <a:bodyPr>
            <a:spAutoFit/>
          </a:bodyPr>
          <a:lstStyle/>
          <a:p>
            <a:r>
              <a:rPr lang="es-CL" dirty="0" smtClean="0"/>
              <a:t>Segunda actividad</a:t>
            </a:r>
            <a:r>
              <a:rPr lang="es-CL" dirty="0"/>
              <a:t>. </a:t>
            </a:r>
            <a:r>
              <a:rPr lang="es-CL" dirty="0" err="1" smtClean="0"/>
              <a:t>Pupil’s</a:t>
            </a:r>
            <a:r>
              <a:rPr lang="es-CL" dirty="0" smtClean="0"/>
              <a:t> Book. </a:t>
            </a:r>
            <a:r>
              <a:rPr lang="es-CL" dirty="0"/>
              <a:t>Página Nº </a:t>
            </a:r>
            <a:r>
              <a:rPr lang="es-CL" dirty="0" smtClean="0"/>
              <a:t>21. </a:t>
            </a:r>
          </a:p>
          <a:p>
            <a:r>
              <a:rPr lang="es-CL" dirty="0" smtClean="0"/>
              <a:t>Tiempo </a:t>
            </a:r>
            <a:r>
              <a:rPr lang="es-CL" dirty="0"/>
              <a:t>sugerido: </a:t>
            </a:r>
            <a:r>
              <a:rPr lang="es-CL" dirty="0" smtClean="0"/>
              <a:t>Miércoles 25/03/20</a:t>
            </a:r>
          </a:p>
          <a:p>
            <a:endParaRPr lang="es-CL" dirty="0"/>
          </a:p>
          <a:p>
            <a:endParaRPr lang="es-CL" dirty="0"/>
          </a:p>
          <a:p>
            <a:r>
              <a:rPr lang="es-CL" dirty="0" smtClean="0"/>
              <a:t>Practica los sonidos de la letra a y e en inglés.</a:t>
            </a:r>
          </a:p>
          <a:p>
            <a:endParaRPr lang="es-CL" dirty="0"/>
          </a:p>
          <a:p>
            <a:endParaRPr lang="es-CL" dirty="0" smtClean="0"/>
          </a:p>
          <a:p>
            <a:endParaRPr lang="es-CL" dirty="0"/>
          </a:p>
          <a:p>
            <a:endParaRPr lang="es-CL" dirty="0" smtClean="0"/>
          </a:p>
          <a:p>
            <a:endParaRPr lang="es-CL" dirty="0"/>
          </a:p>
          <a:p>
            <a:r>
              <a:rPr lang="es-CL" dirty="0" smtClean="0"/>
              <a:t>Canta la canción con los sonidos a y e</a:t>
            </a:r>
          </a:p>
          <a:p>
            <a:endParaRPr lang="es-CL" dirty="0"/>
          </a:p>
          <a:p>
            <a:endParaRPr lang="es-CL" dirty="0" smtClean="0"/>
          </a:p>
          <a:p>
            <a:endParaRPr lang="es-CL" dirty="0"/>
          </a:p>
          <a:p>
            <a:endParaRPr lang="es-CL" dirty="0" smtClean="0"/>
          </a:p>
          <a:p>
            <a:r>
              <a:rPr lang="es-CL" dirty="0" smtClean="0"/>
              <a:t>Escucha, apunta y di la palabra que escuches.</a:t>
            </a:r>
          </a:p>
          <a:p>
            <a:endParaRPr lang="es-CL" dirty="0"/>
          </a:p>
        </p:txBody>
      </p:sp>
      <p:pic>
        <p:nvPicPr>
          <p:cNvPr id="6" name="Imagen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5854700"/>
            <a:ext cx="12192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010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562225" y="2139404"/>
            <a:ext cx="609600" cy="609600"/>
          </a:xfrm>
          <a:prstGeom prst="rect">
            <a:avLst/>
          </a:prstGeom>
        </p:spPr>
      </p:pic>
      <p:pic>
        <p:nvPicPr>
          <p:cNvPr id="8" name="010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352675" y="3705185"/>
            <a:ext cx="609600" cy="609600"/>
          </a:xfrm>
          <a:prstGeom prst="rect">
            <a:avLst/>
          </a:prstGeom>
        </p:spPr>
      </p:pic>
      <p:pic>
        <p:nvPicPr>
          <p:cNvPr id="9" name="0108">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2562225" y="5197380"/>
            <a:ext cx="609600" cy="609600"/>
          </a:xfrm>
          <a:prstGeom prst="rect">
            <a:avLst/>
          </a:prstGeom>
        </p:spPr>
      </p:pic>
    </p:spTree>
    <p:extLst>
      <p:ext uri="{BB962C8B-B14F-4D97-AF65-F5344CB8AC3E}">
        <p14:creationId xmlns:p14="http://schemas.microsoft.com/office/powerpoint/2010/main" val="41888777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6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9475"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3572" fill="hold"/>
                                        <p:tgtEl>
                                          <p:spTgt spid="9"/>
                                        </p:tgtEl>
                                      </p:cBhvr>
                                    </p:cmd>
                                  </p:childTnLst>
                                </p:cTn>
                              </p:par>
                            </p:childTnLst>
                          </p:cTn>
                        </p:par>
                      </p:childTnLst>
                    </p:cTn>
                  </p:par>
                </p:childTnLst>
              </p:cTn>
              <p:nextCondLst>
                <p:cond evt="onClick" delay="0">
                  <p:tgtEl>
                    <p:spTgt spid="9"/>
                  </p:tgtEl>
                </p:cond>
              </p:nextCondLst>
            </p:seq>
            <p:audio>
              <p:cMediaNode vol="80000">
                <p:cTn id="19"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4"/>
          <a:srcRect l="35651" t="8333" r="25550" b="20574"/>
          <a:stretch/>
        </p:blipFill>
        <p:spPr>
          <a:xfrm>
            <a:off x="571499" y="247650"/>
            <a:ext cx="5048251" cy="5200650"/>
          </a:xfrm>
          <a:prstGeom prst="rect">
            <a:avLst/>
          </a:prstGeom>
        </p:spPr>
      </p:pic>
      <p:pic>
        <p:nvPicPr>
          <p:cNvPr id="5" name="Imagen 4"/>
          <p:cNvPicPr>
            <a:picLocks noChangeAspect="1"/>
          </p:cNvPicPr>
          <p:nvPr/>
        </p:nvPicPr>
        <p:blipFill rotWithShape="1">
          <a:blip r:embed="rId5"/>
          <a:srcRect l="35359" t="9114" r="25256" b="20834"/>
          <a:stretch/>
        </p:blipFill>
        <p:spPr>
          <a:xfrm>
            <a:off x="6305549" y="247650"/>
            <a:ext cx="5124451" cy="5124450"/>
          </a:xfrm>
          <a:prstGeom prst="rect">
            <a:avLst/>
          </a:prstGeom>
        </p:spPr>
      </p:pic>
      <p:pic>
        <p:nvPicPr>
          <p:cNvPr id="6" name="010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76849" y="5015953"/>
            <a:ext cx="1371601" cy="1371601"/>
          </a:xfrm>
          <a:prstGeom prst="rect">
            <a:avLst/>
          </a:prstGeom>
        </p:spPr>
      </p:pic>
    </p:spTree>
    <p:extLst>
      <p:ext uri="{BB962C8B-B14F-4D97-AF65-F5344CB8AC3E}">
        <p14:creationId xmlns:p14="http://schemas.microsoft.com/office/powerpoint/2010/main" val="27647944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6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err="1" smtClean="0">
                <a:solidFill>
                  <a:srgbClr val="002060"/>
                </a:solidFill>
                <a:latin typeface="Arial Rounded MT Bold" panose="020F0704030504030204" pitchFamily="34" charset="0"/>
              </a:rPr>
              <a:t>Closing</a:t>
            </a:r>
            <a:r>
              <a:rPr lang="es-CL" dirty="0" smtClean="0">
                <a:solidFill>
                  <a:srgbClr val="002060"/>
                </a:solidFill>
                <a:latin typeface="Arial Rounded MT Bold" panose="020F0704030504030204" pitchFamily="34" charset="0"/>
              </a:rPr>
              <a:t>: Cierre</a:t>
            </a:r>
            <a:endParaRPr lang="en-US" dirty="0">
              <a:solidFill>
                <a:srgbClr val="002060"/>
              </a:solidFill>
              <a:latin typeface="Arial Rounded MT Bold" panose="020F0704030504030204" pitchFamily="34" charset="0"/>
            </a:endParaRPr>
          </a:p>
        </p:txBody>
      </p:sp>
      <p:sp>
        <p:nvSpPr>
          <p:cNvPr id="3" name="Marcador de contenido 2"/>
          <p:cNvSpPr>
            <a:spLocks noGrp="1"/>
          </p:cNvSpPr>
          <p:nvPr>
            <p:ph idx="1"/>
          </p:nvPr>
        </p:nvSpPr>
        <p:spPr/>
        <p:txBody>
          <a:bodyPr/>
          <a:lstStyle/>
          <a:p>
            <a:pPr marL="0" indent="0">
              <a:buNone/>
            </a:pPr>
            <a:r>
              <a:rPr lang="es-CL" dirty="0" smtClean="0">
                <a:solidFill>
                  <a:srgbClr val="002060"/>
                </a:solidFill>
                <a:latin typeface="Arial Rounded MT Bold" panose="020F0704030504030204" pitchFamily="34" charset="0"/>
              </a:rPr>
              <a:t>Para terminar nuestra lección debemos hacerlo con las siguientes canciones. </a:t>
            </a:r>
          </a:p>
          <a:p>
            <a:pPr marL="0" indent="0">
              <a:buNone/>
            </a:pPr>
            <a:r>
              <a:rPr lang="es-CL" dirty="0" smtClean="0">
                <a:solidFill>
                  <a:srgbClr val="002060"/>
                </a:solidFill>
                <a:latin typeface="Arial Rounded MT Bold" panose="020F0704030504030204" pitchFamily="34" charset="0"/>
              </a:rPr>
              <a:t>A) </a:t>
            </a:r>
            <a:r>
              <a:rPr lang="es-CL" dirty="0" err="1" smtClean="0">
                <a:solidFill>
                  <a:srgbClr val="002060"/>
                </a:solidFill>
                <a:latin typeface="Arial Rounded MT Bold" panose="020F0704030504030204" pitchFamily="34" charset="0"/>
              </a:rPr>
              <a:t>Tidy</a:t>
            </a:r>
            <a:r>
              <a:rPr lang="es-CL" dirty="0" smtClean="0">
                <a:solidFill>
                  <a:srgbClr val="002060"/>
                </a:solidFill>
                <a:latin typeface="Arial Rounded MT Bold" panose="020F0704030504030204" pitchFamily="34" charset="0"/>
              </a:rPr>
              <a:t> up </a:t>
            </a:r>
            <a:r>
              <a:rPr lang="es-CL" dirty="0" err="1" smtClean="0">
                <a:solidFill>
                  <a:srgbClr val="002060"/>
                </a:solidFill>
                <a:latin typeface="Arial Rounded MT Bold" panose="020F0704030504030204" pitchFamily="34" charset="0"/>
              </a:rPr>
              <a:t>song</a:t>
            </a:r>
            <a:r>
              <a:rPr lang="es-CL" dirty="0" smtClean="0">
                <a:solidFill>
                  <a:srgbClr val="002060"/>
                </a:solidFill>
                <a:latin typeface="Arial Rounded MT Bold" panose="020F0704030504030204" pitchFamily="34" charset="0"/>
              </a:rPr>
              <a:t>.</a:t>
            </a:r>
          </a:p>
          <a:p>
            <a:r>
              <a:rPr lang="es-CL" dirty="0">
                <a:solidFill>
                  <a:srgbClr val="002060"/>
                </a:solidFill>
                <a:latin typeface="Arial Rounded MT Bold" panose="020F0704030504030204" pitchFamily="34" charset="0"/>
              </a:rPr>
              <a:t> </a:t>
            </a:r>
            <a:r>
              <a:rPr lang="es-CL" dirty="0" smtClean="0">
                <a:solidFill>
                  <a:srgbClr val="002060"/>
                </a:solidFill>
                <a:latin typeface="Arial Rounded MT Bold" panose="020F0704030504030204" pitchFamily="34" charset="0"/>
              </a:rPr>
              <a:t>   (canción para ordenar y poner todo en su lugar)</a:t>
            </a:r>
            <a:endParaRPr lang="es-CL" dirty="0">
              <a:solidFill>
                <a:srgbClr val="002060"/>
              </a:solidFill>
              <a:latin typeface="Arial Rounded MT Bold" panose="020F0704030504030204" pitchFamily="34" charset="0"/>
            </a:endParaRPr>
          </a:p>
          <a:p>
            <a:endParaRPr lang="es-CL" dirty="0" smtClean="0">
              <a:solidFill>
                <a:srgbClr val="002060"/>
              </a:solidFill>
              <a:latin typeface="Arial Rounded MT Bold" panose="020F0704030504030204" pitchFamily="34" charset="0"/>
            </a:endParaRPr>
          </a:p>
          <a:p>
            <a:r>
              <a:rPr lang="es-CL" dirty="0" smtClean="0">
                <a:solidFill>
                  <a:srgbClr val="002060"/>
                </a:solidFill>
                <a:latin typeface="Arial Rounded MT Bold" panose="020F0704030504030204" pitchFamily="34" charset="0"/>
              </a:rPr>
              <a:t>B) </a:t>
            </a:r>
            <a:r>
              <a:rPr lang="es-CL" dirty="0" err="1" smtClean="0">
                <a:solidFill>
                  <a:srgbClr val="002060"/>
                </a:solidFill>
                <a:latin typeface="Arial Rounded MT Bold" panose="020F0704030504030204" pitchFamily="34" charset="0"/>
              </a:rPr>
              <a:t>Good</a:t>
            </a:r>
            <a:r>
              <a:rPr lang="es-CL"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bye</a:t>
            </a:r>
            <a:r>
              <a:rPr lang="es-CL"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song</a:t>
            </a:r>
            <a:r>
              <a:rPr lang="es-CL" dirty="0" smtClean="0">
                <a:solidFill>
                  <a:srgbClr val="002060"/>
                </a:solidFill>
                <a:latin typeface="Arial Rounded MT Bold" panose="020F0704030504030204" pitchFamily="34" charset="0"/>
              </a:rPr>
              <a:t>  </a:t>
            </a:r>
          </a:p>
          <a:p>
            <a:r>
              <a:rPr lang="es-CL" dirty="0" smtClean="0">
                <a:solidFill>
                  <a:srgbClr val="002060"/>
                </a:solidFill>
                <a:latin typeface="Arial Rounded MT Bold" panose="020F0704030504030204" pitchFamily="34" charset="0"/>
              </a:rPr>
              <a:t>   (canción de despedida)</a:t>
            </a:r>
            <a:endParaRPr lang="en-US" dirty="0">
              <a:solidFill>
                <a:srgbClr val="002060"/>
              </a:solidFill>
              <a:latin typeface="Arial Rounded MT Bold" panose="020F0704030504030204" pitchFamily="34" charset="0"/>
            </a:endParaRPr>
          </a:p>
        </p:txBody>
      </p:sp>
      <p:pic>
        <p:nvPicPr>
          <p:cNvPr id="4" name="000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94624" y="3190297"/>
            <a:ext cx="1259176" cy="1108075"/>
          </a:xfrm>
          <a:prstGeom prst="rect">
            <a:avLst/>
          </a:prstGeom>
        </p:spPr>
      </p:pic>
      <p:pic>
        <p:nvPicPr>
          <p:cNvPr id="5" name="000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600700" y="4418807"/>
            <a:ext cx="1219200" cy="1219200"/>
          </a:xfrm>
          <a:prstGeom prst="rect">
            <a:avLst/>
          </a:prstGeom>
        </p:spPr>
      </p:pic>
    </p:spTree>
    <p:extLst>
      <p:ext uri="{BB962C8B-B14F-4D97-AF65-F5344CB8AC3E}">
        <p14:creationId xmlns:p14="http://schemas.microsoft.com/office/powerpoint/2010/main" val="12872753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92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3415"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277091"/>
            <a:ext cx="10515600" cy="5899872"/>
          </a:xfrm>
        </p:spPr>
        <p:txBody>
          <a:bodyPr>
            <a:normAutofit lnSpcReduction="10000"/>
          </a:bodyPr>
          <a:lstStyle/>
          <a:p>
            <a:pPr marL="0" indent="0">
              <a:buNone/>
            </a:pPr>
            <a:r>
              <a:rPr lang="es-CL" b="1" dirty="0">
                <a:effectLst>
                  <a:outerShdw blurRad="38100" dist="38100" dir="2700000" algn="tl">
                    <a:srgbClr val="000000">
                      <a:alpha val="43137"/>
                    </a:srgbClr>
                  </a:outerShdw>
                </a:effectLst>
              </a:rPr>
              <a:t>Estimados Apoderados (as</a:t>
            </a:r>
            <a:r>
              <a:rPr lang="es-CL" b="1" dirty="0" smtClean="0">
                <a:effectLst>
                  <a:outerShdw blurRad="38100" dist="38100" dir="2700000" algn="tl">
                    <a:srgbClr val="000000">
                      <a:alpha val="43137"/>
                    </a:srgbClr>
                  </a:outerShdw>
                </a:effectLst>
              </a:rPr>
              <a:t>).</a:t>
            </a:r>
          </a:p>
          <a:p>
            <a:pPr marL="0" indent="0">
              <a:buNone/>
            </a:pPr>
            <a:r>
              <a:rPr lang="es-CL" dirty="0" smtClean="0"/>
              <a:t> </a:t>
            </a:r>
            <a:r>
              <a:rPr lang="es-CL" dirty="0"/>
              <a:t>El objetivo principal de este material pedagógico es continuar la nivelación y proceso de avance de nuestros estudiantes del Jardín </a:t>
            </a:r>
            <a:r>
              <a:rPr lang="es-CL" dirty="0" smtClean="0"/>
              <a:t>Infantil en sus casas. </a:t>
            </a:r>
          </a:p>
          <a:p>
            <a:pPr marL="0" indent="0">
              <a:buNone/>
            </a:pPr>
            <a:r>
              <a:rPr lang="es-CL" dirty="0" smtClean="0"/>
              <a:t>Indicaciones </a:t>
            </a:r>
            <a:r>
              <a:rPr lang="es-CL" dirty="0"/>
              <a:t>Generales para nuestras familias. </a:t>
            </a:r>
            <a:endParaRPr lang="es-CL" dirty="0" smtClean="0"/>
          </a:p>
          <a:p>
            <a:pPr marL="514350" indent="-514350">
              <a:buAutoNum type="arabicParenR"/>
            </a:pPr>
            <a:r>
              <a:rPr lang="es-CL" dirty="0" smtClean="0"/>
              <a:t>El </a:t>
            </a:r>
            <a:r>
              <a:rPr lang="es-CL" dirty="0"/>
              <a:t>apoderado(a) debe acompañar y apoyar a su hijo (a). </a:t>
            </a:r>
            <a:endParaRPr lang="es-CL" dirty="0" smtClean="0"/>
          </a:p>
          <a:p>
            <a:pPr marL="514350" indent="-514350">
              <a:buAutoNum type="arabicParenR"/>
            </a:pPr>
            <a:r>
              <a:rPr lang="es-CL" dirty="0" smtClean="0"/>
              <a:t> </a:t>
            </a:r>
            <a:r>
              <a:rPr lang="es-CL" dirty="0"/>
              <a:t>El estudiante debe escuchar atentamente las indicaciones del apoderado(a). </a:t>
            </a:r>
            <a:endParaRPr lang="es-CL" dirty="0" smtClean="0"/>
          </a:p>
          <a:p>
            <a:pPr marL="514350" indent="-514350">
              <a:buAutoNum type="arabicParenR"/>
            </a:pPr>
            <a:r>
              <a:rPr lang="es-CL" dirty="0" smtClean="0"/>
              <a:t> </a:t>
            </a:r>
            <a:r>
              <a:rPr lang="es-CL" dirty="0"/>
              <a:t>Recordamos que el apoderado(a) debe generar un ambiente tranquilo para iniciar el trabajo con el texto de estudio, así como también, su hijo (a) debe estar sentado (a) en una silla con apoyo de una mesa</a:t>
            </a:r>
            <a:r>
              <a:rPr lang="es-CL" dirty="0" smtClean="0"/>
              <a:t>.</a:t>
            </a:r>
          </a:p>
          <a:p>
            <a:pPr marL="514350" indent="-514350">
              <a:buAutoNum type="arabicParenR"/>
            </a:pPr>
            <a:r>
              <a:rPr lang="es-CL" dirty="0" smtClean="0"/>
              <a:t>Si tiene consultas acerca de este </a:t>
            </a:r>
            <a:r>
              <a:rPr lang="es-CL" dirty="0" err="1" smtClean="0"/>
              <a:t>ppt</a:t>
            </a:r>
            <a:r>
              <a:rPr lang="es-CL" dirty="0" smtClean="0"/>
              <a:t> envíemelas a mi correo electrónico </a:t>
            </a:r>
            <a:r>
              <a:rPr lang="es-CL" dirty="0" smtClean="0">
                <a:hlinkClick r:id="rId2"/>
              </a:rPr>
              <a:t>mapari.Riquelme@Gmail.com</a:t>
            </a:r>
            <a:r>
              <a:rPr lang="es-CL" dirty="0" smtClean="0"/>
              <a:t>.</a:t>
            </a:r>
            <a:endParaRPr lang="es-CL" dirty="0"/>
          </a:p>
        </p:txBody>
      </p:sp>
    </p:spTree>
    <p:extLst>
      <p:ext uri="{BB962C8B-B14F-4D97-AF65-F5344CB8AC3E}">
        <p14:creationId xmlns:p14="http://schemas.microsoft.com/office/powerpoint/2010/main" val="3058285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noFill/>
        </p:spPr>
        <p:txBody>
          <a:bodyPr/>
          <a:lstStyle/>
          <a:p>
            <a:pPr algn="ctr"/>
            <a:r>
              <a:rPr lang="es-CL" b="1" u="sng" dirty="0" smtClean="0">
                <a:solidFill>
                  <a:srgbClr val="002060"/>
                </a:solidFill>
                <a:effectLst>
                  <a:outerShdw blurRad="38100" dist="38100" dir="2700000" algn="tl">
                    <a:srgbClr val="000000">
                      <a:alpha val="43137"/>
                    </a:srgbClr>
                  </a:outerShdw>
                </a:effectLst>
                <a:latin typeface="Arial Rounded MT Bold" panose="020F0704030504030204" pitchFamily="34" charset="0"/>
              </a:rPr>
              <a:t>INTRODUCTION</a:t>
            </a:r>
            <a:r>
              <a:rPr lang="es-CL" dirty="0" smtClean="0"/>
              <a:t/>
            </a:r>
            <a:br>
              <a:rPr lang="es-CL" dirty="0" smtClean="0"/>
            </a:br>
            <a:endParaRPr lang="en-US" dirty="0"/>
          </a:p>
        </p:txBody>
      </p:sp>
      <p:sp>
        <p:nvSpPr>
          <p:cNvPr id="3" name="Marcador de contenido 2"/>
          <p:cNvSpPr>
            <a:spLocks noGrp="1"/>
          </p:cNvSpPr>
          <p:nvPr>
            <p:ph idx="1"/>
          </p:nvPr>
        </p:nvSpPr>
        <p:spPr/>
        <p:txBody>
          <a:bodyPr>
            <a:normAutofit fontScale="77500" lnSpcReduction="20000"/>
          </a:bodyPr>
          <a:lstStyle/>
          <a:p>
            <a:pPr marL="514350" indent="-514350">
              <a:buAutoNum type="alphaUcParenR"/>
            </a:pPr>
            <a:r>
              <a:rPr lang="es-CL" b="1" dirty="0" err="1" smtClean="0">
                <a:solidFill>
                  <a:srgbClr val="002060"/>
                </a:solidFill>
                <a:latin typeface="Arial Rounded MT Bold" panose="020F0704030504030204" pitchFamily="34" charset="0"/>
              </a:rPr>
              <a:t>Concepts</a:t>
            </a:r>
            <a:r>
              <a:rPr lang="es-CL" b="1"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good</a:t>
            </a:r>
            <a:r>
              <a:rPr lang="es-CL"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Ex.Greenman</a:t>
            </a:r>
            <a:r>
              <a:rPr lang="es-CL" dirty="0" smtClean="0">
                <a:solidFill>
                  <a:srgbClr val="002060"/>
                </a:solidFill>
                <a:latin typeface="Arial Rounded MT Bold" panose="020F0704030504030204" pitchFamily="34" charset="0"/>
              </a:rPr>
              <a:t> and Friends are </a:t>
            </a:r>
            <a:r>
              <a:rPr lang="es-CL" dirty="0" err="1" smtClean="0">
                <a:solidFill>
                  <a:srgbClr val="002060"/>
                </a:solidFill>
                <a:latin typeface="Arial Rounded MT Bold" panose="020F0704030504030204" pitchFamily="34" charset="0"/>
              </a:rPr>
              <a:t>good</a:t>
            </a:r>
            <a:r>
              <a:rPr lang="es-CL" dirty="0" smtClean="0">
                <a:solidFill>
                  <a:srgbClr val="002060"/>
                </a:solidFill>
                <a:latin typeface="Arial Rounded MT Bold" panose="020F0704030504030204" pitchFamily="34" charset="0"/>
              </a:rPr>
              <a:t>.</a:t>
            </a:r>
          </a:p>
          <a:p>
            <a:r>
              <a:rPr lang="es-CL" dirty="0" smtClean="0">
                <a:solidFill>
                  <a:srgbClr val="002060"/>
                </a:solidFill>
                <a:latin typeface="Arial Rounded MT Bold" panose="020F0704030504030204" pitchFamily="34" charset="0"/>
              </a:rPr>
              <a:t>(bueno. Ej.: </a:t>
            </a:r>
            <a:r>
              <a:rPr lang="es-CL" dirty="0" err="1" smtClean="0">
                <a:solidFill>
                  <a:srgbClr val="002060"/>
                </a:solidFill>
                <a:latin typeface="Arial Rounded MT Bold" panose="020F0704030504030204" pitchFamily="34" charset="0"/>
              </a:rPr>
              <a:t>Greenman</a:t>
            </a:r>
            <a:r>
              <a:rPr lang="es-CL" dirty="0" smtClean="0">
                <a:solidFill>
                  <a:srgbClr val="002060"/>
                </a:solidFill>
                <a:latin typeface="Arial Rounded MT Bold" panose="020F0704030504030204" pitchFamily="34" charset="0"/>
              </a:rPr>
              <a:t> y sus amigos son buenos).</a:t>
            </a:r>
          </a:p>
          <a:p>
            <a:pPr marL="0" indent="0">
              <a:buNone/>
            </a:pPr>
            <a:endParaRPr lang="es-CL" dirty="0" smtClean="0">
              <a:solidFill>
                <a:srgbClr val="002060"/>
              </a:solidFill>
              <a:latin typeface="Arial Rounded MT Bold" panose="020F0704030504030204" pitchFamily="34" charset="0"/>
            </a:endParaRPr>
          </a:p>
          <a:p>
            <a:pPr marL="0" indent="0">
              <a:buNone/>
            </a:pPr>
            <a:r>
              <a:rPr lang="es-CL" dirty="0" err="1" smtClean="0">
                <a:solidFill>
                  <a:srgbClr val="002060"/>
                </a:solidFill>
                <a:latin typeface="Arial Rounded MT Bold" panose="020F0704030504030204" pitchFamily="34" charset="0"/>
              </a:rPr>
              <a:t>naughty</a:t>
            </a:r>
            <a:r>
              <a:rPr lang="es-CL" dirty="0" smtClean="0">
                <a:solidFill>
                  <a:srgbClr val="002060"/>
                </a:solidFill>
                <a:latin typeface="Arial Rounded MT Bold" panose="020F0704030504030204" pitchFamily="34" charset="0"/>
              </a:rPr>
              <a:t>. Ex. </a:t>
            </a:r>
            <a:r>
              <a:rPr lang="es-CL" dirty="0" err="1" smtClean="0">
                <a:solidFill>
                  <a:srgbClr val="002060"/>
                </a:solidFill>
                <a:latin typeface="Arial Rounded MT Bold" panose="020F0704030504030204" pitchFamily="34" charset="0"/>
              </a:rPr>
              <a:t>Rabbit</a:t>
            </a:r>
            <a:r>
              <a:rPr lang="es-CL"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is</a:t>
            </a:r>
            <a:r>
              <a:rPr lang="es-CL"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naughty</a:t>
            </a:r>
            <a:r>
              <a:rPr lang="es-CL" dirty="0" smtClean="0">
                <a:solidFill>
                  <a:srgbClr val="002060"/>
                </a:solidFill>
                <a:latin typeface="Arial Rounded MT Bold" panose="020F0704030504030204" pitchFamily="34" charset="0"/>
              </a:rPr>
              <a:t>.</a:t>
            </a:r>
          </a:p>
          <a:p>
            <a:r>
              <a:rPr lang="es-CL" dirty="0" smtClean="0">
                <a:solidFill>
                  <a:srgbClr val="002060"/>
                </a:solidFill>
                <a:latin typeface="Arial Rounded MT Bold" panose="020F0704030504030204" pitchFamily="34" charset="0"/>
              </a:rPr>
              <a:t>(travieso. Ej. El conejito es travieso)</a:t>
            </a:r>
          </a:p>
          <a:p>
            <a:endParaRPr lang="es-CL" dirty="0">
              <a:solidFill>
                <a:srgbClr val="002060"/>
              </a:solidFill>
              <a:latin typeface="Arial Rounded MT Bold" panose="020F0704030504030204" pitchFamily="34" charset="0"/>
            </a:endParaRPr>
          </a:p>
          <a:p>
            <a:pPr marL="0" indent="0">
              <a:buNone/>
            </a:pPr>
            <a:r>
              <a:rPr lang="es-CL" dirty="0" smtClean="0">
                <a:solidFill>
                  <a:srgbClr val="002060"/>
                </a:solidFill>
                <a:latin typeface="Arial Rounded MT Bold" panose="020F0704030504030204" pitchFamily="34" charset="0"/>
              </a:rPr>
              <a:t>B) </a:t>
            </a:r>
            <a:r>
              <a:rPr lang="es-CL" b="1" dirty="0" err="1" smtClean="0">
                <a:solidFill>
                  <a:srgbClr val="002060"/>
                </a:solidFill>
                <a:latin typeface="Arial Rounded MT Bold" panose="020F0704030504030204" pitchFamily="34" charset="0"/>
              </a:rPr>
              <a:t>Emotions</a:t>
            </a:r>
            <a:r>
              <a:rPr lang="es-CL" b="1"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being</a:t>
            </a:r>
            <a:r>
              <a:rPr lang="es-CL"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sorry</a:t>
            </a:r>
            <a:r>
              <a:rPr lang="es-CL" dirty="0" smtClean="0">
                <a:solidFill>
                  <a:srgbClr val="002060"/>
                </a:solidFill>
                <a:latin typeface="Arial Rounded MT Bold" panose="020F0704030504030204" pitchFamily="34" charset="0"/>
              </a:rPr>
              <a:t>.</a:t>
            </a:r>
          </a:p>
          <a:p>
            <a:r>
              <a:rPr lang="es-CL" dirty="0" smtClean="0">
                <a:solidFill>
                  <a:srgbClr val="002060"/>
                </a:solidFill>
                <a:latin typeface="Arial Rounded MT Bold" panose="020F0704030504030204" pitchFamily="34" charset="0"/>
              </a:rPr>
              <a:t>(emociones: disculparse. El conejito se disculpa por haber hecho una travesura)</a:t>
            </a:r>
          </a:p>
          <a:p>
            <a:endParaRPr lang="es-CL" dirty="0">
              <a:solidFill>
                <a:srgbClr val="002060"/>
              </a:solidFill>
              <a:latin typeface="Arial Rounded MT Bold" panose="020F0704030504030204" pitchFamily="34" charset="0"/>
            </a:endParaRPr>
          </a:p>
          <a:p>
            <a:pPr marL="0" indent="0">
              <a:buNone/>
            </a:pPr>
            <a:r>
              <a:rPr lang="es-CL" dirty="0" smtClean="0">
                <a:solidFill>
                  <a:srgbClr val="002060"/>
                </a:solidFill>
                <a:latin typeface="Arial Rounded MT Bold" panose="020F0704030504030204" pitchFamily="34" charset="0"/>
              </a:rPr>
              <a:t>C) </a:t>
            </a:r>
            <a:r>
              <a:rPr lang="es-CL" b="1" dirty="0" err="1" smtClean="0">
                <a:solidFill>
                  <a:srgbClr val="002060"/>
                </a:solidFill>
                <a:latin typeface="Arial Rounded MT Bold" panose="020F0704030504030204" pitchFamily="34" charset="0"/>
              </a:rPr>
              <a:t>Value</a:t>
            </a:r>
            <a:r>
              <a:rPr lang="es-CL" b="1" dirty="0" smtClean="0">
                <a:solidFill>
                  <a:srgbClr val="002060"/>
                </a:solidFill>
                <a:latin typeface="Arial Rounded MT Bold" panose="020F0704030504030204" pitchFamily="34" charset="0"/>
              </a:rPr>
              <a:t>: </a:t>
            </a:r>
            <a:r>
              <a:rPr lang="es-CL" dirty="0" err="1" smtClean="0">
                <a:solidFill>
                  <a:srgbClr val="002060"/>
                </a:solidFill>
                <a:latin typeface="Arial Rounded MT Bold" panose="020F0704030504030204" pitchFamily="34" charset="0"/>
              </a:rPr>
              <a:t>respect</a:t>
            </a:r>
            <a:r>
              <a:rPr lang="es-CL" dirty="0" smtClean="0">
                <a:solidFill>
                  <a:srgbClr val="002060"/>
                </a:solidFill>
                <a:latin typeface="Arial Rounded MT Bold" panose="020F0704030504030204" pitchFamily="34" charset="0"/>
              </a:rPr>
              <a:t>.</a:t>
            </a:r>
          </a:p>
          <a:p>
            <a:r>
              <a:rPr lang="es-CL" dirty="0" smtClean="0">
                <a:solidFill>
                  <a:srgbClr val="002060"/>
                </a:solidFill>
                <a:latin typeface="Arial Rounded MT Bold" panose="020F0704030504030204" pitchFamily="34" charset="0"/>
              </a:rPr>
              <a:t>    (valores: el respeto)</a:t>
            </a:r>
          </a:p>
        </p:txBody>
      </p:sp>
    </p:spTree>
    <p:extLst>
      <p:ext uri="{BB962C8B-B14F-4D97-AF65-F5344CB8AC3E}">
        <p14:creationId xmlns:p14="http://schemas.microsoft.com/office/powerpoint/2010/main" val="10545592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u="sng" dirty="0" err="1" smtClean="0">
                <a:solidFill>
                  <a:srgbClr val="0070C0"/>
                </a:solidFill>
                <a:latin typeface="Comic Sans MS" panose="030F0702030302020204" pitchFamily="66" charset="0"/>
              </a:rPr>
              <a:t>Lesson</a:t>
            </a:r>
            <a:r>
              <a:rPr lang="es-CL" u="sng" dirty="0" smtClean="0">
                <a:solidFill>
                  <a:srgbClr val="0070C0"/>
                </a:solidFill>
                <a:latin typeface="Comic Sans MS" panose="030F0702030302020204" pitchFamily="66" charset="0"/>
              </a:rPr>
              <a:t> 1: </a:t>
            </a:r>
            <a:r>
              <a:rPr lang="es-CL" u="sng" dirty="0" err="1" smtClean="0">
                <a:solidFill>
                  <a:srgbClr val="0070C0"/>
                </a:solidFill>
                <a:latin typeface="Comic Sans MS" panose="030F0702030302020204" pitchFamily="66" charset="0"/>
              </a:rPr>
              <a:t>Vocabulary</a:t>
            </a:r>
            <a:endParaRPr lang="en-US" u="sng" dirty="0">
              <a:solidFill>
                <a:srgbClr val="0070C0"/>
              </a:solidFill>
              <a:latin typeface="Comic Sans MS" panose="030F0702030302020204" pitchFamily="66" charset="0"/>
            </a:endParaRPr>
          </a:p>
        </p:txBody>
      </p:sp>
      <p:sp>
        <p:nvSpPr>
          <p:cNvPr id="3" name="Marcador de contenido 2"/>
          <p:cNvSpPr>
            <a:spLocks noGrp="1"/>
          </p:cNvSpPr>
          <p:nvPr>
            <p:ph idx="1"/>
          </p:nvPr>
        </p:nvSpPr>
        <p:spPr>
          <a:xfrm>
            <a:off x="376837" y="1571951"/>
            <a:ext cx="10515600" cy="4351338"/>
          </a:xfrm>
        </p:spPr>
        <p:txBody>
          <a:bodyPr>
            <a:normAutofit fontScale="92500"/>
          </a:bodyPr>
          <a:lstStyle/>
          <a:p>
            <a:r>
              <a:rPr lang="es-CL" b="1" dirty="0" err="1" smtClean="0">
                <a:solidFill>
                  <a:srgbClr val="0070C0"/>
                </a:solidFill>
                <a:latin typeface="Comic Sans MS" panose="030F0702030302020204" pitchFamily="66" charset="0"/>
              </a:rPr>
              <a:t>Learning</a:t>
            </a:r>
            <a:r>
              <a:rPr lang="es-CL" b="1" dirty="0" smtClean="0">
                <a:solidFill>
                  <a:srgbClr val="0070C0"/>
                </a:solidFill>
                <a:latin typeface="Comic Sans MS" panose="030F0702030302020204" pitchFamily="66" charset="0"/>
              </a:rPr>
              <a:t> </a:t>
            </a:r>
            <a:r>
              <a:rPr lang="es-CL" b="1" dirty="0" err="1" smtClean="0">
                <a:solidFill>
                  <a:srgbClr val="0070C0"/>
                </a:solidFill>
                <a:latin typeface="Comic Sans MS" panose="030F0702030302020204" pitchFamily="66" charset="0"/>
              </a:rPr>
              <a:t>Goal</a:t>
            </a:r>
            <a:r>
              <a:rPr lang="es-CL" b="1" dirty="0" smtClean="0">
                <a:solidFill>
                  <a:srgbClr val="0070C0"/>
                </a:solidFill>
                <a:latin typeface="Comic Sans MS" panose="030F0702030302020204" pitchFamily="66" charset="0"/>
              </a:rPr>
              <a:t>:</a:t>
            </a:r>
          </a:p>
          <a:p>
            <a:r>
              <a:rPr lang="es-CL" b="1" dirty="0" smtClean="0">
                <a:solidFill>
                  <a:srgbClr val="0070C0"/>
                </a:solidFill>
                <a:latin typeface="Comic Sans MS" panose="030F0702030302020204" pitchFamily="66" charset="0"/>
              </a:rPr>
              <a:t>(Objetivo de la lección)</a:t>
            </a:r>
          </a:p>
          <a:p>
            <a:r>
              <a:rPr lang="es-CL" dirty="0" smtClean="0">
                <a:latin typeface="Comic Sans MS" panose="030F0702030302020204" pitchFamily="66" charset="0"/>
              </a:rPr>
              <a:t>To introduce </a:t>
            </a:r>
            <a:r>
              <a:rPr lang="es-CL" dirty="0" err="1" smtClean="0">
                <a:latin typeface="Comic Sans MS" panose="030F0702030302020204" pitchFamily="66" charset="0"/>
              </a:rPr>
              <a:t>main</a:t>
            </a:r>
            <a:r>
              <a:rPr lang="es-CL" dirty="0" smtClean="0">
                <a:latin typeface="Comic Sans MS" panose="030F0702030302020204" pitchFamily="66" charset="0"/>
              </a:rPr>
              <a:t> </a:t>
            </a:r>
            <a:r>
              <a:rPr lang="es-CL" dirty="0" err="1" smtClean="0">
                <a:latin typeface="Comic Sans MS" panose="030F0702030302020204" pitchFamily="66" charset="0"/>
              </a:rPr>
              <a:t>vocabulary</a:t>
            </a:r>
            <a:r>
              <a:rPr lang="es-CL" dirty="0" smtClean="0">
                <a:latin typeface="Comic Sans MS" panose="030F0702030302020204" pitchFamily="66" charset="0"/>
              </a:rPr>
              <a:t> </a:t>
            </a:r>
            <a:r>
              <a:rPr lang="es-CL" dirty="0" err="1" smtClean="0">
                <a:latin typeface="Comic Sans MS" panose="030F0702030302020204" pitchFamily="66" charset="0"/>
              </a:rPr>
              <a:t>for</a:t>
            </a:r>
            <a:r>
              <a:rPr lang="es-CL" dirty="0" smtClean="0">
                <a:latin typeface="Comic Sans MS" panose="030F0702030302020204" pitchFamily="66" charset="0"/>
              </a:rPr>
              <a:t> the </a:t>
            </a:r>
            <a:r>
              <a:rPr lang="es-CL" dirty="0" err="1" smtClean="0">
                <a:latin typeface="Comic Sans MS" panose="030F0702030302020204" pitchFamily="66" charset="0"/>
              </a:rPr>
              <a:t>unit</a:t>
            </a:r>
            <a:r>
              <a:rPr lang="es-CL" dirty="0" smtClean="0">
                <a:latin typeface="Comic Sans MS" panose="030F0702030302020204" pitchFamily="66" charset="0"/>
              </a:rPr>
              <a:t> in the </a:t>
            </a:r>
            <a:r>
              <a:rPr lang="es-CL" dirty="0" err="1" smtClean="0">
                <a:latin typeface="Comic Sans MS" panose="030F0702030302020204" pitchFamily="66" charset="0"/>
              </a:rPr>
              <a:t>classroom</a:t>
            </a:r>
            <a:r>
              <a:rPr lang="es-CL" dirty="0" smtClean="0">
                <a:latin typeface="Comic Sans MS" panose="030F0702030302020204" pitchFamily="66" charset="0"/>
              </a:rPr>
              <a:t>:</a:t>
            </a:r>
          </a:p>
          <a:p>
            <a:r>
              <a:rPr lang="es-CL" dirty="0" smtClean="0">
                <a:latin typeface="Comic Sans MS" panose="030F0702030302020204" pitchFamily="66" charset="0"/>
              </a:rPr>
              <a:t>(introducir vocabulario principal para el desarrollo de la clase)</a:t>
            </a:r>
          </a:p>
          <a:p>
            <a:r>
              <a:rPr lang="es-CL" dirty="0" smtClean="0">
                <a:latin typeface="Comic Sans MS" panose="030F0702030302020204" pitchFamily="66" charset="0"/>
              </a:rPr>
              <a:t> </a:t>
            </a:r>
            <a:r>
              <a:rPr lang="es-CL" dirty="0" err="1" smtClean="0">
                <a:latin typeface="Comic Sans MS" panose="030F0702030302020204" pitchFamily="66" charset="0"/>
              </a:rPr>
              <a:t>Vocabulary</a:t>
            </a:r>
            <a:r>
              <a:rPr lang="es-CL" dirty="0" smtClean="0">
                <a:latin typeface="Comic Sans MS" panose="030F0702030302020204" pitchFamily="66" charset="0"/>
              </a:rPr>
              <a:t> to be </a:t>
            </a:r>
            <a:r>
              <a:rPr lang="es-CL" dirty="0" err="1" smtClean="0">
                <a:latin typeface="Comic Sans MS" panose="030F0702030302020204" pitchFamily="66" charset="0"/>
              </a:rPr>
              <a:t>evaluated</a:t>
            </a:r>
            <a:r>
              <a:rPr lang="es-CL" dirty="0" smtClean="0">
                <a:latin typeface="Comic Sans MS" panose="030F0702030302020204" pitchFamily="66" charset="0"/>
              </a:rPr>
              <a:t>: </a:t>
            </a:r>
            <a:r>
              <a:rPr lang="es-CL" dirty="0" err="1" smtClean="0">
                <a:solidFill>
                  <a:srgbClr val="FFFF00"/>
                </a:solidFill>
                <a:effectLst>
                  <a:outerShdw blurRad="38100" dist="38100" dir="2700000" algn="tl">
                    <a:srgbClr val="000000">
                      <a:alpha val="43137"/>
                    </a:srgbClr>
                  </a:outerShdw>
                </a:effectLst>
                <a:latin typeface="Comic Sans MS" panose="030F0702030302020204" pitchFamily="66" charset="0"/>
              </a:rPr>
              <a:t>board</a:t>
            </a:r>
            <a:r>
              <a:rPr lang="es-CL" dirty="0" smtClean="0">
                <a:solidFill>
                  <a:srgbClr val="FFFF00"/>
                </a:solidFill>
                <a:effectLst>
                  <a:outerShdw blurRad="38100" dist="38100" dir="2700000" algn="tl">
                    <a:srgbClr val="000000">
                      <a:alpha val="43137"/>
                    </a:srgbClr>
                  </a:outerShdw>
                </a:effectLst>
                <a:latin typeface="Comic Sans MS" panose="030F0702030302020204" pitchFamily="66" charset="0"/>
              </a:rPr>
              <a:t>, </a:t>
            </a:r>
            <a:r>
              <a:rPr lang="es-CL" dirty="0" err="1" smtClean="0">
                <a:solidFill>
                  <a:srgbClr val="FFFF00"/>
                </a:solidFill>
                <a:effectLst>
                  <a:outerShdw blurRad="38100" dist="38100" dir="2700000" algn="tl">
                    <a:srgbClr val="000000">
                      <a:alpha val="43137"/>
                    </a:srgbClr>
                  </a:outerShdw>
                </a:effectLst>
                <a:latin typeface="Comic Sans MS" panose="030F0702030302020204" pitchFamily="66" charset="0"/>
              </a:rPr>
              <a:t>computer</a:t>
            </a:r>
            <a:r>
              <a:rPr lang="es-CL" dirty="0" smtClean="0">
                <a:solidFill>
                  <a:srgbClr val="FFFF00"/>
                </a:solidFill>
                <a:effectLst>
                  <a:outerShdw blurRad="38100" dist="38100" dir="2700000" algn="tl">
                    <a:srgbClr val="000000">
                      <a:alpha val="43137"/>
                    </a:srgbClr>
                  </a:outerShdw>
                </a:effectLst>
                <a:latin typeface="Comic Sans MS" panose="030F0702030302020204" pitchFamily="66" charset="0"/>
              </a:rPr>
              <a:t>, </a:t>
            </a:r>
            <a:r>
              <a:rPr lang="es-CL" dirty="0" err="1" smtClean="0">
                <a:solidFill>
                  <a:srgbClr val="FFFF00"/>
                </a:solidFill>
                <a:effectLst>
                  <a:outerShdw blurRad="38100" dist="38100" dir="2700000" algn="tl">
                    <a:srgbClr val="000000">
                      <a:alpha val="43137"/>
                    </a:srgbClr>
                  </a:outerShdw>
                </a:effectLst>
                <a:latin typeface="Comic Sans MS" panose="030F0702030302020204" pitchFamily="66" charset="0"/>
              </a:rPr>
              <a:t>door</a:t>
            </a:r>
            <a:r>
              <a:rPr lang="es-CL" dirty="0" smtClean="0">
                <a:solidFill>
                  <a:srgbClr val="FFFF00"/>
                </a:solidFill>
                <a:effectLst>
                  <a:outerShdw blurRad="38100" dist="38100" dir="2700000" algn="tl">
                    <a:srgbClr val="000000">
                      <a:alpha val="43137"/>
                    </a:srgbClr>
                  </a:outerShdw>
                </a:effectLst>
                <a:latin typeface="Comic Sans MS" panose="030F0702030302020204" pitchFamily="66" charset="0"/>
              </a:rPr>
              <a:t>, </a:t>
            </a:r>
            <a:r>
              <a:rPr lang="es-CL" dirty="0" err="1" smtClean="0">
                <a:solidFill>
                  <a:srgbClr val="FFFF00"/>
                </a:solidFill>
                <a:effectLst>
                  <a:outerShdw blurRad="38100" dist="38100" dir="2700000" algn="tl">
                    <a:srgbClr val="000000">
                      <a:alpha val="43137"/>
                    </a:srgbClr>
                  </a:outerShdw>
                </a:effectLst>
                <a:latin typeface="Comic Sans MS" panose="030F0702030302020204" pitchFamily="66" charset="0"/>
              </a:rPr>
              <a:t>window</a:t>
            </a:r>
            <a:r>
              <a:rPr lang="es-CL" dirty="0" smtClean="0">
                <a:solidFill>
                  <a:srgbClr val="FFFF00"/>
                </a:solidFill>
                <a:effectLst>
                  <a:outerShdw blurRad="38100" dist="38100" dir="2700000" algn="tl">
                    <a:srgbClr val="000000">
                      <a:alpha val="43137"/>
                    </a:srgbClr>
                  </a:outerShdw>
                </a:effectLst>
                <a:latin typeface="Comic Sans MS" panose="030F0702030302020204" pitchFamily="66" charset="0"/>
              </a:rPr>
              <a:t>, bag, </a:t>
            </a:r>
            <a:r>
              <a:rPr lang="es-CL" dirty="0" err="1" smtClean="0">
                <a:solidFill>
                  <a:srgbClr val="FFFF00"/>
                </a:solidFill>
                <a:effectLst>
                  <a:outerShdw blurRad="38100" dist="38100" dir="2700000" algn="tl">
                    <a:srgbClr val="000000">
                      <a:alpha val="43137"/>
                    </a:srgbClr>
                  </a:outerShdw>
                </a:effectLst>
                <a:latin typeface="Comic Sans MS" panose="030F0702030302020204" pitchFamily="66" charset="0"/>
              </a:rPr>
              <a:t>peg</a:t>
            </a:r>
            <a:r>
              <a:rPr lang="es-CL" dirty="0" smtClean="0">
                <a:solidFill>
                  <a:srgbClr val="FFFF00"/>
                </a:solidFill>
                <a:effectLst>
                  <a:outerShdw blurRad="38100" dist="38100" dir="2700000" algn="tl">
                    <a:srgbClr val="000000">
                      <a:alpha val="43137"/>
                    </a:srgbClr>
                  </a:outerShdw>
                </a:effectLst>
                <a:latin typeface="Comic Sans MS" panose="030F0702030302020204" pitchFamily="66" charset="0"/>
              </a:rPr>
              <a:t>.</a:t>
            </a:r>
          </a:p>
          <a:p>
            <a:endParaRPr lang="es-CL" dirty="0">
              <a:latin typeface="Comic Sans MS" panose="030F0702030302020204" pitchFamily="66" charset="0"/>
            </a:endParaRPr>
          </a:p>
          <a:p>
            <a:pPr marL="0" indent="0">
              <a:buNone/>
            </a:pPr>
            <a:r>
              <a:rPr lang="es-CL" b="1" dirty="0" err="1" smtClean="0">
                <a:latin typeface="Comic Sans MS" panose="030F0702030302020204" pitchFamily="66" charset="0"/>
              </a:rPr>
              <a:t>Review</a:t>
            </a:r>
            <a:r>
              <a:rPr lang="es-CL" b="1" dirty="0" smtClean="0">
                <a:latin typeface="Comic Sans MS" panose="030F0702030302020204" pitchFamily="66" charset="0"/>
              </a:rPr>
              <a:t>: </a:t>
            </a:r>
            <a:r>
              <a:rPr lang="es-CL" dirty="0" err="1" smtClean="0">
                <a:solidFill>
                  <a:srgbClr val="C00000"/>
                </a:solidFill>
                <a:effectLst>
                  <a:outerShdw blurRad="38100" dist="38100" dir="2700000" algn="tl">
                    <a:srgbClr val="000000">
                      <a:alpha val="43137"/>
                    </a:srgbClr>
                  </a:outerShdw>
                </a:effectLst>
                <a:latin typeface="Comic Sans MS" panose="030F0702030302020204" pitchFamily="66" charset="0"/>
              </a:rPr>
              <a:t>weather</a:t>
            </a:r>
            <a:r>
              <a:rPr lang="es-CL" dirty="0" smtClean="0">
                <a:solidFill>
                  <a:srgbClr val="C00000"/>
                </a:solidFill>
                <a:effectLst>
                  <a:outerShdw blurRad="38100" dist="38100" dir="2700000" algn="tl">
                    <a:srgbClr val="000000">
                      <a:alpha val="43137"/>
                    </a:srgbClr>
                  </a:outerShdw>
                </a:effectLst>
                <a:latin typeface="Comic Sans MS" panose="030F0702030302020204" pitchFamily="66" charset="0"/>
              </a:rPr>
              <a:t>, </a:t>
            </a:r>
            <a:r>
              <a:rPr lang="es-CL" dirty="0" err="1" smtClean="0">
                <a:solidFill>
                  <a:srgbClr val="C00000"/>
                </a:solidFill>
                <a:effectLst>
                  <a:outerShdw blurRad="38100" dist="38100" dir="2700000" algn="tl">
                    <a:srgbClr val="000000">
                      <a:alpha val="43137"/>
                    </a:srgbClr>
                  </a:outerShdw>
                </a:effectLst>
                <a:latin typeface="Comic Sans MS" panose="030F0702030302020204" pitchFamily="66" charset="0"/>
              </a:rPr>
              <a:t>shapes</a:t>
            </a:r>
            <a:r>
              <a:rPr lang="es-CL" dirty="0" smtClean="0">
                <a:solidFill>
                  <a:srgbClr val="C00000"/>
                </a:solidFill>
                <a:effectLst>
                  <a:outerShdw blurRad="38100" dist="38100" dir="2700000" algn="tl">
                    <a:srgbClr val="000000">
                      <a:alpha val="43137"/>
                    </a:srgbClr>
                  </a:outerShdw>
                </a:effectLst>
                <a:latin typeface="Comic Sans MS" panose="030F0702030302020204" pitchFamily="66" charset="0"/>
              </a:rPr>
              <a:t>, </a:t>
            </a:r>
            <a:r>
              <a:rPr lang="es-CL" dirty="0" err="1" smtClean="0">
                <a:solidFill>
                  <a:srgbClr val="C00000"/>
                </a:solidFill>
                <a:effectLst>
                  <a:outerShdw blurRad="38100" dist="38100" dir="2700000" algn="tl">
                    <a:srgbClr val="000000">
                      <a:alpha val="43137"/>
                    </a:srgbClr>
                  </a:outerShdw>
                </a:effectLst>
                <a:latin typeface="Comic Sans MS" panose="030F0702030302020204" pitchFamily="66" charset="0"/>
              </a:rPr>
              <a:t>colors</a:t>
            </a:r>
            <a:r>
              <a:rPr lang="es-CL" dirty="0" smtClean="0">
                <a:solidFill>
                  <a:srgbClr val="C00000"/>
                </a:solidFill>
                <a:effectLst>
                  <a:outerShdw blurRad="38100" dist="38100" dir="2700000" algn="tl">
                    <a:srgbClr val="000000">
                      <a:alpha val="43137"/>
                    </a:srgbClr>
                  </a:outerShdw>
                </a:effectLst>
                <a:latin typeface="Comic Sans MS" panose="030F0702030302020204" pitchFamily="66" charset="0"/>
              </a:rPr>
              <a:t> and </a:t>
            </a:r>
            <a:r>
              <a:rPr lang="es-CL" dirty="0" err="1" smtClean="0">
                <a:solidFill>
                  <a:srgbClr val="C00000"/>
                </a:solidFill>
                <a:effectLst>
                  <a:outerShdw blurRad="38100" dist="38100" dir="2700000" algn="tl">
                    <a:srgbClr val="000000">
                      <a:alpha val="43137"/>
                    </a:srgbClr>
                  </a:outerShdw>
                </a:effectLst>
                <a:latin typeface="Comic Sans MS" panose="030F0702030302020204" pitchFamily="66" charset="0"/>
              </a:rPr>
              <a:t>numbers</a:t>
            </a:r>
            <a:r>
              <a:rPr lang="es-CL" dirty="0" smtClean="0">
                <a:solidFill>
                  <a:srgbClr val="C00000"/>
                </a:solidFill>
                <a:effectLst>
                  <a:outerShdw blurRad="38100" dist="38100" dir="2700000" algn="tl">
                    <a:srgbClr val="000000">
                      <a:alpha val="43137"/>
                    </a:srgbClr>
                  </a:outerShdw>
                </a:effectLst>
                <a:latin typeface="Comic Sans MS" panose="030F0702030302020204" pitchFamily="66" charset="0"/>
              </a:rPr>
              <a:t>.                       </a:t>
            </a:r>
          </a:p>
          <a:p>
            <a:r>
              <a:rPr lang="es-CL" dirty="0" smtClean="0">
                <a:latin typeface="Comic Sans MS" panose="030F0702030302020204" pitchFamily="66" charset="0"/>
              </a:rPr>
              <a:t>(Repaso: el clima, las formas, colores y números)</a:t>
            </a:r>
            <a:endParaRPr lang="en-US" dirty="0">
              <a:latin typeface="Comic Sans MS" panose="030F0702030302020204" pitchFamily="66" charset="0"/>
            </a:endParaRPr>
          </a:p>
        </p:txBody>
      </p:sp>
      <p:pic>
        <p:nvPicPr>
          <p:cNvPr id="5" name="00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969284" y="5834842"/>
            <a:ext cx="609600" cy="609600"/>
          </a:xfrm>
          <a:prstGeom prst="rect">
            <a:avLst/>
          </a:prstGeom>
        </p:spPr>
      </p:pic>
      <p:pic>
        <p:nvPicPr>
          <p:cNvPr id="6" name="000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350902" y="5864737"/>
            <a:ext cx="609600" cy="609600"/>
          </a:xfrm>
          <a:prstGeom prst="rect">
            <a:avLst/>
          </a:prstGeom>
        </p:spPr>
      </p:pic>
      <p:pic>
        <p:nvPicPr>
          <p:cNvPr id="7" name="000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2455984" y="5806185"/>
            <a:ext cx="842037" cy="609600"/>
          </a:xfrm>
          <a:prstGeom prst="rect">
            <a:avLst/>
          </a:prstGeom>
        </p:spPr>
      </p:pic>
    </p:spTree>
    <p:extLst>
      <p:ext uri="{BB962C8B-B14F-4D97-AF65-F5344CB8AC3E}">
        <p14:creationId xmlns:p14="http://schemas.microsoft.com/office/powerpoint/2010/main" val="33972441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68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2334"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3995" fill="hold"/>
                                        <p:tgtEl>
                                          <p:spTgt spid="7"/>
                                        </p:tgtEl>
                                      </p:cBhvr>
                                    </p:cmd>
                                  </p:childTnLst>
                                </p:cTn>
                              </p:par>
                            </p:childTnLst>
                          </p:cTn>
                        </p:par>
                      </p:childTnLst>
                    </p:cTn>
                  </p:par>
                </p:childTnLst>
              </p:cTn>
              <p:nextCondLst>
                <p:cond evt="onClick" delay="0">
                  <p:tgtEl>
                    <p:spTgt spid="7"/>
                  </p:tgtEl>
                </p:cond>
              </p:nextCondLst>
            </p:seq>
            <p:audio>
              <p:cMediaNode vol="80000">
                <p:cTn id="19"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982" y="96982"/>
            <a:ext cx="11984181" cy="6578618"/>
          </a:xfrm>
          <a:prstGeom prst="rect">
            <a:avLst/>
          </a:prstGeom>
        </p:spPr>
      </p:pic>
      <p:sp>
        <p:nvSpPr>
          <p:cNvPr id="5" name="Elipse 4"/>
          <p:cNvSpPr/>
          <p:nvPr/>
        </p:nvSpPr>
        <p:spPr>
          <a:xfrm>
            <a:off x="4973782" y="762000"/>
            <a:ext cx="5444835" cy="544483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Elipse 6"/>
          <p:cNvSpPr/>
          <p:nvPr/>
        </p:nvSpPr>
        <p:spPr>
          <a:xfrm>
            <a:off x="2632364" y="595745"/>
            <a:ext cx="2244436" cy="10668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586980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l="17533" t="15039" r="34371" b="17383"/>
          <a:stretch/>
        </p:blipFill>
        <p:spPr>
          <a:xfrm>
            <a:off x="5235507" y="348347"/>
            <a:ext cx="6619656" cy="5229226"/>
          </a:xfrm>
          <a:prstGeom prst="rect">
            <a:avLst/>
          </a:prstGeom>
        </p:spPr>
      </p:pic>
      <p:sp>
        <p:nvSpPr>
          <p:cNvPr id="7" name="Rectángulo 6"/>
          <p:cNvSpPr/>
          <p:nvPr/>
        </p:nvSpPr>
        <p:spPr>
          <a:xfrm>
            <a:off x="590550" y="348347"/>
            <a:ext cx="4534120" cy="5632311"/>
          </a:xfrm>
          <a:prstGeom prst="rect">
            <a:avLst/>
          </a:prstGeom>
        </p:spPr>
        <p:txBody>
          <a:bodyPr wrap="square">
            <a:spAutoFit/>
          </a:bodyPr>
          <a:lstStyle/>
          <a:p>
            <a:r>
              <a:rPr lang="es-CL" dirty="0"/>
              <a:t>Primera actividad. </a:t>
            </a:r>
            <a:r>
              <a:rPr lang="es-CL" dirty="0" err="1" smtClean="0"/>
              <a:t>Pupil’s</a:t>
            </a:r>
            <a:r>
              <a:rPr lang="es-CL" dirty="0" smtClean="0"/>
              <a:t> Book. </a:t>
            </a:r>
            <a:r>
              <a:rPr lang="es-CL" dirty="0"/>
              <a:t>Página Nº </a:t>
            </a:r>
            <a:r>
              <a:rPr lang="es-CL" dirty="0" smtClean="0"/>
              <a:t>9. </a:t>
            </a:r>
          </a:p>
          <a:p>
            <a:r>
              <a:rPr lang="es-CL" dirty="0" smtClean="0"/>
              <a:t>Tiempo </a:t>
            </a:r>
            <a:r>
              <a:rPr lang="es-CL" dirty="0"/>
              <a:t>sugerido: </a:t>
            </a:r>
            <a:r>
              <a:rPr lang="es-CL" dirty="0" smtClean="0"/>
              <a:t>Miércoles 25/03/20</a:t>
            </a:r>
          </a:p>
          <a:p>
            <a:endParaRPr lang="es-CL" dirty="0"/>
          </a:p>
          <a:p>
            <a:r>
              <a:rPr lang="es-CL" dirty="0" smtClean="0"/>
              <a:t>La foto no esta terminada debemos terminar de colorear. Debes pintar los objetos del salón. </a:t>
            </a:r>
          </a:p>
          <a:p>
            <a:endParaRPr lang="es-CL" dirty="0"/>
          </a:p>
          <a:p>
            <a:r>
              <a:rPr lang="es-CL" b="1" u="sng" dirty="0" smtClean="0"/>
              <a:t>Materiales:</a:t>
            </a:r>
          </a:p>
          <a:p>
            <a:r>
              <a:rPr lang="es-CL" b="1" dirty="0" smtClean="0"/>
              <a:t>Crayones de colores</a:t>
            </a:r>
          </a:p>
          <a:p>
            <a:endParaRPr lang="es-CL" dirty="0"/>
          </a:p>
          <a:p>
            <a:r>
              <a:rPr lang="es-CL" b="1" u="sng" dirty="0" smtClean="0"/>
              <a:t>Color </a:t>
            </a:r>
            <a:r>
              <a:rPr lang="es-CL" b="1" u="sng" dirty="0" err="1" smtClean="0"/>
              <a:t>the</a:t>
            </a:r>
            <a:r>
              <a:rPr lang="es-CL" b="1" u="sng" dirty="0" smtClean="0"/>
              <a:t> </a:t>
            </a:r>
            <a:r>
              <a:rPr lang="es-CL" b="1" u="sng" dirty="0" err="1" smtClean="0"/>
              <a:t>objects</a:t>
            </a:r>
            <a:r>
              <a:rPr lang="es-CL" b="1" u="sng" dirty="0" smtClean="0"/>
              <a:t> : </a:t>
            </a:r>
          </a:p>
          <a:p>
            <a:endParaRPr lang="es-CL" dirty="0"/>
          </a:p>
          <a:p>
            <a:r>
              <a:rPr lang="es-CL" b="1" dirty="0" err="1" smtClean="0"/>
              <a:t>Door</a:t>
            </a:r>
            <a:r>
              <a:rPr lang="es-CL" b="1" dirty="0" smtClean="0"/>
              <a:t>: </a:t>
            </a:r>
            <a:r>
              <a:rPr lang="es-CL" b="1" dirty="0" smtClean="0">
                <a:solidFill>
                  <a:srgbClr val="FFC000"/>
                </a:solidFill>
              </a:rPr>
              <a:t>Orange</a:t>
            </a:r>
          </a:p>
          <a:p>
            <a:r>
              <a:rPr lang="es-CL" b="1" dirty="0" err="1" smtClean="0"/>
              <a:t>Board</a:t>
            </a:r>
            <a:r>
              <a:rPr lang="es-CL" b="1" dirty="0" smtClean="0"/>
              <a:t> : </a:t>
            </a:r>
            <a:r>
              <a:rPr lang="es-CL" b="1" dirty="0" smtClean="0">
                <a:solidFill>
                  <a:srgbClr val="0070C0"/>
                </a:solidFill>
              </a:rPr>
              <a:t>Blue</a:t>
            </a:r>
          </a:p>
          <a:p>
            <a:r>
              <a:rPr lang="es-CL" b="1" dirty="0" err="1" smtClean="0"/>
              <a:t>Window</a:t>
            </a:r>
            <a:r>
              <a:rPr lang="es-CL" b="1" dirty="0" smtClean="0"/>
              <a:t>: </a:t>
            </a:r>
            <a:r>
              <a:rPr lang="es-CL" b="1" dirty="0" err="1" smtClean="0">
                <a:solidFill>
                  <a:srgbClr val="FFFF00"/>
                </a:solidFill>
              </a:rPr>
              <a:t>Yellow</a:t>
            </a:r>
            <a:endParaRPr lang="es-CL" b="1" dirty="0" smtClean="0">
              <a:solidFill>
                <a:srgbClr val="FFFF00"/>
              </a:solidFill>
            </a:endParaRPr>
          </a:p>
          <a:p>
            <a:r>
              <a:rPr lang="es-CL" b="1" dirty="0" err="1" smtClean="0"/>
              <a:t>Computer</a:t>
            </a:r>
            <a:r>
              <a:rPr lang="es-CL" b="1" dirty="0" smtClean="0"/>
              <a:t>: </a:t>
            </a:r>
            <a:r>
              <a:rPr lang="es-CL" b="1" dirty="0" smtClean="0">
                <a:solidFill>
                  <a:srgbClr val="FF0000"/>
                </a:solidFill>
              </a:rPr>
              <a:t>red</a:t>
            </a:r>
          </a:p>
          <a:p>
            <a:r>
              <a:rPr lang="es-CL" b="1" dirty="0" smtClean="0"/>
              <a:t>Bag: </a:t>
            </a:r>
            <a:r>
              <a:rPr lang="es-CL" b="1" dirty="0" smtClean="0">
                <a:solidFill>
                  <a:srgbClr val="00B050"/>
                </a:solidFill>
              </a:rPr>
              <a:t>Green</a:t>
            </a:r>
          </a:p>
          <a:p>
            <a:r>
              <a:rPr lang="es-CL" b="1" dirty="0" err="1" smtClean="0"/>
              <a:t>Peg</a:t>
            </a:r>
            <a:r>
              <a:rPr lang="es-CL" b="1" dirty="0" smtClean="0"/>
              <a:t>: </a:t>
            </a:r>
            <a:r>
              <a:rPr lang="es-CL" b="1" dirty="0" err="1" smtClean="0">
                <a:solidFill>
                  <a:srgbClr val="7030A0"/>
                </a:solidFill>
              </a:rPr>
              <a:t>purple</a:t>
            </a:r>
            <a:r>
              <a:rPr lang="es-CL" b="1" dirty="0" smtClean="0">
                <a:solidFill>
                  <a:srgbClr val="7030A0"/>
                </a:solidFill>
              </a:rPr>
              <a:t> </a:t>
            </a:r>
          </a:p>
          <a:p>
            <a:endParaRPr lang="es-CL" dirty="0" smtClean="0"/>
          </a:p>
          <a:p>
            <a:r>
              <a:rPr lang="es-CL" dirty="0" smtClean="0"/>
              <a:t>Practica la pronunciación de cada palabra.</a:t>
            </a:r>
          </a:p>
          <a:p>
            <a:endParaRPr lang="es-CL" dirty="0"/>
          </a:p>
        </p:txBody>
      </p:sp>
      <p:pic>
        <p:nvPicPr>
          <p:cNvPr id="9" name="Imagen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00738"/>
            <a:ext cx="121920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18826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4"/>
          <a:srcRect l="35797" t="9375" r="25989" b="20833"/>
          <a:stretch/>
        </p:blipFill>
        <p:spPr>
          <a:xfrm>
            <a:off x="476250" y="285750"/>
            <a:ext cx="2724150" cy="2797211"/>
          </a:xfrm>
          <a:prstGeom prst="rect">
            <a:avLst/>
          </a:prstGeom>
        </p:spPr>
      </p:pic>
      <p:pic>
        <p:nvPicPr>
          <p:cNvPr id="5" name="Imagen 4"/>
          <p:cNvPicPr>
            <a:picLocks noChangeAspect="1"/>
          </p:cNvPicPr>
          <p:nvPr/>
        </p:nvPicPr>
        <p:blipFill rotWithShape="1">
          <a:blip r:embed="rId5"/>
          <a:srcRect l="35652" t="10156" r="25403" b="21094"/>
          <a:stretch/>
        </p:blipFill>
        <p:spPr>
          <a:xfrm>
            <a:off x="4410075" y="219081"/>
            <a:ext cx="2885577" cy="2863880"/>
          </a:xfrm>
          <a:prstGeom prst="rect">
            <a:avLst/>
          </a:prstGeom>
        </p:spPr>
      </p:pic>
      <p:pic>
        <p:nvPicPr>
          <p:cNvPr id="6" name="Imagen 5"/>
          <p:cNvPicPr>
            <a:picLocks noChangeAspect="1"/>
          </p:cNvPicPr>
          <p:nvPr/>
        </p:nvPicPr>
        <p:blipFill rotWithShape="1">
          <a:blip r:embed="rId6"/>
          <a:srcRect l="35651" t="9115" r="25550" b="20833"/>
          <a:stretch/>
        </p:blipFill>
        <p:spPr>
          <a:xfrm>
            <a:off x="8505327" y="285750"/>
            <a:ext cx="2815010" cy="2857500"/>
          </a:xfrm>
          <a:prstGeom prst="rect">
            <a:avLst/>
          </a:prstGeom>
        </p:spPr>
      </p:pic>
      <p:pic>
        <p:nvPicPr>
          <p:cNvPr id="7" name="Imagen 6"/>
          <p:cNvPicPr>
            <a:picLocks noChangeAspect="1"/>
          </p:cNvPicPr>
          <p:nvPr/>
        </p:nvPicPr>
        <p:blipFill rotWithShape="1">
          <a:blip r:embed="rId7"/>
          <a:srcRect l="35505" t="9896" r="25403" b="20052"/>
          <a:stretch/>
        </p:blipFill>
        <p:spPr>
          <a:xfrm>
            <a:off x="1961652" y="3324231"/>
            <a:ext cx="3299504" cy="3324219"/>
          </a:xfrm>
          <a:prstGeom prst="rect">
            <a:avLst/>
          </a:prstGeom>
        </p:spPr>
      </p:pic>
      <p:pic>
        <p:nvPicPr>
          <p:cNvPr id="8" name="Imagen 7"/>
          <p:cNvPicPr>
            <a:picLocks noChangeAspect="1"/>
          </p:cNvPicPr>
          <p:nvPr/>
        </p:nvPicPr>
        <p:blipFill rotWithShape="1">
          <a:blip r:embed="rId8"/>
          <a:srcRect l="35798" t="9375" r="25402" b="20313"/>
          <a:stretch/>
        </p:blipFill>
        <p:spPr>
          <a:xfrm>
            <a:off x="6470831" y="3324231"/>
            <a:ext cx="3334367" cy="3397280"/>
          </a:xfrm>
          <a:prstGeom prst="rect">
            <a:avLst/>
          </a:prstGeom>
        </p:spPr>
      </p:pic>
      <p:pic>
        <p:nvPicPr>
          <p:cNvPr id="9" name="01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76250" y="4336631"/>
            <a:ext cx="1032713" cy="1032713"/>
          </a:xfrm>
          <a:prstGeom prst="rect">
            <a:avLst/>
          </a:prstGeom>
        </p:spPr>
      </p:pic>
    </p:spTree>
    <p:extLst>
      <p:ext uri="{BB962C8B-B14F-4D97-AF65-F5344CB8AC3E}">
        <p14:creationId xmlns:p14="http://schemas.microsoft.com/office/powerpoint/2010/main" val="722649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0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a:spLocks noGrp="1"/>
          </p:cNvSpPr>
          <p:nvPr>
            <p:ph idx="1"/>
          </p:nvPr>
        </p:nvSpPr>
        <p:spPr>
          <a:xfrm>
            <a:off x="519545" y="606425"/>
            <a:ext cx="4135582" cy="4351338"/>
          </a:xfrm>
        </p:spPr>
        <p:txBody>
          <a:bodyPr/>
          <a:lstStyle/>
          <a:p>
            <a:r>
              <a:rPr lang="es-CL" dirty="0" smtClean="0"/>
              <a:t>Debes trazar y colorear la escuela. Pinta a tu gusto </a:t>
            </a:r>
            <a:r>
              <a:rPr lang="es-CL" dirty="0" err="1" smtClean="0"/>
              <a:t>the</a:t>
            </a:r>
            <a:r>
              <a:rPr lang="es-CL" dirty="0" smtClean="0"/>
              <a:t> Windows, </a:t>
            </a:r>
            <a:r>
              <a:rPr lang="es-CL" dirty="0" err="1" smtClean="0"/>
              <a:t>door</a:t>
            </a:r>
            <a:r>
              <a:rPr lang="es-CL" dirty="0" smtClean="0"/>
              <a:t> and </a:t>
            </a:r>
            <a:r>
              <a:rPr lang="es-CL" dirty="0" err="1" smtClean="0"/>
              <a:t>the</a:t>
            </a:r>
            <a:r>
              <a:rPr lang="es-CL" dirty="0" smtClean="0"/>
              <a:t> </a:t>
            </a:r>
            <a:r>
              <a:rPr lang="es-CL" dirty="0" err="1" smtClean="0"/>
              <a:t>teacher</a:t>
            </a:r>
            <a:r>
              <a:rPr lang="es-CL" dirty="0" smtClean="0"/>
              <a:t>.</a:t>
            </a:r>
          </a:p>
          <a:p>
            <a:r>
              <a:rPr lang="es-CL" dirty="0" smtClean="0"/>
              <a:t>Material:</a:t>
            </a:r>
          </a:p>
          <a:p>
            <a:pPr marL="0" indent="0">
              <a:buNone/>
            </a:pPr>
            <a:r>
              <a:rPr lang="es-CL" dirty="0" err="1" smtClean="0"/>
              <a:t>Crayons</a:t>
            </a:r>
            <a:r>
              <a:rPr lang="es-CL" dirty="0" smtClean="0"/>
              <a:t> </a:t>
            </a:r>
          </a:p>
          <a:p>
            <a:pPr marL="0" indent="0">
              <a:buNone/>
            </a:pPr>
            <a:r>
              <a:rPr lang="es-CL" dirty="0" smtClean="0"/>
              <a:t>Lápiz grafito</a:t>
            </a:r>
            <a:endParaRPr lang="es-CL" dirty="0"/>
          </a:p>
        </p:txBody>
      </p:sp>
      <p:pic>
        <p:nvPicPr>
          <p:cNvPr id="5" name="Imagen 4"/>
          <p:cNvPicPr>
            <a:picLocks noChangeAspect="1"/>
          </p:cNvPicPr>
          <p:nvPr/>
        </p:nvPicPr>
        <p:blipFill rotWithShape="1">
          <a:blip r:embed="rId2"/>
          <a:srcRect l="28075" t="19337" r="26903" b="18554"/>
          <a:stretch/>
        </p:blipFill>
        <p:spPr>
          <a:xfrm>
            <a:off x="4914900" y="606425"/>
            <a:ext cx="6972300" cy="5790407"/>
          </a:xfrm>
          <a:prstGeom prst="rect">
            <a:avLst/>
          </a:prstGeom>
        </p:spPr>
      </p:pic>
    </p:spTree>
    <p:extLst>
      <p:ext uri="{BB962C8B-B14F-4D97-AF65-F5344CB8AC3E}">
        <p14:creationId xmlns:p14="http://schemas.microsoft.com/office/powerpoint/2010/main" val="70189875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697</TotalTime>
  <Words>1291</Words>
  <Application>Microsoft Office PowerPoint</Application>
  <PresentationFormat>Panorámica</PresentationFormat>
  <Paragraphs>204</Paragraphs>
  <Slides>29</Slides>
  <Notes>0</Notes>
  <HiddenSlides>0</HiddenSlides>
  <MMClips>20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29</vt:i4>
      </vt:variant>
    </vt:vector>
  </HeadingPairs>
  <TitlesOfParts>
    <vt:vector size="37" baseType="lpstr">
      <vt:lpstr>MS PGothic</vt:lpstr>
      <vt:lpstr>Agency FB</vt:lpstr>
      <vt:lpstr>Arial</vt:lpstr>
      <vt:lpstr>Arial Rounded MT Bold</vt:lpstr>
      <vt:lpstr>Calibri</vt:lpstr>
      <vt:lpstr>Calibri Light</vt:lpstr>
      <vt:lpstr>Comic Sans MS</vt:lpstr>
      <vt:lpstr>Tema de Office</vt:lpstr>
      <vt:lpstr>Presentación de PowerPoint</vt:lpstr>
      <vt:lpstr>Presentación de PowerPoint</vt:lpstr>
      <vt:lpstr>Presentación de PowerPoint</vt:lpstr>
      <vt:lpstr>INTRODUCTION </vt:lpstr>
      <vt:lpstr>Lesson 1: Vocabulary</vt:lpstr>
      <vt:lpstr>Presentación de PowerPoint</vt:lpstr>
      <vt:lpstr>Presentación de PowerPoint</vt:lpstr>
      <vt:lpstr>Presentación de PowerPoint</vt:lpstr>
      <vt:lpstr>Presentación de PowerPoint</vt:lpstr>
      <vt:lpstr>My classroom song</vt:lpstr>
      <vt:lpstr>Story time! </vt:lpstr>
      <vt:lpstr>Presentación de PowerPoint</vt:lpstr>
      <vt:lpstr>After listening and watching  the story: Después de ver y escuchar la historia.</vt:lpstr>
      <vt:lpstr>Presentación de PowerPoint</vt:lpstr>
      <vt:lpstr>Presentación de PowerPoint</vt:lpstr>
      <vt:lpstr>POP- OUT ACTIVITY</vt:lpstr>
      <vt:lpstr>Presentación de PowerPoint</vt:lpstr>
      <vt:lpstr>Presentación de PowerPoint</vt:lpstr>
      <vt:lpstr>LET’S SING…</vt:lpstr>
      <vt:lpstr>Presentación de PowerPoint</vt:lpstr>
      <vt:lpstr>Presentación de PowerPoint</vt:lpstr>
      <vt:lpstr>Presentación de PowerPoint</vt:lpstr>
      <vt:lpstr>Presentación de PowerPoint</vt:lpstr>
      <vt:lpstr>Sing and count the frogs:</vt:lpstr>
      <vt:lpstr>Presentación de PowerPoint</vt:lpstr>
      <vt:lpstr>Presentación de PowerPoint</vt:lpstr>
      <vt:lpstr>Presentación de PowerPoint</vt:lpstr>
      <vt:lpstr>Presentación de PowerPoint</vt:lpstr>
      <vt:lpstr>Closing: Cierre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María Patricia Riquelme</dc:creator>
  <cp:lastModifiedBy>HP</cp:lastModifiedBy>
  <cp:revision>53</cp:revision>
  <dcterms:created xsi:type="dcterms:W3CDTF">2020-03-20T12:02:26Z</dcterms:created>
  <dcterms:modified xsi:type="dcterms:W3CDTF">2020-03-23T16:42:28Z</dcterms:modified>
</cp:coreProperties>
</file>