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7" r:id="rId3"/>
    <p:sldId id="265" r:id="rId4"/>
    <p:sldId id="261" r:id="rId5"/>
    <p:sldId id="258" r:id="rId6"/>
    <p:sldId id="264" r:id="rId7"/>
    <p:sldId id="289" r:id="rId8"/>
    <p:sldId id="267" r:id="rId9"/>
    <p:sldId id="269" r:id="rId10"/>
    <p:sldId id="282" r:id="rId11"/>
    <p:sldId id="281" r:id="rId12"/>
    <p:sldId id="275" r:id="rId13"/>
    <p:sldId id="278" r:id="rId14"/>
    <p:sldId id="268" r:id="rId15"/>
    <p:sldId id="283" r:id="rId16"/>
    <p:sldId id="284" r:id="rId17"/>
    <p:sldId id="270" r:id="rId18"/>
    <p:sldId id="285" r:id="rId19"/>
    <p:sldId id="286" r:id="rId20"/>
    <p:sldId id="276" r:id="rId21"/>
    <p:sldId id="271" r:id="rId22"/>
    <p:sldId id="287" r:id="rId23"/>
    <p:sldId id="290" r:id="rId24"/>
    <p:sldId id="272" r:id="rId25"/>
    <p:sldId id="279" r:id="rId26"/>
    <p:sldId id="288" r:id="rId27"/>
    <p:sldId id="273" r:id="rId28"/>
    <p:sldId id="274" r:id="rId29"/>
    <p:sldId id="280" r:id="rId30"/>
    <p:sldId id="2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8" autoAdjust="0"/>
    <p:restoredTop sz="94660"/>
  </p:normalViewPr>
  <p:slideViewPr>
    <p:cSldViewPr snapToGrid="0">
      <p:cViewPr>
        <p:scale>
          <a:sx n="60" d="100"/>
          <a:sy n="60" d="100"/>
        </p:scale>
        <p:origin x="462"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fld id="{DF6D8944-F363-403C-8767-AE7BB9BB96FA}" type="datetimeFigureOut">
              <a:rPr lang="en-US" smtClean="0"/>
              <a:t>3/23/2020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3607977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DF6D8944-F363-403C-8767-AE7BB9BB96FA}" type="datetimeFigureOut">
              <a:rPr lang="en-US" smtClean="0"/>
              <a:t>3/23/2020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417777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DF6D8944-F363-403C-8767-AE7BB9BB96FA}" type="datetimeFigureOut">
              <a:rPr lang="en-US" smtClean="0"/>
              <a:t>3/23/2020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3609353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DF6D8944-F363-403C-8767-AE7BB9BB96FA}" type="datetimeFigureOut">
              <a:rPr lang="en-US" smtClean="0"/>
              <a:t>3/23/2020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2875991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DF6D8944-F363-403C-8767-AE7BB9BB96FA}" type="datetimeFigureOut">
              <a:rPr lang="en-US" smtClean="0"/>
              <a:t>3/23/2020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2365594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DF6D8944-F363-403C-8767-AE7BB9BB96FA}" type="datetimeFigureOut">
              <a:rPr lang="en-US" smtClean="0"/>
              <a:t>3/23/2020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2503973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DF6D8944-F363-403C-8767-AE7BB9BB96FA}" type="datetimeFigureOut">
              <a:rPr lang="en-US" smtClean="0"/>
              <a:t>3/23/2020</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175859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DF6D8944-F363-403C-8767-AE7BB9BB96FA}" type="datetimeFigureOut">
              <a:rPr lang="en-US" smtClean="0"/>
              <a:t>3/23/2020</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1377464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F6D8944-F363-403C-8767-AE7BB9BB96FA}" type="datetimeFigureOut">
              <a:rPr lang="en-US" smtClean="0"/>
              <a:t>3/23/2020</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2266313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F6D8944-F363-403C-8767-AE7BB9BB96FA}" type="datetimeFigureOut">
              <a:rPr lang="en-US" smtClean="0"/>
              <a:t>3/23/2020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493025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F6D8944-F363-403C-8767-AE7BB9BB96FA}" type="datetimeFigureOut">
              <a:rPr lang="en-US" smtClean="0"/>
              <a:t>3/23/2020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710134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6D8944-F363-403C-8767-AE7BB9BB96FA}" type="datetimeFigureOut">
              <a:rPr lang="en-US" smtClean="0"/>
              <a:t>3/23/2020</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AC3AEA-4E1A-4893-A7B1-D9E614AA7CB7}" type="slidenum">
              <a:rPr lang="en-US" smtClean="0"/>
              <a:t>‹Nº›</a:t>
            </a:fld>
            <a:endParaRPr lang="en-US"/>
          </a:p>
        </p:txBody>
      </p:sp>
    </p:spTree>
    <p:extLst>
      <p:ext uri="{BB962C8B-B14F-4D97-AF65-F5344CB8AC3E}">
        <p14:creationId xmlns:p14="http://schemas.microsoft.com/office/powerpoint/2010/main" val="248329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www.youtube.com/watch?v=Bfbp7phD0ik" TargetMode="External"/><Relationship Id="rId5" Type="http://schemas.openxmlformats.org/officeDocument/2006/relationships/image" Target="../media/image3.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media" Target="../media/media5.mp3"/><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audio" Target="../media/media5.mp3"/></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hyperlink" Target="https://www.youtube.com/watch?v=6p90vdFXYoA&amp;t=15s" TargetMode="Externa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3.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3.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4.mp3"/><Relationship Id="rId7" Type="http://schemas.openxmlformats.org/officeDocument/2006/relationships/image" Target="../media/image29.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audio" Target="../media/media14.mp3"/></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hyperlink" Target="mailto:mapari.Riquelme@Gmail.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media" Target="../media/media16.mp3"/><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16.mp3"/></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p3"/><Relationship Id="rId7"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5" Type="http://schemas.microsoft.com/office/2007/relationships/media" Target="../media/media4.mp3"/><Relationship Id="rId4" Type="http://schemas.openxmlformats.org/officeDocument/2006/relationships/audio" Target="../media/media3.mp3"/></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n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ítulo 1"/>
          <p:cNvSpPr txBox="1">
            <a:spLocks noChangeArrowheads="1"/>
          </p:cNvSpPr>
          <p:nvPr/>
        </p:nvSpPr>
        <p:spPr bwMode="auto">
          <a:xfrm>
            <a:off x="224367" y="854749"/>
            <a:ext cx="11275484" cy="318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CL" altLang="es-CL" sz="5867" b="1" dirty="0">
                <a:solidFill>
                  <a:srgbClr val="000090"/>
                </a:solidFill>
                <a:latin typeface="Calibri Light" panose="020F0302020204030204" pitchFamily="34" charset="0"/>
              </a:rPr>
              <a:t>ENGLISH</a:t>
            </a:r>
            <a:br>
              <a:rPr lang="es-CL" altLang="es-CL" sz="5867" b="1" dirty="0">
                <a:solidFill>
                  <a:srgbClr val="000090"/>
                </a:solidFill>
                <a:latin typeface="Calibri Light" panose="020F0302020204030204" pitchFamily="34" charset="0"/>
              </a:rPr>
            </a:br>
            <a:r>
              <a:rPr lang="es-CL" altLang="es-CL" sz="5867" b="1" dirty="0" smtClean="0">
                <a:solidFill>
                  <a:srgbClr val="000090"/>
                </a:solidFill>
                <a:latin typeface="Calibri Light" panose="020F0302020204030204" pitchFamily="34" charset="0"/>
              </a:rPr>
              <a:t>Transición </a:t>
            </a:r>
            <a:r>
              <a:rPr lang="es-CL" altLang="es-CL" sz="5867" b="1" dirty="0" smtClean="0">
                <a:solidFill>
                  <a:srgbClr val="000090"/>
                </a:solidFill>
                <a:latin typeface="Calibri Light" panose="020F0302020204030204" pitchFamily="34" charset="0"/>
              </a:rPr>
              <a:t>Mayor </a:t>
            </a:r>
            <a:r>
              <a:rPr lang="es-CL" altLang="es-CL" sz="5867" b="1" dirty="0" smtClean="0">
                <a:solidFill>
                  <a:srgbClr val="000090"/>
                </a:solidFill>
                <a:latin typeface="Calibri Light" panose="020F0302020204030204" pitchFamily="34" charset="0"/>
              </a:rPr>
              <a:t>A-B</a:t>
            </a:r>
            <a:r>
              <a:rPr lang="es-CL" altLang="es-CL" sz="5867" b="1" dirty="0">
                <a:solidFill>
                  <a:srgbClr val="000090"/>
                </a:solidFill>
                <a:latin typeface="Calibri Light" panose="020F0302020204030204" pitchFamily="34" charset="0"/>
              </a:rPr>
              <a:t/>
            </a:r>
            <a:br>
              <a:rPr lang="es-CL" altLang="es-CL" sz="5867" b="1" dirty="0">
                <a:solidFill>
                  <a:srgbClr val="000090"/>
                </a:solidFill>
                <a:latin typeface="Calibri Light" panose="020F0302020204030204" pitchFamily="34" charset="0"/>
              </a:rPr>
            </a:br>
            <a:r>
              <a:rPr lang="es-CL" altLang="es-CL" sz="6400" b="1" dirty="0">
                <a:solidFill>
                  <a:srgbClr val="000090"/>
                </a:solidFill>
                <a:latin typeface="Calibri Light" panose="020F0302020204030204" pitchFamily="34" charset="0"/>
              </a:rPr>
              <a:t>Miss. </a:t>
            </a:r>
            <a:r>
              <a:rPr lang="es-CL" altLang="es-CL" sz="6400" b="1" dirty="0" smtClean="0">
                <a:solidFill>
                  <a:srgbClr val="000090"/>
                </a:solidFill>
                <a:latin typeface="Calibri Light" panose="020F0302020204030204" pitchFamily="34" charset="0"/>
              </a:rPr>
              <a:t>María Patricia Riquelme</a:t>
            </a:r>
            <a:endParaRPr lang="es-CL" altLang="es-CL" sz="5867" b="1" dirty="0">
              <a:solidFill>
                <a:srgbClr val="000090"/>
              </a:solidFill>
              <a:latin typeface="Calibri Light" panose="020F0302020204030204" pitchFamily="34" charset="0"/>
            </a:endParaRPr>
          </a:p>
        </p:txBody>
      </p:sp>
      <p:sp>
        <p:nvSpPr>
          <p:cNvPr id="3076" name="Subtítulo 2"/>
          <p:cNvSpPr>
            <a:spLocks noGrp="1" noChangeArrowheads="1"/>
          </p:cNvSpPr>
          <p:nvPr>
            <p:ph type="subTitle" idx="1"/>
          </p:nvPr>
        </p:nvSpPr>
        <p:spPr>
          <a:xfrm>
            <a:off x="613834" y="4249307"/>
            <a:ext cx="10886017" cy="688108"/>
          </a:xfrm>
        </p:spPr>
        <p:txBody>
          <a:bodyPr/>
          <a:lstStyle/>
          <a:p>
            <a:r>
              <a:rPr lang="es-CL" altLang="es-CL" dirty="0" err="1">
                <a:solidFill>
                  <a:srgbClr val="000090"/>
                </a:solidFill>
              </a:rPr>
              <a:t>Unit</a:t>
            </a:r>
            <a:r>
              <a:rPr lang="es-CL" altLang="es-CL" dirty="0">
                <a:solidFill>
                  <a:srgbClr val="000090"/>
                </a:solidFill>
              </a:rPr>
              <a:t> 1: </a:t>
            </a:r>
            <a:r>
              <a:rPr lang="es-CL" altLang="es-CL" b="1" i="1" dirty="0" err="1" smtClean="0">
                <a:solidFill>
                  <a:srgbClr val="000090"/>
                </a:solidFill>
              </a:rPr>
              <a:t>The</a:t>
            </a:r>
            <a:r>
              <a:rPr lang="es-CL" altLang="es-CL" b="1" i="1" dirty="0" smtClean="0">
                <a:solidFill>
                  <a:srgbClr val="000090"/>
                </a:solidFill>
              </a:rPr>
              <a:t> </a:t>
            </a:r>
            <a:r>
              <a:rPr lang="es-CL" altLang="es-CL" b="1" i="1" dirty="0" err="1" smtClean="0">
                <a:solidFill>
                  <a:srgbClr val="000090"/>
                </a:solidFill>
              </a:rPr>
              <a:t>surprise</a:t>
            </a:r>
            <a:endParaRPr lang="es-CL" altLang="es-CL" dirty="0">
              <a:solidFill>
                <a:srgbClr val="000090"/>
              </a:solidFill>
            </a:endParaRPr>
          </a:p>
          <a:p>
            <a:endParaRPr lang="es-CL" altLang="es-CL" dirty="0">
              <a:solidFill>
                <a:srgbClr val="000090"/>
              </a:solidFill>
            </a:endParaRPr>
          </a:p>
          <a:p>
            <a:endParaRPr lang="es-CL" altLang="es-CL" dirty="0">
              <a:solidFill>
                <a:srgbClr val="000090"/>
              </a:solidFill>
            </a:endParaRPr>
          </a:p>
        </p:txBody>
      </p:sp>
    </p:spTree>
    <p:extLst>
      <p:ext uri="{BB962C8B-B14F-4D97-AF65-F5344CB8AC3E}">
        <p14:creationId xmlns:p14="http://schemas.microsoft.com/office/powerpoint/2010/main" val="4160371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519545" y="606425"/>
            <a:ext cx="4135582" cy="4351338"/>
          </a:xfrm>
        </p:spPr>
        <p:txBody>
          <a:bodyPr/>
          <a:lstStyle/>
          <a:p>
            <a:r>
              <a:rPr lang="es-CL" dirty="0" smtClean="0"/>
              <a:t>Debes dibujar un pajarito levantándose. </a:t>
            </a:r>
          </a:p>
          <a:p>
            <a:r>
              <a:rPr lang="es-CL" dirty="0" smtClean="0"/>
              <a:t>Material:</a:t>
            </a:r>
          </a:p>
          <a:p>
            <a:pPr marL="0" indent="0">
              <a:buNone/>
            </a:pPr>
            <a:r>
              <a:rPr lang="es-CL" dirty="0" smtClean="0"/>
              <a:t>Lápices de colores</a:t>
            </a:r>
          </a:p>
          <a:p>
            <a:pPr marL="0" indent="0">
              <a:buNone/>
            </a:pPr>
            <a:r>
              <a:rPr lang="es-CL" dirty="0" smtClean="0"/>
              <a:t>Lápiz grafito</a:t>
            </a:r>
            <a:endParaRPr lang="es-CL" dirty="0"/>
          </a:p>
        </p:txBody>
      </p:sp>
      <p:pic>
        <p:nvPicPr>
          <p:cNvPr id="6" name="Imagen 5"/>
          <p:cNvPicPr>
            <a:picLocks noChangeAspect="1"/>
          </p:cNvPicPr>
          <p:nvPr/>
        </p:nvPicPr>
        <p:blipFill rotWithShape="1">
          <a:blip r:embed="rId2"/>
          <a:srcRect l="39397" t="23081" r="37177" b="21656"/>
          <a:stretch/>
        </p:blipFill>
        <p:spPr>
          <a:xfrm rot="16200000">
            <a:off x="6220007" y="59839"/>
            <a:ext cx="4692953" cy="6224337"/>
          </a:xfrm>
          <a:prstGeom prst="rect">
            <a:avLst/>
          </a:prstGeom>
        </p:spPr>
      </p:pic>
    </p:spTree>
    <p:extLst>
      <p:ext uri="{BB962C8B-B14F-4D97-AF65-F5344CB8AC3E}">
        <p14:creationId xmlns:p14="http://schemas.microsoft.com/office/powerpoint/2010/main" val="701898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err="1">
                <a:solidFill>
                  <a:srgbClr val="00B050"/>
                </a:solidFill>
                <a:effectLst>
                  <a:outerShdw blurRad="38100" dist="38100" dir="2700000" algn="tl">
                    <a:srgbClr val="000000">
                      <a:alpha val="43137"/>
                    </a:srgbClr>
                  </a:outerShdw>
                </a:effectLst>
                <a:latin typeface="Arial Rounded MT Bold" panose="020F0704030504030204" pitchFamily="34" charset="0"/>
              </a:rPr>
              <a:t>Story</a:t>
            </a:r>
            <a:r>
              <a:rPr lang="es-CL" b="1" dirty="0">
                <a:solidFill>
                  <a:srgbClr val="00B050"/>
                </a:solidFill>
                <a:effectLst>
                  <a:outerShdw blurRad="38100" dist="38100" dir="2700000" algn="tl">
                    <a:srgbClr val="000000">
                      <a:alpha val="43137"/>
                    </a:srgbClr>
                  </a:outerShdw>
                </a:effectLst>
                <a:latin typeface="Arial Rounded MT Bold" panose="020F0704030504030204" pitchFamily="34" charset="0"/>
              </a:rPr>
              <a:t> time! </a:t>
            </a:r>
          </a:p>
        </p:txBody>
      </p:sp>
      <p:sp>
        <p:nvSpPr>
          <p:cNvPr id="4" name="Marcador de contenido 3"/>
          <p:cNvSpPr txBox="1">
            <a:spLocks noGrp="1"/>
          </p:cNvSpPr>
          <p:nvPr>
            <p:ph idx="1"/>
          </p:nvPr>
        </p:nvSpPr>
        <p:spPr>
          <a:xfrm>
            <a:off x="838200" y="1825625"/>
            <a:ext cx="10515600" cy="4095480"/>
          </a:xfrm>
          <a:prstGeom prst="rect">
            <a:avLst/>
          </a:prstGeom>
          <a:noFill/>
        </p:spPr>
        <p:txBody>
          <a:bodyPr wrap="square" rtlCol="0">
            <a:spAutoFit/>
          </a:bodyPr>
          <a:lstStyle/>
          <a:p>
            <a:pPr algn="just"/>
            <a:r>
              <a:rPr lang="es-CL" dirty="0" smtClean="0">
                <a:solidFill>
                  <a:srgbClr val="002060"/>
                </a:solidFill>
                <a:latin typeface="Arial Rounded MT Bold" panose="020F0704030504030204" pitchFamily="34" charset="0"/>
              </a:rPr>
              <a:t>Papas en esta historia los niños pueden identificar </a:t>
            </a:r>
            <a:r>
              <a:rPr lang="es-CL" dirty="0" smtClean="0">
                <a:solidFill>
                  <a:srgbClr val="002060"/>
                </a:solidFill>
                <a:latin typeface="Arial Rounded MT Bold" panose="020F0704030504030204" pitchFamily="34" charset="0"/>
              </a:rPr>
              <a:t>las rutinas diarias y sus acciones</a:t>
            </a:r>
            <a:r>
              <a:rPr lang="es-CL" dirty="0" smtClean="0">
                <a:solidFill>
                  <a:srgbClr val="002060"/>
                </a:solidFill>
                <a:latin typeface="Arial Rounded MT Bold" panose="020F0704030504030204" pitchFamily="34" charset="0"/>
              </a:rPr>
              <a:t>. Animarlos a repetir las palabras y realizar la acciones. </a:t>
            </a:r>
            <a:r>
              <a:rPr lang="es-CL" dirty="0">
                <a:solidFill>
                  <a:srgbClr val="002060"/>
                </a:solidFill>
                <a:latin typeface="Arial Rounded MT Bold" panose="020F0704030504030204" pitchFamily="34" charset="0"/>
              </a:rPr>
              <a:t>Practicamos </a:t>
            </a:r>
            <a:r>
              <a:rPr lang="es-CL" dirty="0" smtClean="0">
                <a:solidFill>
                  <a:srgbClr val="002060"/>
                </a:solidFill>
                <a:latin typeface="Arial Rounded MT Bold" panose="020F0704030504030204" pitchFamily="34" charset="0"/>
              </a:rPr>
              <a:t>vocabulario como:</a:t>
            </a:r>
          </a:p>
          <a:p>
            <a:pPr algn="just"/>
            <a:endParaRPr lang="es-CL" dirty="0" smtClean="0">
              <a:solidFill>
                <a:srgbClr val="002060"/>
              </a:solidFill>
              <a:latin typeface="Arial Rounded MT Bold" panose="020F0704030504030204" pitchFamily="34" charset="0"/>
            </a:endParaRPr>
          </a:p>
          <a:p>
            <a:pPr algn="just"/>
            <a:r>
              <a:rPr lang="es-CL" dirty="0" smtClean="0">
                <a:solidFill>
                  <a:srgbClr val="002060"/>
                </a:solidFill>
                <a:latin typeface="Arial Rounded MT Bold" panose="020F0704030504030204" pitchFamily="34" charset="0"/>
              </a:rPr>
              <a:t>a</a:t>
            </a:r>
            <a:r>
              <a:rPr lang="es-CL" dirty="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It’s</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early</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What’s</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the</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hurry</a:t>
            </a:r>
            <a:r>
              <a:rPr lang="es-CL" dirty="0" smtClean="0">
                <a:solidFill>
                  <a:srgbClr val="002060"/>
                </a:solidFill>
                <a:latin typeface="Arial Rounded MT Bold" panose="020F0704030504030204" pitchFamily="34" charset="0"/>
              </a:rPr>
              <a:t>? (es temprano!, cual es el apuro?) </a:t>
            </a:r>
            <a:endParaRPr lang="es-CL" dirty="0" smtClean="0">
              <a:solidFill>
                <a:srgbClr val="002060"/>
              </a:solidFill>
              <a:latin typeface="Arial Rounded MT Bold" panose="020F0704030504030204" pitchFamily="34" charset="0"/>
            </a:endParaRPr>
          </a:p>
          <a:p>
            <a:pPr algn="just"/>
            <a:r>
              <a:rPr lang="es-CL" dirty="0" smtClean="0">
                <a:solidFill>
                  <a:srgbClr val="002060"/>
                </a:solidFill>
                <a:latin typeface="Arial Rounded MT Bold" panose="020F0704030504030204" pitchFamily="34" charset="0"/>
              </a:rPr>
              <a:t>b</a:t>
            </a:r>
            <a:r>
              <a:rPr lang="es-CL" dirty="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It’s</a:t>
            </a:r>
            <a:r>
              <a:rPr lang="es-CL" dirty="0" smtClean="0">
                <a:solidFill>
                  <a:srgbClr val="002060"/>
                </a:solidFill>
                <a:latin typeface="Arial Rounded MT Bold" panose="020F0704030504030204" pitchFamily="34" charset="0"/>
              </a:rPr>
              <a:t> a </a:t>
            </a:r>
            <a:r>
              <a:rPr lang="es-CL" dirty="0" err="1" smtClean="0">
                <a:solidFill>
                  <a:srgbClr val="002060"/>
                </a:solidFill>
                <a:latin typeface="Arial Rounded MT Bold" panose="020F0704030504030204" pitchFamily="34" charset="0"/>
              </a:rPr>
              <a:t>surprise</a:t>
            </a:r>
            <a:r>
              <a:rPr lang="es-CL" dirty="0" smtClean="0">
                <a:solidFill>
                  <a:srgbClr val="002060"/>
                </a:solidFill>
                <a:latin typeface="Arial Rounded MT Bold" panose="020F0704030504030204" pitchFamily="34" charset="0"/>
              </a:rPr>
              <a:t>! Come </a:t>
            </a:r>
            <a:r>
              <a:rPr lang="es-CL" dirty="0" err="1" smtClean="0">
                <a:solidFill>
                  <a:srgbClr val="002060"/>
                </a:solidFill>
                <a:latin typeface="Arial Rounded MT Bold" panose="020F0704030504030204" pitchFamily="34" charset="0"/>
              </a:rPr>
              <a:t>on</a:t>
            </a:r>
            <a:r>
              <a:rPr lang="es-CL" dirty="0" smtClean="0">
                <a:solidFill>
                  <a:srgbClr val="002060"/>
                </a:solidFill>
                <a:latin typeface="Arial Rounded MT Bold" panose="020F0704030504030204" pitchFamily="34" charset="0"/>
              </a:rPr>
              <a:t>!</a:t>
            </a:r>
            <a:r>
              <a:rPr lang="es-CL" dirty="0" smtClean="0">
                <a:solidFill>
                  <a:srgbClr val="002060"/>
                </a:solidFill>
                <a:latin typeface="Arial Rounded MT Bold" panose="020F0704030504030204" pitchFamily="34" charset="0"/>
              </a:rPr>
              <a:t>( es una sorpresa! Vamos!)</a:t>
            </a:r>
            <a:endParaRPr lang="es-CL" dirty="0">
              <a:solidFill>
                <a:srgbClr val="002060"/>
              </a:solidFill>
              <a:latin typeface="Arial Rounded MT Bold" panose="020F0704030504030204" pitchFamily="34" charset="0"/>
            </a:endParaRPr>
          </a:p>
          <a:p>
            <a:endParaRPr lang="es-CL" dirty="0"/>
          </a:p>
        </p:txBody>
      </p:sp>
    </p:spTree>
    <p:extLst>
      <p:ext uri="{BB962C8B-B14F-4D97-AF65-F5344CB8AC3E}">
        <p14:creationId xmlns:p14="http://schemas.microsoft.com/office/powerpoint/2010/main" val="571511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stretch>
            <a:fillRect/>
          </a:stretch>
        </p:blipFill>
        <p:spPr>
          <a:xfrm>
            <a:off x="128337" y="160420"/>
            <a:ext cx="11781307" cy="6623751"/>
          </a:xfrm>
          <a:prstGeom prst="rect">
            <a:avLst/>
          </a:prstGeom>
        </p:spPr>
      </p:pic>
      <p:pic>
        <p:nvPicPr>
          <p:cNvPr id="3" name="01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29700" y="5844362"/>
            <a:ext cx="609600" cy="609600"/>
          </a:xfrm>
          <a:prstGeom prst="rect">
            <a:avLst/>
          </a:prstGeom>
          <a:solidFill>
            <a:schemeClr val="accent1">
              <a:lumMod val="50000"/>
            </a:schemeClr>
          </a:solidFill>
        </p:spPr>
      </p:pic>
      <p:sp>
        <p:nvSpPr>
          <p:cNvPr id="9" name="CuadroTexto 8"/>
          <p:cNvSpPr txBox="1"/>
          <p:nvPr/>
        </p:nvSpPr>
        <p:spPr>
          <a:xfrm>
            <a:off x="2887579" y="5844362"/>
            <a:ext cx="5534526" cy="369332"/>
          </a:xfrm>
          <a:prstGeom prst="rect">
            <a:avLst/>
          </a:prstGeom>
          <a:noFill/>
        </p:spPr>
        <p:txBody>
          <a:bodyPr wrap="square" rtlCol="0">
            <a:spAutoFit/>
          </a:bodyPr>
          <a:lstStyle/>
          <a:p>
            <a:r>
              <a:rPr lang="es-CL" dirty="0">
                <a:hlinkClick r:id="rId6"/>
              </a:rPr>
              <a:t>https://</a:t>
            </a:r>
            <a:r>
              <a:rPr lang="es-CL" dirty="0" smtClean="0">
                <a:hlinkClick r:id="rId6"/>
              </a:rPr>
              <a:t>www.youtube.com/watch?v=Bfbp7phD0ik</a:t>
            </a:r>
            <a:r>
              <a:rPr lang="es-CL" dirty="0" smtClean="0"/>
              <a:t> </a:t>
            </a:r>
            <a:endParaRPr lang="es-CL" dirty="0"/>
          </a:p>
        </p:txBody>
      </p:sp>
    </p:spTree>
    <p:extLst>
      <p:ext uri="{BB962C8B-B14F-4D97-AF65-F5344CB8AC3E}">
        <p14:creationId xmlns:p14="http://schemas.microsoft.com/office/powerpoint/2010/main" val="6654624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2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L" dirty="0" err="1" smtClean="0">
                <a:solidFill>
                  <a:srgbClr val="002060"/>
                </a:solidFill>
                <a:latin typeface="Arial Rounded MT Bold" panose="020F0704030504030204" pitchFamily="34" charset="0"/>
              </a:rPr>
              <a:t>After</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listening</a:t>
            </a:r>
            <a:r>
              <a:rPr lang="es-CL" dirty="0" smtClean="0">
                <a:solidFill>
                  <a:srgbClr val="002060"/>
                </a:solidFill>
                <a:latin typeface="Arial Rounded MT Bold" panose="020F0704030504030204" pitchFamily="34" charset="0"/>
              </a:rPr>
              <a:t> and </a:t>
            </a:r>
            <a:r>
              <a:rPr lang="es-CL" dirty="0" err="1" smtClean="0">
                <a:solidFill>
                  <a:srgbClr val="002060"/>
                </a:solidFill>
                <a:latin typeface="Arial Rounded MT Bold" panose="020F0704030504030204" pitchFamily="34" charset="0"/>
              </a:rPr>
              <a:t>watching</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the</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story</a:t>
            </a:r>
            <a:r>
              <a:rPr lang="es-CL" dirty="0" smtClean="0">
                <a:solidFill>
                  <a:srgbClr val="002060"/>
                </a:solidFill>
                <a:latin typeface="Arial Rounded MT Bold" panose="020F0704030504030204" pitchFamily="34" charset="0"/>
              </a:rPr>
              <a:t>: Después de ver y escuchar la historia.</a:t>
            </a:r>
            <a:endParaRPr lang="es-CL" dirty="0">
              <a:solidFill>
                <a:srgbClr val="002060"/>
              </a:solidFill>
              <a:latin typeface="Arial Rounded MT Bold" panose="020F0704030504030204" pitchFamily="34" charset="0"/>
            </a:endParaRPr>
          </a:p>
        </p:txBody>
      </p:sp>
      <p:sp>
        <p:nvSpPr>
          <p:cNvPr id="3" name="Marcador de contenido 2"/>
          <p:cNvSpPr>
            <a:spLocks noGrp="1"/>
          </p:cNvSpPr>
          <p:nvPr>
            <p:ph idx="1"/>
          </p:nvPr>
        </p:nvSpPr>
        <p:spPr/>
        <p:txBody>
          <a:bodyPr/>
          <a:lstStyle/>
          <a:p>
            <a:r>
              <a:rPr lang="es-CL" sz="2000" dirty="0" err="1">
                <a:solidFill>
                  <a:srgbClr val="002060"/>
                </a:solidFill>
                <a:latin typeface="Arial Rounded MT Bold" panose="020F0704030504030204" pitchFamily="34" charset="0"/>
              </a:rPr>
              <a:t>After</a:t>
            </a:r>
            <a:r>
              <a:rPr lang="es-CL" sz="2000" dirty="0">
                <a:solidFill>
                  <a:srgbClr val="002060"/>
                </a:solidFill>
                <a:latin typeface="Arial Rounded MT Bold" panose="020F0704030504030204" pitchFamily="34" charset="0"/>
              </a:rPr>
              <a:t> </a:t>
            </a:r>
            <a:r>
              <a:rPr lang="es-CL" sz="2000" dirty="0" err="1">
                <a:solidFill>
                  <a:srgbClr val="002060"/>
                </a:solidFill>
                <a:latin typeface="Arial Rounded MT Bold" panose="020F0704030504030204" pitchFamily="34" charset="0"/>
              </a:rPr>
              <a:t>listening</a:t>
            </a:r>
            <a:r>
              <a:rPr lang="es-CL" sz="2000" dirty="0">
                <a:solidFill>
                  <a:srgbClr val="002060"/>
                </a:solidFill>
                <a:latin typeface="Arial Rounded MT Bold" panose="020F0704030504030204" pitchFamily="34" charset="0"/>
              </a:rPr>
              <a:t> </a:t>
            </a:r>
            <a:r>
              <a:rPr lang="es-CL" sz="2000" dirty="0" err="1">
                <a:solidFill>
                  <a:srgbClr val="002060"/>
                </a:solidFill>
                <a:latin typeface="Arial Rounded MT Bold" panose="020F0704030504030204" pitchFamily="34" charset="0"/>
              </a:rPr>
              <a:t>the</a:t>
            </a:r>
            <a:r>
              <a:rPr lang="es-CL" sz="2000" dirty="0">
                <a:solidFill>
                  <a:srgbClr val="002060"/>
                </a:solidFill>
                <a:latin typeface="Arial Rounded MT Bold" panose="020F0704030504030204" pitchFamily="34" charset="0"/>
              </a:rPr>
              <a:t> </a:t>
            </a:r>
            <a:r>
              <a:rPr lang="es-CL" sz="2000" dirty="0" err="1">
                <a:solidFill>
                  <a:srgbClr val="002060"/>
                </a:solidFill>
                <a:latin typeface="Arial Rounded MT Bold" panose="020F0704030504030204" pitchFamily="34" charset="0"/>
              </a:rPr>
              <a:t>lesson</a:t>
            </a:r>
            <a:r>
              <a:rPr lang="es-CL" sz="2000" dirty="0">
                <a:solidFill>
                  <a:srgbClr val="002060"/>
                </a:solidFill>
                <a:latin typeface="Arial Rounded MT Bold" panose="020F0704030504030204" pitchFamily="34" charset="0"/>
              </a:rPr>
              <a:t> 1 </a:t>
            </a:r>
            <a:r>
              <a:rPr lang="es-CL" sz="2000" dirty="0" smtClean="0">
                <a:solidFill>
                  <a:srgbClr val="002060"/>
                </a:solidFill>
                <a:latin typeface="Arial Rounded MT Bold" panose="020F0704030504030204" pitchFamily="34" charset="0"/>
              </a:rPr>
              <a:t>“</a:t>
            </a:r>
            <a:r>
              <a:rPr lang="es-CL" sz="2000" dirty="0" err="1" smtClean="0">
                <a:solidFill>
                  <a:srgbClr val="002060"/>
                </a:solidFill>
                <a:latin typeface="Arial Rounded MT Bold" panose="020F0704030504030204" pitchFamily="34" charset="0"/>
              </a:rPr>
              <a:t>The</a:t>
            </a:r>
            <a:r>
              <a:rPr lang="es-CL" sz="2000" dirty="0" smtClean="0">
                <a:solidFill>
                  <a:srgbClr val="002060"/>
                </a:solidFill>
                <a:latin typeface="Arial Rounded MT Bold" panose="020F0704030504030204" pitchFamily="34" charset="0"/>
              </a:rPr>
              <a:t> </a:t>
            </a:r>
            <a:r>
              <a:rPr lang="es-CL" sz="2000" dirty="0" err="1" smtClean="0">
                <a:solidFill>
                  <a:srgbClr val="002060"/>
                </a:solidFill>
                <a:latin typeface="Arial Rounded MT Bold" panose="020F0704030504030204" pitchFamily="34" charset="0"/>
              </a:rPr>
              <a:t>surprise</a:t>
            </a:r>
            <a:r>
              <a:rPr lang="es-CL" sz="2000" dirty="0" smtClean="0">
                <a:solidFill>
                  <a:srgbClr val="002060"/>
                </a:solidFill>
                <a:latin typeface="Arial Rounded MT Bold" panose="020F0704030504030204" pitchFamily="34" charset="0"/>
              </a:rPr>
              <a:t>” </a:t>
            </a:r>
            <a:r>
              <a:rPr lang="es-CL" sz="2000" dirty="0" err="1">
                <a:solidFill>
                  <a:srgbClr val="002060"/>
                </a:solidFill>
                <a:latin typeface="Arial Rounded MT Bold" panose="020F0704030504030204" pitchFamily="34" charset="0"/>
              </a:rPr>
              <a:t>learn</a:t>
            </a:r>
            <a:r>
              <a:rPr lang="es-CL" sz="2000" dirty="0">
                <a:solidFill>
                  <a:srgbClr val="002060"/>
                </a:solidFill>
                <a:latin typeface="Arial Rounded MT Bold" panose="020F0704030504030204" pitchFamily="34" charset="0"/>
              </a:rPr>
              <a:t>: </a:t>
            </a:r>
            <a:endParaRPr lang="es-CL" sz="2000" dirty="0" smtClean="0">
              <a:solidFill>
                <a:srgbClr val="002060"/>
              </a:solidFill>
              <a:latin typeface="Arial Rounded MT Bold" panose="020F0704030504030204" pitchFamily="34" charset="0"/>
            </a:endParaRPr>
          </a:p>
          <a:p>
            <a:r>
              <a:rPr lang="es-CL" sz="2000" dirty="0" smtClean="0">
                <a:solidFill>
                  <a:srgbClr val="002060"/>
                </a:solidFill>
                <a:latin typeface="Arial Rounded MT Bold" panose="020F0704030504030204" pitchFamily="34" charset="0"/>
              </a:rPr>
              <a:t>(después de escuchar la historia aprendimos)</a:t>
            </a:r>
          </a:p>
          <a:p>
            <a:pPr marL="0" indent="0">
              <a:buNone/>
            </a:pPr>
            <a:endParaRPr lang="es-CL" sz="2000" dirty="0">
              <a:latin typeface="Arial Rounded MT Bold" panose="020F0704030504030204" pitchFamily="34" charset="0"/>
            </a:endParaRPr>
          </a:p>
          <a:p>
            <a:pPr algn="just"/>
            <a:r>
              <a:rPr lang="es-CL" sz="2000" dirty="0">
                <a:solidFill>
                  <a:srgbClr val="002060"/>
                </a:solidFill>
                <a:latin typeface="Arial Rounded MT Bold" panose="020F0704030504030204" pitchFamily="34" charset="0"/>
              </a:rPr>
              <a:t>a) </a:t>
            </a:r>
            <a:r>
              <a:rPr lang="es-CL" sz="2000" dirty="0" err="1">
                <a:solidFill>
                  <a:srgbClr val="002060"/>
                </a:solidFill>
                <a:latin typeface="Arial Rounded MT Bold" panose="020F0704030504030204" pitchFamily="34" charset="0"/>
              </a:rPr>
              <a:t>It’s</a:t>
            </a:r>
            <a:r>
              <a:rPr lang="es-CL" sz="2000" dirty="0">
                <a:solidFill>
                  <a:srgbClr val="002060"/>
                </a:solidFill>
                <a:latin typeface="Arial Rounded MT Bold" panose="020F0704030504030204" pitchFamily="34" charset="0"/>
              </a:rPr>
              <a:t> </a:t>
            </a:r>
            <a:r>
              <a:rPr lang="es-CL" sz="2000" dirty="0" err="1">
                <a:solidFill>
                  <a:srgbClr val="002060"/>
                </a:solidFill>
                <a:latin typeface="Arial Rounded MT Bold" panose="020F0704030504030204" pitchFamily="34" charset="0"/>
              </a:rPr>
              <a:t>early</a:t>
            </a:r>
            <a:r>
              <a:rPr lang="es-CL" sz="2000" dirty="0">
                <a:solidFill>
                  <a:srgbClr val="002060"/>
                </a:solidFill>
                <a:latin typeface="Arial Rounded MT Bold" panose="020F0704030504030204" pitchFamily="34" charset="0"/>
              </a:rPr>
              <a:t> </a:t>
            </a:r>
            <a:r>
              <a:rPr lang="es-CL" sz="2000" dirty="0" err="1">
                <a:solidFill>
                  <a:srgbClr val="002060"/>
                </a:solidFill>
                <a:latin typeface="Arial Rounded MT Bold" panose="020F0704030504030204" pitchFamily="34" charset="0"/>
              </a:rPr>
              <a:t>What’s</a:t>
            </a:r>
            <a:r>
              <a:rPr lang="es-CL" sz="2000" dirty="0">
                <a:solidFill>
                  <a:srgbClr val="002060"/>
                </a:solidFill>
                <a:latin typeface="Arial Rounded MT Bold" panose="020F0704030504030204" pitchFamily="34" charset="0"/>
              </a:rPr>
              <a:t> </a:t>
            </a:r>
            <a:r>
              <a:rPr lang="es-CL" sz="2000" dirty="0" err="1">
                <a:solidFill>
                  <a:srgbClr val="002060"/>
                </a:solidFill>
                <a:latin typeface="Arial Rounded MT Bold" panose="020F0704030504030204" pitchFamily="34" charset="0"/>
              </a:rPr>
              <a:t>the</a:t>
            </a:r>
            <a:r>
              <a:rPr lang="es-CL" sz="2000" dirty="0">
                <a:solidFill>
                  <a:srgbClr val="002060"/>
                </a:solidFill>
                <a:latin typeface="Arial Rounded MT Bold" panose="020F0704030504030204" pitchFamily="34" charset="0"/>
              </a:rPr>
              <a:t> </a:t>
            </a:r>
            <a:r>
              <a:rPr lang="es-CL" sz="2000" dirty="0" err="1">
                <a:solidFill>
                  <a:srgbClr val="002060"/>
                </a:solidFill>
                <a:latin typeface="Arial Rounded MT Bold" panose="020F0704030504030204" pitchFamily="34" charset="0"/>
              </a:rPr>
              <a:t>hurry</a:t>
            </a:r>
            <a:r>
              <a:rPr lang="es-CL" sz="2000" dirty="0">
                <a:solidFill>
                  <a:srgbClr val="002060"/>
                </a:solidFill>
                <a:latin typeface="Arial Rounded MT Bold" panose="020F0704030504030204" pitchFamily="34" charset="0"/>
              </a:rPr>
              <a:t>? (es temprano!, cual es el apuro?) </a:t>
            </a:r>
          </a:p>
          <a:p>
            <a:pPr algn="just"/>
            <a:r>
              <a:rPr lang="es-CL" sz="2000" dirty="0">
                <a:solidFill>
                  <a:srgbClr val="002060"/>
                </a:solidFill>
                <a:latin typeface="Arial Rounded MT Bold" panose="020F0704030504030204" pitchFamily="34" charset="0"/>
              </a:rPr>
              <a:t>b) </a:t>
            </a:r>
            <a:r>
              <a:rPr lang="es-CL" sz="2000" dirty="0" err="1">
                <a:solidFill>
                  <a:srgbClr val="002060"/>
                </a:solidFill>
                <a:latin typeface="Arial Rounded MT Bold" panose="020F0704030504030204" pitchFamily="34" charset="0"/>
              </a:rPr>
              <a:t>It’s</a:t>
            </a:r>
            <a:r>
              <a:rPr lang="es-CL" sz="2000" dirty="0">
                <a:solidFill>
                  <a:srgbClr val="002060"/>
                </a:solidFill>
                <a:latin typeface="Arial Rounded MT Bold" panose="020F0704030504030204" pitchFamily="34" charset="0"/>
              </a:rPr>
              <a:t> a </a:t>
            </a:r>
            <a:r>
              <a:rPr lang="es-CL" sz="2000" dirty="0" err="1">
                <a:solidFill>
                  <a:srgbClr val="002060"/>
                </a:solidFill>
                <a:latin typeface="Arial Rounded MT Bold" panose="020F0704030504030204" pitchFamily="34" charset="0"/>
              </a:rPr>
              <a:t>surprise</a:t>
            </a:r>
            <a:r>
              <a:rPr lang="es-CL" sz="2000" dirty="0">
                <a:solidFill>
                  <a:srgbClr val="002060"/>
                </a:solidFill>
                <a:latin typeface="Arial Rounded MT Bold" panose="020F0704030504030204" pitchFamily="34" charset="0"/>
              </a:rPr>
              <a:t>! Come </a:t>
            </a:r>
            <a:r>
              <a:rPr lang="es-CL" sz="2000" dirty="0" err="1">
                <a:solidFill>
                  <a:srgbClr val="002060"/>
                </a:solidFill>
                <a:latin typeface="Arial Rounded MT Bold" panose="020F0704030504030204" pitchFamily="34" charset="0"/>
              </a:rPr>
              <a:t>on</a:t>
            </a:r>
            <a:r>
              <a:rPr lang="es-CL" sz="2000" dirty="0">
                <a:solidFill>
                  <a:srgbClr val="002060"/>
                </a:solidFill>
                <a:latin typeface="Arial Rounded MT Bold" panose="020F0704030504030204" pitchFamily="34" charset="0"/>
              </a:rPr>
              <a:t>!( es una sorpresa! Vamos</a:t>
            </a:r>
            <a:r>
              <a:rPr lang="es-CL" sz="2000" dirty="0" smtClean="0">
                <a:solidFill>
                  <a:srgbClr val="002060"/>
                </a:solidFill>
                <a:latin typeface="Arial Rounded MT Bold" panose="020F0704030504030204" pitchFamily="34" charset="0"/>
              </a:rPr>
              <a:t>!)</a:t>
            </a:r>
          </a:p>
          <a:p>
            <a:pPr algn="just"/>
            <a:r>
              <a:rPr lang="es-CL" sz="2000" dirty="0" smtClean="0">
                <a:solidFill>
                  <a:srgbClr val="002060"/>
                </a:solidFill>
                <a:latin typeface="Arial Rounded MT Bold" panose="020F0704030504030204" pitchFamily="34" charset="0"/>
              </a:rPr>
              <a:t>c) </a:t>
            </a:r>
            <a:r>
              <a:rPr lang="es-CL" sz="2000" dirty="0" err="1" smtClean="0">
                <a:solidFill>
                  <a:srgbClr val="002060"/>
                </a:solidFill>
                <a:latin typeface="Arial Rounded MT Bold" panose="020F0704030504030204" pitchFamily="34" charset="0"/>
              </a:rPr>
              <a:t>Routines</a:t>
            </a:r>
            <a:r>
              <a:rPr lang="es-CL" sz="2000" dirty="0" smtClean="0">
                <a:solidFill>
                  <a:srgbClr val="002060"/>
                </a:solidFill>
                <a:latin typeface="Arial Rounded MT Bold" panose="020F0704030504030204" pitchFamily="34" charset="0"/>
              </a:rPr>
              <a:t> </a:t>
            </a:r>
            <a:endParaRPr lang="es-CL" sz="2000" dirty="0">
              <a:solidFill>
                <a:srgbClr val="002060"/>
              </a:solidFill>
              <a:latin typeface="Arial Rounded MT Bold" panose="020F0704030504030204" pitchFamily="34" charset="0"/>
            </a:endParaRPr>
          </a:p>
          <a:p>
            <a:endParaRPr lang="es-CL" dirty="0"/>
          </a:p>
        </p:txBody>
      </p:sp>
    </p:spTree>
    <p:extLst>
      <p:ext uri="{BB962C8B-B14F-4D97-AF65-F5344CB8AC3E}">
        <p14:creationId xmlns:p14="http://schemas.microsoft.com/office/powerpoint/2010/main" val="662438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90550" y="348347"/>
            <a:ext cx="5286515" cy="5909310"/>
          </a:xfrm>
          <a:prstGeom prst="rect">
            <a:avLst/>
          </a:prstGeom>
        </p:spPr>
        <p:txBody>
          <a:bodyPr wrap="square">
            <a:spAutoFit/>
          </a:bodyPr>
          <a:lstStyle/>
          <a:p>
            <a:r>
              <a:rPr lang="es-CL" dirty="0" smtClean="0"/>
              <a:t>Segunda </a:t>
            </a:r>
            <a:r>
              <a:rPr lang="es-CL" dirty="0" smtClean="0"/>
              <a:t>actividad</a:t>
            </a:r>
            <a:r>
              <a:rPr lang="es-CL" dirty="0"/>
              <a:t>. </a:t>
            </a:r>
            <a:r>
              <a:rPr lang="es-CL" dirty="0" err="1" smtClean="0"/>
              <a:t>Pupil’s</a:t>
            </a:r>
            <a:r>
              <a:rPr lang="es-CL" dirty="0" smtClean="0"/>
              <a:t> Book. </a:t>
            </a:r>
            <a:r>
              <a:rPr lang="es-CL" dirty="0"/>
              <a:t>Página Nº </a:t>
            </a:r>
            <a:r>
              <a:rPr lang="es-CL" dirty="0" smtClean="0"/>
              <a:t>11. </a:t>
            </a:r>
          </a:p>
          <a:p>
            <a:r>
              <a:rPr lang="es-CL" dirty="0" smtClean="0"/>
              <a:t>Tiempo </a:t>
            </a:r>
            <a:r>
              <a:rPr lang="es-CL" dirty="0"/>
              <a:t>sugerido: </a:t>
            </a:r>
            <a:r>
              <a:rPr lang="es-CL" dirty="0" smtClean="0"/>
              <a:t>Miércoles 25/03/20</a:t>
            </a:r>
          </a:p>
          <a:p>
            <a:endParaRPr lang="es-CL" dirty="0"/>
          </a:p>
          <a:p>
            <a:r>
              <a:rPr lang="es-CL" dirty="0" smtClean="0"/>
              <a:t>Debemos apuntar a las imágenes y señalar secuencia de la rutina. Luego unimos.</a:t>
            </a:r>
          </a:p>
          <a:p>
            <a:endParaRPr lang="es-CL" dirty="0"/>
          </a:p>
          <a:p>
            <a:r>
              <a:rPr lang="es-CL" dirty="0" smtClean="0"/>
              <a:t>Sleeping </a:t>
            </a:r>
            <a:r>
              <a:rPr lang="es-CL" dirty="0" err="1" smtClean="0"/>
              <a:t>boy</a:t>
            </a:r>
            <a:r>
              <a:rPr lang="es-CL" dirty="0" smtClean="0"/>
              <a:t>                        </a:t>
            </a:r>
            <a:r>
              <a:rPr lang="es-CL" dirty="0" err="1" smtClean="0"/>
              <a:t>getting</a:t>
            </a:r>
            <a:r>
              <a:rPr lang="es-CL" dirty="0" smtClean="0"/>
              <a:t> up, </a:t>
            </a:r>
            <a:r>
              <a:rPr lang="es-CL" dirty="0" err="1" smtClean="0"/>
              <a:t>stretching</a:t>
            </a:r>
            <a:r>
              <a:rPr lang="es-CL" dirty="0" smtClean="0"/>
              <a:t> and </a:t>
            </a:r>
            <a:r>
              <a:rPr lang="es-CL" dirty="0" err="1" smtClean="0"/>
              <a:t>sitting</a:t>
            </a:r>
            <a:r>
              <a:rPr lang="es-CL" dirty="0" smtClean="0"/>
              <a:t> </a:t>
            </a:r>
            <a:r>
              <a:rPr lang="es-CL" dirty="0" err="1" smtClean="0"/>
              <a:t>boy</a:t>
            </a:r>
            <a:r>
              <a:rPr lang="es-CL" dirty="0" smtClean="0"/>
              <a:t> </a:t>
            </a:r>
            <a:r>
              <a:rPr lang="es-CL" dirty="0" err="1" smtClean="0"/>
              <a:t>on</a:t>
            </a:r>
            <a:r>
              <a:rPr lang="es-CL" dirty="0" smtClean="0"/>
              <a:t> </a:t>
            </a:r>
            <a:r>
              <a:rPr lang="es-CL" dirty="0" err="1" smtClean="0"/>
              <a:t>the</a:t>
            </a:r>
            <a:r>
              <a:rPr lang="es-CL" dirty="0" smtClean="0"/>
              <a:t> </a:t>
            </a:r>
            <a:r>
              <a:rPr lang="es-CL" dirty="0" err="1" smtClean="0"/>
              <a:t>bed</a:t>
            </a:r>
            <a:r>
              <a:rPr lang="es-CL" dirty="0" smtClean="0"/>
              <a:t>.</a:t>
            </a:r>
          </a:p>
          <a:p>
            <a:endParaRPr lang="es-CL" dirty="0"/>
          </a:p>
          <a:p>
            <a:r>
              <a:rPr lang="es-CL" dirty="0" err="1" smtClean="0"/>
              <a:t>Girl</a:t>
            </a:r>
            <a:r>
              <a:rPr lang="es-CL" dirty="0" smtClean="0"/>
              <a:t> </a:t>
            </a:r>
            <a:r>
              <a:rPr lang="es-CL" dirty="0" err="1" smtClean="0"/>
              <a:t>with</a:t>
            </a:r>
            <a:r>
              <a:rPr lang="es-CL" dirty="0" smtClean="0"/>
              <a:t> </a:t>
            </a:r>
            <a:r>
              <a:rPr lang="es-CL" dirty="0" err="1" smtClean="0"/>
              <a:t>choosing</a:t>
            </a:r>
            <a:r>
              <a:rPr lang="es-CL" dirty="0" smtClean="0"/>
              <a:t> </a:t>
            </a:r>
            <a:r>
              <a:rPr lang="es-CL" dirty="0" err="1" smtClean="0"/>
              <a:t>her</a:t>
            </a:r>
            <a:r>
              <a:rPr lang="es-CL" dirty="0" smtClean="0"/>
              <a:t> </a:t>
            </a:r>
            <a:r>
              <a:rPr lang="es-CL" dirty="0" err="1" smtClean="0"/>
              <a:t>clothes</a:t>
            </a:r>
            <a:r>
              <a:rPr lang="es-CL" dirty="0" smtClean="0"/>
              <a:t>                    </a:t>
            </a:r>
            <a:r>
              <a:rPr lang="es-CL" dirty="0" err="1" smtClean="0"/>
              <a:t>getting</a:t>
            </a:r>
            <a:r>
              <a:rPr lang="es-CL" dirty="0" smtClean="0"/>
              <a:t> </a:t>
            </a:r>
            <a:r>
              <a:rPr lang="es-CL" dirty="0" err="1" smtClean="0"/>
              <a:t>dressed</a:t>
            </a:r>
            <a:r>
              <a:rPr lang="es-CL" dirty="0" smtClean="0"/>
              <a:t> </a:t>
            </a:r>
            <a:r>
              <a:rPr lang="es-CL" dirty="0" err="1" smtClean="0"/>
              <a:t>gril</a:t>
            </a:r>
            <a:r>
              <a:rPr lang="es-CL" dirty="0" smtClean="0"/>
              <a:t>.</a:t>
            </a:r>
          </a:p>
          <a:p>
            <a:endParaRPr lang="es-CL" dirty="0"/>
          </a:p>
          <a:p>
            <a:r>
              <a:rPr lang="es-CL" dirty="0" err="1" smtClean="0"/>
              <a:t>Girl</a:t>
            </a:r>
            <a:r>
              <a:rPr lang="es-CL" dirty="0" smtClean="0"/>
              <a:t> </a:t>
            </a:r>
            <a:r>
              <a:rPr lang="es-CL" dirty="0" err="1" smtClean="0"/>
              <a:t>with</a:t>
            </a:r>
            <a:r>
              <a:rPr lang="es-CL" dirty="0" smtClean="0"/>
              <a:t> a </a:t>
            </a:r>
            <a:r>
              <a:rPr lang="es-CL" dirty="0" err="1" smtClean="0"/>
              <a:t>toothbrush</a:t>
            </a:r>
            <a:r>
              <a:rPr lang="es-CL" dirty="0" smtClean="0"/>
              <a:t> and </a:t>
            </a:r>
            <a:r>
              <a:rPr lang="es-CL" dirty="0" err="1" smtClean="0"/>
              <a:t>toohpaste</a:t>
            </a:r>
            <a:r>
              <a:rPr lang="es-CL" dirty="0" smtClean="0"/>
              <a:t>              </a:t>
            </a:r>
            <a:r>
              <a:rPr lang="es-CL" dirty="0" err="1" smtClean="0"/>
              <a:t>brushing</a:t>
            </a:r>
            <a:r>
              <a:rPr lang="es-CL" dirty="0" smtClean="0"/>
              <a:t> </a:t>
            </a:r>
            <a:r>
              <a:rPr lang="es-CL" dirty="0" err="1" smtClean="0"/>
              <a:t>teeth</a:t>
            </a:r>
            <a:r>
              <a:rPr lang="es-CL" dirty="0" smtClean="0"/>
              <a:t>.</a:t>
            </a:r>
          </a:p>
          <a:p>
            <a:endParaRPr lang="es-CL" dirty="0"/>
          </a:p>
          <a:p>
            <a:r>
              <a:rPr lang="es-CL" dirty="0" err="1" smtClean="0"/>
              <a:t>Mom</a:t>
            </a:r>
            <a:r>
              <a:rPr lang="es-CL" dirty="0" smtClean="0"/>
              <a:t> and </a:t>
            </a:r>
            <a:r>
              <a:rPr lang="es-CL" dirty="0" err="1" smtClean="0"/>
              <a:t>boy</a:t>
            </a:r>
            <a:r>
              <a:rPr lang="es-CL" dirty="0" smtClean="0"/>
              <a:t> </a:t>
            </a:r>
            <a:r>
              <a:rPr lang="es-CL" dirty="0" err="1" smtClean="0"/>
              <a:t>preparing</a:t>
            </a:r>
            <a:r>
              <a:rPr lang="es-CL" dirty="0" smtClean="0"/>
              <a:t> </a:t>
            </a:r>
            <a:r>
              <a:rPr lang="es-CL" dirty="0" err="1" smtClean="0"/>
              <a:t>breakfast</a:t>
            </a:r>
            <a:r>
              <a:rPr lang="es-CL" dirty="0" smtClean="0"/>
              <a:t>                </a:t>
            </a:r>
            <a:r>
              <a:rPr lang="es-CL" dirty="0" err="1" smtClean="0"/>
              <a:t>having</a:t>
            </a:r>
            <a:r>
              <a:rPr lang="es-CL" dirty="0" smtClean="0"/>
              <a:t> </a:t>
            </a:r>
            <a:r>
              <a:rPr lang="es-CL" dirty="0" err="1" smtClean="0"/>
              <a:t>breakfast</a:t>
            </a:r>
            <a:r>
              <a:rPr lang="es-CL" dirty="0" smtClean="0"/>
              <a:t>  </a:t>
            </a:r>
          </a:p>
          <a:p>
            <a:endParaRPr lang="es-CL" dirty="0" smtClean="0"/>
          </a:p>
          <a:p>
            <a:r>
              <a:rPr lang="es-CL" dirty="0" smtClean="0"/>
              <a:t>Material : Lápiz Grafito</a:t>
            </a:r>
            <a:endParaRPr lang="es-CL" dirty="0" smtClean="0"/>
          </a:p>
          <a:p>
            <a:r>
              <a:rPr lang="es-CL" b="1" dirty="0" smtClean="0"/>
              <a:t>Practica la pronunciación de cada palabra.</a:t>
            </a:r>
          </a:p>
          <a:p>
            <a:endParaRPr lang="es-CL" dirty="0"/>
          </a:p>
        </p:txBody>
      </p:sp>
      <p:pic>
        <p:nvPicPr>
          <p:cNvPr id="6" name="Imagen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5470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rotWithShape="1">
          <a:blip r:embed="rId5"/>
          <a:srcRect l="17696" t="15187" r="34342" b="17050"/>
          <a:stretch/>
        </p:blipFill>
        <p:spPr>
          <a:xfrm>
            <a:off x="6055182" y="592890"/>
            <a:ext cx="5655553" cy="4957010"/>
          </a:xfrm>
          <a:prstGeom prst="rect">
            <a:avLst/>
          </a:prstGeom>
        </p:spPr>
      </p:pic>
      <p:cxnSp>
        <p:nvCxnSpPr>
          <p:cNvPr id="10" name="Conector recto de flecha 9"/>
          <p:cNvCxnSpPr/>
          <p:nvPr/>
        </p:nvCxnSpPr>
        <p:spPr>
          <a:xfrm flipV="1">
            <a:off x="2133600" y="2229853"/>
            <a:ext cx="850232" cy="16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a:off x="3641558" y="3015916"/>
            <a:ext cx="7539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a:off x="4395537" y="3850105"/>
            <a:ext cx="4170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flipV="1">
            <a:off x="3994484" y="4684294"/>
            <a:ext cx="625642"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ac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51724" y="5156042"/>
            <a:ext cx="1003458" cy="1003458"/>
          </a:xfrm>
          <a:prstGeom prst="rect">
            <a:avLst/>
          </a:prstGeom>
          <a:solidFill>
            <a:srgbClr val="FF0000"/>
          </a:solidFill>
        </p:spPr>
      </p:pic>
    </p:spTree>
    <p:extLst>
      <p:ext uri="{BB962C8B-B14F-4D97-AF65-F5344CB8AC3E}">
        <p14:creationId xmlns:p14="http://schemas.microsoft.com/office/powerpoint/2010/main" val="37028871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11"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519545" y="606425"/>
            <a:ext cx="4135582" cy="4351338"/>
          </a:xfrm>
        </p:spPr>
        <p:txBody>
          <a:bodyPr/>
          <a:lstStyle/>
          <a:p>
            <a:pPr algn="just"/>
            <a:r>
              <a:rPr lang="es-CL" dirty="0" smtClean="0">
                <a:solidFill>
                  <a:srgbClr val="002060"/>
                </a:solidFill>
              </a:rPr>
              <a:t>Dibújate tu mismo levantándote en la mañana.</a:t>
            </a:r>
          </a:p>
          <a:p>
            <a:pPr algn="just"/>
            <a:r>
              <a:rPr lang="es-CL" dirty="0" smtClean="0">
                <a:solidFill>
                  <a:srgbClr val="002060"/>
                </a:solidFill>
              </a:rPr>
              <a:t>Material:</a:t>
            </a:r>
          </a:p>
          <a:p>
            <a:pPr marL="0" indent="0" algn="just">
              <a:buNone/>
            </a:pPr>
            <a:r>
              <a:rPr lang="es-CL" dirty="0" smtClean="0">
                <a:solidFill>
                  <a:srgbClr val="002060"/>
                </a:solidFill>
              </a:rPr>
              <a:t>Lápices de colores</a:t>
            </a:r>
          </a:p>
          <a:p>
            <a:pPr marL="0" indent="0" algn="just">
              <a:buNone/>
            </a:pPr>
            <a:r>
              <a:rPr lang="es-CL" dirty="0" smtClean="0">
                <a:solidFill>
                  <a:srgbClr val="002060"/>
                </a:solidFill>
              </a:rPr>
              <a:t>Lápiz grafito</a:t>
            </a:r>
            <a:endParaRPr lang="es-CL" dirty="0">
              <a:solidFill>
                <a:srgbClr val="002060"/>
              </a:solidFill>
            </a:endParaRPr>
          </a:p>
        </p:txBody>
      </p:sp>
      <p:pic>
        <p:nvPicPr>
          <p:cNvPr id="6" name="Imagen 5"/>
          <p:cNvPicPr>
            <a:picLocks noChangeAspect="1"/>
          </p:cNvPicPr>
          <p:nvPr/>
        </p:nvPicPr>
        <p:blipFill rotWithShape="1">
          <a:blip r:embed="rId2"/>
          <a:srcRect l="30643" t="26371" r="32122" b="22752"/>
          <a:stretch/>
        </p:blipFill>
        <p:spPr>
          <a:xfrm rot="10800000">
            <a:off x="5016080" y="1007476"/>
            <a:ext cx="6790909" cy="5216859"/>
          </a:xfrm>
          <a:prstGeom prst="rect">
            <a:avLst/>
          </a:prstGeom>
        </p:spPr>
      </p:pic>
    </p:spTree>
    <p:extLst>
      <p:ext uri="{BB962C8B-B14F-4D97-AF65-F5344CB8AC3E}">
        <p14:creationId xmlns:p14="http://schemas.microsoft.com/office/powerpoint/2010/main" val="742020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solidFill>
                  <a:srgbClr val="002060"/>
                </a:solidFill>
                <a:latin typeface="Arial Rounded MT Bold" panose="020F0704030504030204" pitchFamily="34" charset="0"/>
              </a:rPr>
              <a:t>POP- OUT ACTIVITY</a:t>
            </a:r>
            <a:endParaRPr lang="es-CL" dirty="0">
              <a:solidFill>
                <a:srgbClr val="002060"/>
              </a:solidFill>
              <a:latin typeface="Arial Rounded MT Bold" panose="020F0704030504030204" pitchFamily="34" charset="0"/>
            </a:endParaRPr>
          </a:p>
        </p:txBody>
      </p:sp>
      <p:sp>
        <p:nvSpPr>
          <p:cNvPr id="3" name="Marcador de contenido 2"/>
          <p:cNvSpPr>
            <a:spLocks noGrp="1"/>
          </p:cNvSpPr>
          <p:nvPr>
            <p:ph idx="1"/>
          </p:nvPr>
        </p:nvSpPr>
        <p:spPr>
          <a:xfrm>
            <a:off x="734291" y="1451553"/>
            <a:ext cx="10515600" cy="4351338"/>
          </a:xfrm>
        </p:spPr>
        <p:txBody>
          <a:bodyPr/>
          <a:lstStyle/>
          <a:p>
            <a:pPr algn="just"/>
            <a:r>
              <a:rPr lang="es-CL" sz="2000" dirty="0" smtClean="0">
                <a:solidFill>
                  <a:srgbClr val="002060"/>
                </a:solidFill>
                <a:latin typeface="Arial Rounded MT Bold" panose="020F0704030504030204" pitchFamily="34" charset="0"/>
              </a:rPr>
              <a:t>Papas debemos mostrar las diferencia entre cepillarse el cabello y cepillarse los dientes. Para esto les mostramos las siguientes imágenes. Pueden sacar estos pop-</a:t>
            </a:r>
            <a:r>
              <a:rPr lang="es-CL" sz="2000" dirty="0" err="1" smtClean="0">
                <a:solidFill>
                  <a:srgbClr val="002060"/>
                </a:solidFill>
                <a:latin typeface="Arial Rounded MT Bold" panose="020F0704030504030204" pitchFamily="34" charset="0"/>
              </a:rPr>
              <a:t>out</a:t>
            </a:r>
            <a:r>
              <a:rPr lang="es-CL" sz="2000" dirty="0" smtClean="0">
                <a:solidFill>
                  <a:srgbClr val="002060"/>
                </a:solidFill>
                <a:latin typeface="Arial Rounded MT Bold" panose="020F0704030504030204" pitchFamily="34" charset="0"/>
              </a:rPr>
              <a:t> desde el sobre que contiene los </a:t>
            </a:r>
            <a:r>
              <a:rPr lang="es-CL" sz="2000" dirty="0" err="1" smtClean="0">
                <a:solidFill>
                  <a:srgbClr val="002060"/>
                </a:solidFill>
                <a:latin typeface="Arial Rounded MT Bold" panose="020F0704030504030204" pitchFamily="34" charset="0"/>
              </a:rPr>
              <a:t>stickers</a:t>
            </a:r>
            <a:r>
              <a:rPr lang="es-CL" sz="2000" dirty="0" smtClean="0">
                <a:solidFill>
                  <a:srgbClr val="002060"/>
                </a:solidFill>
                <a:latin typeface="Arial Rounded MT Bold" panose="020F0704030504030204" pitchFamily="34" charset="0"/>
              </a:rPr>
              <a:t> y pop-</a:t>
            </a:r>
            <a:r>
              <a:rPr lang="es-CL" sz="2000" dirty="0" err="1" smtClean="0">
                <a:solidFill>
                  <a:srgbClr val="002060"/>
                </a:solidFill>
                <a:latin typeface="Arial Rounded MT Bold" panose="020F0704030504030204" pitchFamily="34" charset="0"/>
              </a:rPr>
              <a:t>outs</a:t>
            </a:r>
            <a:r>
              <a:rPr lang="es-CL" sz="2000" dirty="0" smtClean="0">
                <a:solidFill>
                  <a:srgbClr val="002060"/>
                </a:solidFill>
                <a:latin typeface="Arial Rounded MT Bold" panose="020F0704030504030204" pitchFamily="34" charset="0"/>
              </a:rPr>
              <a:t> en sus libros. Ellos deben a la instrucción BRUSH YOUR HAIR ! (CEPILLARSE EL CABELLO) Y BRUSH YOUR TEETH (</a:t>
            </a:r>
            <a:r>
              <a:rPr lang="es-CL" sz="2000" dirty="0">
                <a:solidFill>
                  <a:srgbClr val="002060"/>
                </a:solidFill>
                <a:latin typeface="Arial Rounded MT Bold" panose="020F0704030504030204" pitchFamily="34" charset="0"/>
              </a:rPr>
              <a:t>CEPILLARSE LOS DIENTES).  Practique con la canción “ </a:t>
            </a:r>
            <a:r>
              <a:rPr lang="es-CL" sz="2000" dirty="0" err="1">
                <a:solidFill>
                  <a:srgbClr val="002060"/>
                </a:solidFill>
                <a:latin typeface="Arial Rounded MT Bold" panose="020F0704030504030204" pitchFamily="34" charset="0"/>
              </a:rPr>
              <a:t>Good</a:t>
            </a:r>
            <a:r>
              <a:rPr lang="es-CL" sz="2000" dirty="0">
                <a:solidFill>
                  <a:srgbClr val="002060"/>
                </a:solidFill>
                <a:latin typeface="Arial Rounded MT Bold" panose="020F0704030504030204" pitchFamily="34" charset="0"/>
              </a:rPr>
              <a:t> </a:t>
            </a:r>
            <a:r>
              <a:rPr lang="es-CL" sz="2000" dirty="0" err="1">
                <a:solidFill>
                  <a:srgbClr val="002060"/>
                </a:solidFill>
                <a:latin typeface="Arial Rounded MT Bold" panose="020F0704030504030204" pitchFamily="34" charset="0"/>
              </a:rPr>
              <a:t>Morning</a:t>
            </a:r>
            <a:r>
              <a:rPr lang="es-CL" sz="2000" dirty="0">
                <a:solidFill>
                  <a:srgbClr val="002060"/>
                </a:solidFill>
                <a:latin typeface="Arial Rounded MT Bold" panose="020F0704030504030204" pitchFamily="34" charset="0"/>
              </a:rPr>
              <a:t>”</a:t>
            </a:r>
            <a:endParaRPr lang="es-CL" sz="2000" dirty="0">
              <a:solidFill>
                <a:srgbClr val="002060"/>
              </a:solidFill>
              <a:latin typeface="Arial Rounded MT Bold" panose="020F0704030504030204" pitchFamily="34" charset="0"/>
            </a:endParaRPr>
          </a:p>
        </p:txBody>
      </p:sp>
      <p:sp>
        <p:nvSpPr>
          <p:cNvPr id="5" name="CuadroTexto 4"/>
          <p:cNvSpPr txBox="1"/>
          <p:nvPr/>
        </p:nvSpPr>
        <p:spPr>
          <a:xfrm>
            <a:off x="2341418" y="5633027"/>
            <a:ext cx="2701637" cy="646331"/>
          </a:xfrm>
          <a:prstGeom prst="rect">
            <a:avLst/>
          </a:prstGeom>
          <a:noFill/>
        </p:spPr>
        <p:txBody>
          <a:bodyPr wrap="square" rtlCol="0">
            <a:spAutoFit/>
          </a:bodyPr>
          <a:lstStyle/>
          <a:p>
            <a:pPr algn="ctr"/>
            <a:r>
              <a:rPr lang="es-CL" dirty="0" smtClean="0">
                <a:solidFill>
                  <a:srgbClr val="002060"/>
                </a:solidFill>
                <a:latin typeface="Arial Rounded MT Bold" panose="020F0704030504030204" pitchFamily="34" charset="0"/>
              </a:rPr>
              <a:t>BRUSH YOUR HAIR</a:t>
            </a:r>
            <a:br>
              <a:rPr lang="es-CL" dirty="0" smtClean="0">
                <a:solidFill>
                  <a:srgbClr val="002060"/>
                </a:solidFill>
                <a:latin typeface="Arial Rounded MT Bold" panose="020F0704030504030204" pitchFamily="34" charset="0"/>
              </a:rPr>
            </a:br>
            <a:r>
              <a:rPr lang="es-CL" dirty="0" smtClean="0">
                <a:solidFill>
                  <a:srgbClr val="002060"/>
                </a:solidFill>
                <a:latin typeface="Arial Rounded MT Bold" panose="020F0704030504030204" pitchFamily="34" charset="0"/>
              </a:rPr>
              <a:t>CEPILLA TU CABELLO</a:t>
            </a:r>
            <a:endParaRPr lang="es-CL" dirty="0">
              <a:solidFill>
                <a:srgbClr val="002060"/>
              </a:solidFill>
              <a:latin typeface="Arial Rounded MT Bold" panose="020F0704030504030204" pitchFamily="34" charset="0"/>
            </a:endParaRPr>
          </a:p>
        </p:txBody>
      </p:sp>
      <p:sp>
        <p:nvSpPr>
          <p:cNvPr id="6" name="CuadroTexto 5"/>
          <p:cNvSpPr txBox="1"/>
          <p:nvPr/>
        </p:nvSpPr>
        <p:spPr>
          <a:xfrm>
            <a:off x="6709062" y="5679193"/>
            <a:ext cx="3543302" cy="646331"/>
          </a:xfrm>
          <a:prstGeom prst="rect">
            <a:avLst/>
          </a:prstGeom>
          <a:noFill/>
        </p:spPr>
        <p:txBody>
          <a:bodyPr wrap="square" rtlCol="0">
            <a:spAutoFit/>
          </a:bodyPr>
          <a:lstStyle/>
          <a:p>
            <a:pPr algn="ctr"/>
            <a:r>
              <a:rPr lang="es-CL" dirty="0" smtClean="0">
                <a:solidFill>
                  <a:srgbClr val="002060"/>
                </a:solidFill>
                <a:latin typeface="Arial Rounded MT Bold" panose="020F0704030504030204" pitchFamily="34" charset="0"/>
              </a:rPr>
              <a:t>BRUSH YOUR TEETH</a:t>
            </a:r>
          </a:p>
          <a:p>
            <a:pPr algn="ctr"/>
            <a:r>
              <a:rPr lang="es-CL" dirty="0" smtClean="0">
                <a:solidFill>
                  <a:srgbClr val="002060"/>
                </a:solidFill>
                <a:latin typeface="Arial Rounded MT Bold" panose="020F0704030504030204" pitchFamily="34" charset="0"/>
              </a:rPr>
              <a:t>CEPILLA TUS DIENTES</a:t>
            </a:r>
            <a:endParaRPr lang="es-CL" dirty="0">
              <a:solidFill>
                <a:srgbClr val="002060"/>
              </a:solidFill>
              <a:latin typeface="Arial Rounded MT Bold" panose="020F0704030504030204" pitchFamily="34" charset="0"/>
            </a:endParaRPr>
          </a:p>
        </p:txBody>
      </p:sp>
      <p:pic>
        <p:nvPicPr>
          <p:cNvPr id="7" name="Imagen 6"/>
          <p:cNvPicPr>
            <a:picLocks noChangeAspect="1"/>
          </p:cNvPicPr>
          <p:nvPr/>
        </p:nvPicPr>
        <p:blipFill rotWithShape="1">
          <a:blip r:embed="rId6"/>
          <a:srcRect l="50124" t="14529" r="40506" b="73629"/>
          <a:stretch/>
        </p:blipFill>
        <p:spPr>
          <a:xfrm>
            <a:off x="2534653" y="3673657"/>
            <a:ext cx="2310063" cy="1641363"/>
          </a:xfrm>
          <a:prstGeom prst="rect">
            <a:avLst/>
          </a:prstGeom>
        </p:spPr>
      </p:pic>
      <p:pic>
        <p:nvPicPr>
          <p:cNvPr id="8" name="Imagen 7"/>
          <p:cNvPicPr>
            <a:picLocks noChangeAspect="1"/>
          </p:cNvPicPr>
          <p:nvPr/>
        </p:nvPicPr>
        <p:blipFill rotWithShape="1">
          <a:blip r:embed="rId6"/>
          <a:srcRect l="74042" t="20614" r="14615" b="73026"/>
          <a:stretch/>
        </p:blipFill>
        <p:spPr>
          <a:xfrm>
            <a:off x="6664462" y="4184053"/>
            <a:ext cx="3587902" cy="1130967"/>
          </a:xfrm>
          <a:prstGeom prst="rect">
            <a:avLst/>
          </a:prstGeom>
        </p:spPr>
      </p:pic>
      <p:pic>
        <p:nvPicPr>
          <p:cNvPr id="9"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9599" y="2777116"/>
            <a:ext cx="1367589" cy="1367589"/>
          </a:xfrm>
          <a:prstGeom prst="rect">
            <a:avLst/>
          </a:prstGeom>
        </p:spPr>
      </p:pic>
      <p:pic>
        <p:nvPicPr>
          <p:cNvPr id="10" name="010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56351" y="3627222"/>
            <a:ext cx="1640305" cy="1640305"/>
          </a:xfrm>
          <a:prstGeom prst="rect">
            <a:avLst/>
          </a:prstGeom>
          <a:solidFill>
            <a:srgbClr val="00B050"/>
          </a:solidFill>
        </p:spPr>
      </p:pic>
    </p:spTree>
    <p:extLst>
      <p:ext uri="{BB962C8B-B14F-4D97-AF65-F5344CB8AC3E}">
        <p14:creationId xmlns:p14="http://schemas.microsoft.com/office/powerpoint/2010/main" val="762743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9511"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90551" y="348347"/>
            <a:ext cx="4951268" cy="5355312"/>
          </a:xfrm>
          <a:prstGeom prst="rect">
            <a:avLst/>
          </a:prstGeom>
        </p:spPr>
        <p:txBody>
          <a:bodyPr wrap="square">
            <a:spAutoFit/>
          </a:bodyPr>
          <a:lstStyle/>
          <a:p>
            <a:r>
              <a:rPr lang="es-CL" dirty="0" smtClean="0"/>
              <a:t>Tercera </a:t>
            </a:r>
            <a:r>
              <a:rPr lang="es-CL" dirty="0" smtClean="0"/>
              <a:t>actividad</a:t>
            </a:r>
            <a:r>
              <a:rPr lang="es-CL" dirty="0"/>
              <a:t>. </a:t>
            </a:r>
            <a:r>
              <a:rPr lang="es-CL" dirty="0" err="1" smtClean="0"/>
              <a:t>Pupil’s</a:t>
            </a:r>
            <a:r>
              <a:rPr lang="es-CL" dirty="0" smtClean="0"/>
              <a:t> Book. </a:t>
            </a:r>
            <a:r>
              <a:rPr lang="es-CL" dirty="0"/>
              <a:t>Página Nº </a:t>
            </a:r>
            <a:r>
              <a:rPr lang="es-CL" dirty="0" smtClean="0"/>
              <a:t>13. </a:t>
            </a:r>
          </a:p>
          <a:p>
            <a:r>
              <a:rPr lang="es-CL" dirty="0" smtClean="0"/>
              <a:t>Tiempo </a:t>
            </a:r>
            <a:r>
              <a:rPr lang="es-CL" dirty="0"/>
              <a:t>sugerido: </a:t>
            </a:r>
            <a:r>
              <a:rPr lang="es-CL" dirty="0" smtClean="0"/>
              <a:t>Jueves </a:t>
            </a:r>
            <a:r>
              <a:rPr lang="es-CL" dirty="0" smtClean="0"/>
              <a:t>26/03/20</a:t>
            </a:r>
            <a:endParaRPr lang="es-CL" dirty="0" smtClean="0"/>
          </a:p>
          <a:p>
            <a:endParaRPr lang="es-CL" dirty="0"/>
          </a:p>
          <a:p>
            <a:r>
              <a:rPr lang="es-CL" b="1" dirty="0" smtClean="0">
                <a:solidFill>
                  <a:srgbClr val="002060"/>
                </a:solidFill>
              </a:rPr>
              <a:t>Observe las imágenes e identifique si la acción es tempran</a:t>
            </a:r>
            <a:r>
              <a:rPr lang="es-CL" b="1" dirty="0" smtClean="0">
                <a:solidFill>
                  <a:srgbClr val="002060"/>
                </a:solidFill>
              </a:rPr>
              <a:t>o en la mañana o tarde en la noche al acostarse. </a:t>
            </a:r>
            <a:endParaRPr lang="es-CL" b="1" dirty="0" smtClean="0">
              <a:solidFill>
                <a:srgbClr val="002060"/>
              </a:solidFill>
            </a:endParaRPr>
          </a:p>
          <a:p>
            <a:endParaRPr lang="es-CL" dirty="0"/>
          </a:p>
          <a:p>
            <a:r>
              <a:rPr lang="es-CL" b="1" u="sng" dirty="0">
                <a:solidFill>
                  <a:srgbClr val="002060"/>
                </a:solidFill>
              </a:rPr>
              <a:t>Materiales:</a:t>
            </a:r>
          </a:p>
          <a:p>
            <a:r>
              <a:rPr lang="es-CL" b="1" dirty="0" smtClean="0">
                <a:solidFill>
                  <a:srgbClr val="002060"/>
                </a:solidFill>
              </a:rPr>
              <a:t>Lápiz grafito</a:t>
            </a:r>
            <a:endParaRPr lang="es-CL" b="1" dirty="0">
              <a:solidFill>
                <a:srgbClr val="002060"/>
              </a:solidFill>
            </a:endParaRPr>
          </a:p>
          <a:p>
            <a:endParaRPr lang="es-CL" sz="2400" b="1" dirty="0">
              <a:solidFill>
                <a:srgbClr val="7030A0"/>
              </a:solidFill>
            </a:endParaRPr>
          </a:p>
          <a:p>
            <a:r>
              <a:rPr lang="es-CL" sz="2400" b="1" dirty="0" smtClean="0">
                <a:solidFill>
                  <a:srgbClr val="002060"/>
                </a:solidFill>
              </a:rPr>
              <a:t>Marque con un circulo de color BLUE </a:t>
            </a:r>
            <a:r>
              <a:rPr lang="es-CL" sz="2400" b="1" dirty="0" smtClean="0">
                <a:solidFill>
                  <a:srgbClr val="002060"/>
                </a:solidFill>
              </a:rPr>
              <a:t>“LATE</a:t>
            </a:r>
            <a:r>
              <a:rPr lang="es-CL" sz="2400" b="1" dirty="0" smtClean="0">
                <a:solidFill>
                  <a:srgbClr val="002060"/>
                </a:solidFill>
              </a:rPr>
              <a:t>” ( TARDE) y marque con un circulo de color</a:t>
            </a:r>
            <a:r>
              <a:rPr lang="es-CL" sz="2400" b="1" dirty="0" smtClean="0">
                <a:solidFill>
                  <a:srgbClr val="FFC000"/>
                </a:solidFill>
              </a:rPr>
              <a:t> YELLOW </a:t>
            </a:r>
            <a:r>
              <a:rPr lang="es-CL" sz="2400" b="1" dirty="0" smtClean="0">
                <a:solidFill>
                  <a:srgbClr val="002060"/>
                </a:solidFill>
              </a:rPr>
              <a:t>“EARLY” (TEMPRANO)</a:t>
            </a:r>
          </a:p>
          <a:p>
            <a:endParaRPr lang="es-CL" sz="2400" b="1" dirty="0">
              <a:solidFill>
                <a:srgbClr val="7030A0"/>
              </a:solidFill>
            </a:endParaRPr>
          </a:p>
          <a:p>
            <a:r>
              <a:rPr lang="es-CL" b="1" dirty="0" smtClean="0"/>
              <a:t>Practica </a:t>
            </a:r>
            <a:r>
              <a:rPr lang="es-CL" b="1" dirty="0" smtClean="0"/>
              <a:t>la pronunciación de cada palabra.</a:t>
            </a:r>
          </a:p>
          <a:p>
            <a:endParaRPr lang="es-CL" dirty="0"/>
          </a:p>
        </p:txBody>
      </p:sp>
      <p:pic>
        <p:nvPicPr>
          <p:cNvPr id="6" name="Imagen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5470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EAR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51522" y="5482388"/>
            <a:ext cx="1014663" cy="1014663"/>
          </a:xfrm>
          <a:prstGeom prst="rect">
            <a:avLst/>
          </a:prstGeom>
          <a:solidFill>
            <a:srgbClr val="00B050"/>
          </a:solidFill>
        </p:spPr>
      </p:pic>
      <p:pic>
        <p:nvPicPr>
          <p:cNvPr id="7" name="Imagen 6"/>
          <p:cNvPicPr>
            <a:picLocks noChangeAspect="1"/>
          </p:cNvPicPr>
          <p:nvPr/>
        </p:nvPicPr>
        <p:blipFill rotWithShape="1">
          <a:blip r:embed="rId6"/>
          <a:srcRect l="18312" t="14309" r="34342" b="17270"/>
          <a:stretch/>
        </p:blipFill>
        <p:spPr>
          <a:xfrm>
            <a:off x="5541819" y="348347"/>
            <a:ext cx="6160168" cy="5005138"/>
          </a:xfrm>
          <a:prstGeom prst="rect">
            <a:avLst/>
          </a:prstGeom>
        </p:spPr>
      </p:pic>
    </p:spTree>
    <p:extLst>
      <p:ext uri="{BB962C8B-B14F-4D97-AF65-F5344CB8AC3E}">
        <p14:creationId xmlns:p14="http://schemas.microsoft.com/office/powerpoint/2010/main" val="744062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19545" y="606425"/>
            <a:ext cx="4135582" cy="4351338"/>
          </a:xfrm>
        </p:spPr>
        <p:txBody>
          <a:bodyPr/>
          <a:lstStyle/>
          <a:p>
            <a:r>
              <a:rPr lang="es-CL" dirty="0" smtClean="0"/>
              <a:t>Debes colorear y trazar las imágenes que nos muestra (SLEEPING LATE AT NIGHT) la noche con la luna y la gallina con sus pollitos durmiendo.</a:t>
            </a:r>
          </a:p>
          <a:p>
            <a:r>
              <a:rPr lang="es-CL" dirty="0" smtClean="0"/>
              <a:t>Materiales:</a:t>
            </a:r>
          </a:p>
          <a:p>
            <a:r>
              <a:rPr lang="es-CL" dirty="0" smtClean="0"/>
              <a:t>Lápiz grafito </a:t>
            </a:r>
          </a:p>
          <a:p>
            <a:r>
              <a:rPr lang="es-CL" dirty="0" smtClean="0"/>
              <a:t>Lápices de colores</a:t>
            </a:r>
            <a:endParaRPr lang="es-CL" dirty="0"/>
          </a:p>
        </p:txBody>
      </p:sp>
      <p:pic>
        <p:nvPicPr>
          <p:cNvPr id="5" name="Imagen 4"/>
          <p:cNvPicPr>
            <a:picLocks noChangeAspect="1"/>
          </p:cNvPicPr>
          <p:nvPr/>
        </p:nvPicPr>
        <p:blipFill rotWithShape="1">
          <a:blip r:embed="rId2"/>
          <a:srcRect l="30889" t="28125" r="35205" b="25603"/>
          <a:stretch/>
        </p:blipFill>
        <p:spPr>
          <a:xfrm rot="10800000">
            <a:off x="4886989" y="818147"/>
            <a:ext cx="6711455" cy="5149515"/>
          </a:xfrm>
          <a:prstGeom prst="rect">
            <a:avLst/>
          </a:prstGeom>
        </p:spPr>
      </p:pic>
    </p:spTree>
    <p:extLst>
      <p:ext uri="{BB962C8B-B14F-4D97-AF65-F5344CB8AC3E}">
        <p14:creationId xmlns:p14="http://schemas.microsoft.com/office/powerpoint/2010/main" val="3824168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solidFill>
                  <a:srgbClr val="002060"/>
                </a:solidFill>
                <a:latin typeface="Arial Rounded MT Bold" panose="020F0704030504030204" pitchFamily="34" charset="0"/>
              </a:rPr>
              <a:t>LET’S SING…</a:t>
            </a:r>
            <a:endParaRPr lang="es-CL" dirty="0">
              <a:solidFill>
                <a:srgbClr val="002060"/>
              </a:solidFill>
              <a:latin typeface="Arial Rounded MT Bold" panose="020F0704030504030204" pitchFamily="34" charset="0"/>
            </a:endParaRPr>
          </a:p>
        </p:txBody>
      </p:sp>
      <p:sp>
        <p:nvSpPr>
          <p:cNvPr id="3" name="Marcador de contenido 2"/>
          <p:cNvSpPr>
            <a:spLocks noGrp="1"/>
          </p:cNvSpPr>
          <p:nvPr>
            <p:ph idx="1"/>
          </p:nvPr>
        </p:nvSpPr>
        <p:spPr>
          <a:xfrm>
            <a:off x="491836" y="1491916"/>
            <a:ext cx="6502522" cy="4940968"/>
          </a:xfrm>
        </p:spPr>
        <p:txBody>
          <a:bodyPr>
            <a:normAutofit fontScale="70000" lnSpcReduction="20000"/>
          </a:bodyPr>
          <a:lstStyle/>
          <a:p>
            <a:r>
              <a:rPr lang="es-CL" dirty="0" smtClean="0">
                <a:solidFill>
                  <a:srgbClr val="002060"/>
                </a:solidFill>
              </a:rPr>
              <a:t>Papas cantemos la canción junto a tu hijo (a) “a new </a:t>
            </a:r>
            <a:r>
              <a:rPr lang="es-CL" dirty="0" err="1" smtClean="0">
                <a:solidFill>
                  <a:srgbClr val="002060"/>
                </a:solidFill>
              </a:rPr>
              <a:t>day</a:t>
            </a:r>
            <a:r>
              <a:rPr lang="es-CL" dirty="0" smtClean="0">
                <a:solidFill>
                  <a:srgbClr val="002060"/>
                </a:solidFill>
              </a:rPr>
              <a:t>! </a:t>
            </a:r>
            <a:r>
              <a:rPr lang="es-CL" dirty="0" err="1" smtClean="0">
                <a:solidFill>
                  <a:srgbClr val="002060"/>
                </a:solidFill>
              </a:rPr>
              <a:t>Action</a:t>
            </a:r>
            <a:r>
              <a:rPr lang="es-CL" dirty="0" smtClean="0">
                <a:solidFill>
                  <a:srgbClr val="002060"/>
                </a:solidFill>
              </a:rPr>
              <a:t> </a:t>
            </a:r>
            <a:r>
              <a:rPr lang="es-CL" dirty="0" err="1" smtClean="0">
                <a:solidFill>
                  <a:srgbClr val="002060"/>
                </a:solidFill>
              </a:rPr>
              <a:t>song</a:t>
            </a:r>
            <a:r>
              <a:rPr lang="es-CL" dirty="0" smtClean="0">
                <a:solidFill>
                  <a:srgbClr val="002060"/>
                </a:solidFill>
              </a:rPr>
              <a:t>” .</a:t>
            </a:r>
          </a:p>
          <a:p>
            <a:r>
              <a:rPr lang="es-CL" dirty="0" smtClean="0">
                <a:solidFill>
                  <a:srgbClr val="002060"/>
                </a:solidFill>
              </a:rPr>
              <a:t>Simula que te estiras como en la mañana pretendes levantarte</a:t>
            </a:r>
          </a:p>
          <a:p>
            <a:r>
              <a:rPr lang="es-CL" dirty="0" smtClean="0">
                <a:solidFill>
                  <a:srgbClr val="002060"/>
                </a:solidFill>
              </a:rPr>
              <a:t>Hacer un circulo simulando incluir a otra persona al grupo</a:t>
            </a:r>
          </a:p>
          <a:p>
            <a:r>
              <a:rPr lang="es-CL" dirty="0" smtClean="0">
                <a:solidFill>
                  <a:srgbClr val="002060"/>
                </a:solidFill>
              </a:rPr>
              <a:t>Salta en el lugar con tus pies juntos</a:t>
            </a:r>
          </a:p>
          <a:p>
            <a:r>
              <a:rPr lang="es-CL" dirty="0">
                <a:solidFill>
                  <a:srgbClr val="002060"/>
                </a:solidFill>
              </a:rPr>
              <a:t>Hacer un circulo simulando incluir a otra persona al grupo</a:t>
            </a:r>
          </a:p>
          <a:p>
            <a:r>
              <a:rPr lang="es-CL" dirty="0" smtClean="0">
                <a:solidFill>
                  <a:srgbClr val="002060"/>
                </a:solidFill>
              </a:rPr>
              <a:t>Simula vestir pantalones y un suéter</a:t>
            </a:r>
          </a:p>
          <a:p>
            <a:r>
              <a:rPr lang="es-CL" dirty="0">
                <a:solidFill>
                  <a:srgbClr val="002060"/>
                </a:solidFill>
              </a:rPr>
              <a:t>Hacer un circulo simulando incluir a otra persona al </a:t>
            </a:r>
            <a:r>
              <a:rPr lang="es-CL" dirty="0" smtClean="0">
                <a:solidFill>
                  <a:srgbClr val="002060"/>
                </a:solidFill>
              </a:rPr>
              <a:t>grupo y simulando despertarse</a:t>
            </a:r>
          </a:p>
          <a:p>
            <a:r>
              <a:rPr lang="es-CL" dirty="0" smtClean="0">
                <a:solidFill>
                  <a:srgbClr val="002060"/>
                </a:solidFill>
              </a:rPr>
              <a:t>Simula salpicar agua en su cara</a:t>
            </a:r>
          </a:p>
          <a:p>
            <a:r>
              <a:rPr lang="es-CL" dirty="0" smtClean="0">
                <a:solidFill>
                  <a:srgbClr val="002060"/>
                </a:solidFill>
              </a:rPr>
              <a:t>Simula peinar su cabello </a:t>
            </a:r>
          </a:p>
          <a:p>
            <a:r>
              <a:rPr lang="es-CL" dirty="0" smtClean="0">
                <a:solidFill>
                  <a:srgbClr val="002060"/>
                </a:solidFill>
              </a:rPr>
              <a:t>Simula tomar desayuno sentado en la mesa</a:t>
            </a:r>
          </a:p>
          <a:p>
            <a:r>
              <a:rPr lang="es-CL" dirty="0" smtClean="0">
                <a:solidFill>
                  <a:srgbClr val="002060"/>
                </a:solidFill>
              </a:rPr>
              <a:t>Simula cepillar los dientes y correr</a:t>
            </a:r>
          </a:p>
          <a:p>
            <a:pPr marL="0" indent="0">
              <a:buNone/>
            </a:pPr>
            <a:endParaRPr lang="es-CL" dirty="0">
              <a:solidFill>
                <a:srgbClr val="002060"/>
              </a:solidFill>
            </a:endParaRPr>
          </a:p>
        </p:txBody>
      </p:sp>
      <p:pic>
        <p:nvPicPr>
          <p:cNvPr id="5" name="Imagen 4"/>
          <p:cNvPicPr>
            <a:picLocks noChangeAspect="1"/>
          </p:cNvPicPr>
          <p:nvPr/>
        </p:nvPicPr>
        <p:blipFill rotWithShape="1">
          <a:blip r:embed="rId2"/>
          <a:srcRect l="54932" t="26809" r="33232" b="46217"/>
          <a:stretch/>
        </p:blipFill>
        <p:spPr>
          <a:xfrm rot="10800000">
            <a:off x="6994358" y="718051"/>
            <a:ext cx="4359442" cy="5538370"/>
          </a:xfrm>
          <a:prstGeom prst="rect">
            <a:avLst/>
          </a:prstGeom>
        </p:spPr>
      </p:pic>
    </p:spTree>
    <p:extLst>
      <p:ext uri="{BB962C8B-B14F-4D97-AF65-F5344CB8AC3E}">
        <p14:creationId xmlns:p14="http://schemas.microsoft.com/office/powerpoint/2010/main" val="318330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greenman and the magic forest 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01835"/>
          </a:xfrm>
          <a:prstGeom prst="rect">
            <a:avLst/>
          </a:prstGeom>
          <a:noFill/>
          <a:extLst>
            <a:ext uri="{909E8E84-426E-40DD-AFC4-6F175D3DCCD1}">
              <a14:hiddenFill xmlns:a14="http://schemas.microsoft.com/office/drawing/2010/main">
                <a:solidFill>
                  <a:srgbClr val="FFFFFF"/>
                </a:solidFill>
              </a14:hiddenFill>
            </a:ext>
          </a:extLst>
        </p:spPr>
      </p:pic>
      <p:pic>
        <p:nvPicPr>
          <p:cNvPr id="5" name="00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4" y="92074"/>
            <a:ext cx="1977357" cy="1977357"/>
          </a:xfrm>
          <a:prstGeom prst="rect">
            <a:avLst/>
          </a:prstGeom>
          <a:solidFill>
            <a:srgbClr val="FF0000"/>
          </a:solidFill>
        </p:spPr>
      </p:pic>
    </p:spTree>
    <p:extLst>
      <p:ext uri="{BB962C8B-B14F-4D97-AF65-F5344CB8AC3E}">
        <p14:creationId xmlns:p14="http://schemas.microsoft.com/office/powerpoint/2010/main" val="2757645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stretch>
            <a:fillRect/>
          </a:stretch>
        </p:blipFill>
        <p:spPr>
          <a:xfrm>
            <a:off x="0" y="64809"/>
            <a:ext cx="12082682" cy="6793191"/>
          </a:xfrm>
          <a:prstGeom prst="rect">
            <a:avLst/>
          </a:prstGeom>
        </p:spPr>
      </p:pic>
      <p:sp>
        <p:nvSpPr>
          <p:cNvPr id="7" name="CuadroTexto 6"/>
          <p:cNvSpPr txBox="1"/>
          <p:nvPr/>
        </p:nvSpPr>
        <p:spPr>
          <a:xfrm>
            <a:off x="2973805" y="5808245"/>
            <a:ext cx="6115050" cy="369332"/>
          </a:xfrm>
          <a:prstGeom prst="rect">
            <a:avLst/>
          </a:prstGeom>
          <a:noFill/>
        </p:spPr>
        <p:txBody>
          <a:bodyPr wrap="square" rtlCol="0">
            <a:spAutoFit/>
          </a:bodyPr>
          <a:lstStyle/>
          <a:p>
            <a:r>
              <a:rPr lang="es-CL" dirty="0">
                <a:hlinkClick r:id="rId5"/>
              </a:rPr>
              <a:t>https://www.youtube.com/watch?v=6p90vdFXYoA&amp;t=15s</a:t>
            </a:r>
            <a:endParaRPr lang="es-CL" dirty="0"/>
          </a:p>
        </p:txBody>
      </p:sp>
      <p:pic>
        <p:nvPicPr>
          <p:cNvPr id="3" name="01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39400" y="1167062"/>
            <a:ext cx="1255295" cy="1255295"/>
          </a:xfrm>
          <a:prstGeom prst="rect">
            <a:avLst/>
          </a:prstGeom>
          <a:solidFill>
            <a:srgbClr val="7030A0"/>
          </a:solidFill>
        </p:spPr>
      </p:pic>
    </p:spTree>
    <p:extLst>
      <p:ext uri="{BB962C8B-B14F-4D97-AF65-F5344CB8AC3E}">
        <p14:creationId xmlns:p14="http://schemas.microsoft.com/office/powerpoint/2010/main" val="2378486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2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90550" y="348347"/>
            <a:ext cx="4674177" cy="4801314"/>
          </a:xfrm>
          <a:prstGeom prst="rect">
            <a:avLst/>
          </a:prstGeom>
        </p:spPr>
        <p:txBody>
          <a:bodyPr wrap="square">
            <a:spAutoFit/>
          </a:bodyPr>
          <a:lstStyle/>
          <a:p>
            <a:r>
              <a:rPr lang="es-CL" sz="1600" dirty="0" smtClean="0"/>
              <a:t>Cuarta </a:t>
            </a:r>
            <a:r>
              <a:rPr lang="es-CL" sz="1600" dirty="0" smtClean="0"/>
              <a:t>actividad</a:t>
            </a:r>
            <a:r>
              <a:rPr lang="es-CL" sz="1600" dirty="0"/>
              <a:t>. </a:t>
            </a:r>
            <a:r>
              <a:rPr lang="es-CL" sz="1600" dirty="0" err="1" smtClean="0"/>
              <a:t>Pupil’s</a:t>
            </a:r>
            <a:r>
              <a:rPr lang="es-CL" sz="1600" dirty="0" smtClean="0"/>
              <a:t> Book. </a:t>
            </a:r>
            <a:r>
              <a:rPr lang="es-CL" sz="1600" dirty="0"/>
              <a:t>Página Nº </a:t>
            </a:r>
            <a:r>
              <a:rPr lang="es-CL" sz="1600" dirty="0" smtClean="0"/>
              <a:t>15. </a:t>
            </a:r>
          </a:p>
          <a:p>
            <a:r>
              <a:rPr lang="es-CL" sz="1600" dirty="0" smtClean="0"/>
              <a:t>Tiempo </a:t>
            </a:r>
            <a:r>
              <a:rPr lang="es-CL" sz="1600" dirty="0"/>
              <a:t>sugerido: </a:t>
            </a:r>
            <a:r>
              <a:rPr lang="es-CL" sz="1600" dirty="0" smtClean="0"/>
              <a:t>jueves 26/03/20</a:t>
            </a:r>
            <a:endParaRPr lang="es-CL" sz="1600" dirty="0" smtClean="0"/>
          </a:p>
          <a:p>
            <a:endParaRPr lang="es-CL" sz="1600" dirty="0" smtClean="0"/>
          </a:p>
          <a:p>
            <a:r>
              <a:rPr lang="es-CL" sz="1600" dirty="0"/>
              <a:t>Apunta </a:t>
            </a:r>
            <a:r>
              <a:rPr lang="es-CL" sz="1600" dirty="0" smtClean="0"/>
              <a:t>y muestra </a:t>
            </a:r>
            <a:r>
              <a:rPr lang="es-CL" sz="1600" dirty="0"/>
              <a:t>la imagen </a:t>
            </a:r>
            <a:r>
              <a:rPr lang="es-CL" sz="1600" dirty="0" smtClean="0"/>
              <a:t> de la misma forma que se escucha en la canción. </a:t>
            </a:r>
          </a:p>
          <a:p>
            <a:endParaRPr lang="es-CL" sz="1600" dirty="0"/>
          </a:p>
          <a:p>
            <a:r>
              <a:rPr lang="es-CL" sz="1600" dirty="0" smtClean="0"/>
              <a:t>Muestra con tus dedos cuál es la primera, segunda , tercera , cuarta , quinta y sexta actividad del día. </a:t>
            </a:r>
          </a:p>
          <a:p>
            <a:endParaRPr lang="es-CL" sz="1600" dirty="0"/>
          </a:p>
          <a:p>
            <a:r>
              <a:rPr lang="es-CL" sz="1600" dirty="0" smtClean="0"/>
              <a:t>Escribe el  número correspondiente a cada una de las actividades según la canción ya practicada.</a:t>
            </a:r>
          </a:p>
          <a:p>
            <a:endParaRPr lang="es-CL" sz="1600" dirty="0"/>
          </a:p>
          <a:p>
            <a:r>
              <a:rPr lang="es-CL" sz="1600" dirty="0" smtClean="0"/>
              <a:t>Toca la canción para que tu hijo (a) corrobore los números adecuado a cada acción. </a:t>
            </a:r>
            <a:endParaRPr lang="es-CL" sz="1600" dirty="0"/>
          </a:p>
          <a:p>
            <a:endParaRPr lang="es-CL" sz="1600" dirty="0" smtClean="0"/>
          </a:p>
          <a:p>
            <a:endParaRPr lang="es-CL" sz="1600" dirty="0"/>
          </a:p>
          <a:p>
            <a:endParaRPr lang="es-CL" sz="1600" dirty="0" smtClean="0"/>
          </a:p>
          <a:p>
            <a:r>
              <a:rPr lang="es-CL" sz="1600" dirty="0" smtClean="0"/>
              <a:t>Practica </a:t>
            </a:r>
            <a:r>
              <a:rPr lang="es-CL" sz="1600" dirty="0" smtClean="0"/>
              <a:t>la pronunciación de cada palabra.</a:t>
            </a:r>
          </a:p>
          <a:p>
            <a:endParaRPr lang="es-CL" dirty="0"/>
          </a:p>
        </p:txBody>
      </p:sp>
      <p:pic>
        <p:nvPicPr>
          <p:cNvPr id="6" name="Imagen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5470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rotWithShape="1">
          <a:blip r:embed="rId5"/>
          <a:srcRect l="18066" t="15187" r="34219" b="17489"/>
          <a:stretch/>
        </p:blipFill>
        <p:spPr>
          <a:xfrm>
            <a:off x="5705609" y="624974"/>
            <a:ext cx="6208294" cy="4924926"/>
          </a:xfrm>
          <a:prstGeom prst="rect">
            <a:avLst/>
          </a:prstGeom>
        </p:spPr>
      </p:pic>
      <p:pic>
        <p:nvPicPr>
          <p:cNvPr id="7" name="01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99990" y="4922252"/>
            <a:ext cx="1255295" cy="1255295"/>
          </a:xfrm>
          <a:prstGeom prst="rect">
            <a:avLst/>
          </a:prstGeom>
          <a:solidFill>
            <a:srgbClr val="7030A0"/>
          </a:solidFill>
        </p:spPr>
      </p:pic>
    </p:spTree>
    <p:extLst>
      <p:ext uri="{BB962C8B-B14F-4D97-AF65-F5344CB8AC3E}">
        <p14:creationId xmlns:p14="http://schemas.microsoft.com/office/powerpoint/2010/main" val="2320305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27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519545" y="606425"/>
            <a:ext cx="4135582" cy="4351338"/>
          </a:xfrm>
        </p:spPr>
        <p:txBody>
          <a:bodyPr/>
          <a:lstStyle/>
          <a:p>
            <a:r>
              <a:rPr lang="es-CL" dirty="0" smtClean="0"/>
              <a:t>Debes dibújate a ti mismo alistándote para ir  al colegio.</a:t>
            </a:r>
          </a:p>
          <a:p>
            <a:r>
              <a:rPr lang="es-CL" dirty="0" smtClean="0"/>
              <a:t>Materiales:</a:t>
            </a:r>
          </a:p>
          <a:p>
            <a:r>
              <a:rPr lang="es-CL" dirty="0" smtClean="0"/>
              <a:t>Lápiz grafito </a:t>
            </a:r>
          </a:p>
          <a:p>
            <a:r>
              <a:rPr lang="es-CL" dirty="0" smtClean="0"/>
              <a:t>Lápices de colores</a:t>
            </a:r>
            <a:endParaRPr lang="es-CL" dirty="0"/>
          </a:p>
        </p:txBody>
      </p:sp>
      <p:pic>
        <p:nvPicPr>
          <p:cNvPr id="6" name="Imagen 5"/>
          <p:cNvPicPr>
            <a:picLocks noChangeAspect="1"/>
          </p:cNvPicPr>
          <p:nvPr/>
        </p:nvPicPr>
        <p:blipFill rotWithShape="1">
          <a:blip r:embed="rId2"/>
          <a:srcRect l="30396" t="29002" r="34835" b="24726"/>
          <a:stretch/>
        </p:blipFill>
        <p:spPr>
          <a:xfrm rot="10800000">
            <a:off x="5005135" y="975770"/>
            <a:ext cx="6629253" cy="4960186"/>
          </a:xfrm>
          <a:prstGeom prst="rect">
            <a:avLst/>
          </a:prstGeom>
        </p:spPr>
      </p:pic>
    </p:spTree>
    <p:extLst>
      <p:ext uri="{BB962C8B-B14F-4D97-AF65-F5344CB8AC3E}">
        <p14:creationId xmlns:p14="http://schemas.microsoft.com/office/powerpoint/2010/main" val="25962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rgbClr val="FFC000"/>
            </a:gs>
            <a:gs pos="83000">
              <a:srgbClr val="FFC000"/>
            </a:gs>
            <a:gs pos="100000">
              <a:srgbClr val="FF0000"/>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3600" dirty="0" smtClean="0">
                <a:solidFill>
                  <a:srgbClr val="002060"/>
                </a:solidFill>
                <a:latin typeface="Arial Rounded MT Bold" panose="020F0704030504030204" pitchFamily="34" charset="0"/>
              </a:rPr>
              <a:t>LET’S SING AND PRACTISE THE NUMBERS</a:t>
            </a:r>
            <a:endParaRPr lang="es-CL" sz="3600" dirty="0">
              <a:solidFill>
                <a:srgbClr val="002060"/>
              </a:solidFill>
              <a:latin typeface="Arial Rounded MT Bold" panose="020F0704030504030204" pitchFamily="34" charset="0"/>
            </a:endParaRPr>
          </a:p>
        </p:txBody>
      </p:sp>
      <p:sp>
        <p:nvSpPr>
          <p:cNvPr id="3" name="Marcador de contenido 2"/>
          <p:cNvSpPr>
            <a:spLocks noGrp="1"/>
          </p:cNvSpPr>
          <p:nvPr>
            <p:ph idx="1"/>
          </p:nvPr>
        </p:nvSpPr>
        <p:spPr>
          <a:xfrm>
            <a:off x="491836" y="1690688"/>
            <a:ext cx="6502522" cy="4742196"/>
          </a:xfrm>
        </p:spPr>
        <p:txBody>
          <a:bodyPr>
            <a:normAutofit fontScale="77500" lnSpcReduction="20000"/>
          </a:bodyPr>
          <a:lstStyle/>
          <a:p>
            <a:r>
              <a:rPr lang="es-CL" dirty="0" smtClean="0">
                <a:solidFill>
                  <a:srgbClr val="002060"/>
                </a:solidFill>
              </a:rPr>
              <a:t>Papas cantemos la canción junto a tu hijo (a) “NUMBER SONG 1-6” .</a:t>
            </a:r>
          </a:p>
          <a:p>
            <a:r>
              <a:rPr lang="es-CL" dirty="0" smtClean="0">
                <a:solidFill>
                  <a:srgbClr val="002060"/>
                </a:solidFill>
              </a:rPr>
              <a:t>Levante un dedo, da un brinco simulando salir de la cama para levantarse rápidamente.</a:t>
            </a:r>
          </a:p>
          <a:p>
            <a:r>
              <a:rPr lang="es-CL" dirty="0" smtClean="0">
                <a:solidFill>
                  <a:srgbClr val="002060"/>
                </a:solidFill>
              </a:rPr>
              <a:t>Levanta dos dedos, simula abrir la llave de agua y salpica agua sobre la cara</a:t>
            </a:r>
          </a:p>
          <a:p>
            <a:r>
              <a:rPr lang="es-CL" dirty="0" smtClean="0">
                <a:solidFill>
                  <a:srgbClr val="002060"/>
                </a:solidFill>
              </a:rPr>
              <a:t>Levante tres dedos, simula ponerte un </a:t>
            </a:r>
            <a:r>
              <a:rPr lang="es-CL" dirty="0" err="1" smtClean="0">
                <a:solidFill>
                  <a:srgbClr val="002060"/>
                </a:solidFill>
              </a:rPr>
              <a:t>sueter</a:t>
            </a:r>
            <a:r>
              <a:rPr lang="es-CL" dirty="0" smtClean="0">
                <a:solidFill>
                  <a:srgbClr val="002060"/>
                </a:solidFill>
              </a:rPr>
              <a:t> y pantalones.</a:t>
            </a:r>
          </a:p>
          <a:p>
            <a:r>
              <a:rPr lang="es-CL" dirty="0" smtClean="0">
                <a:solidFill>
                  <a:srgbClr val="002060"/>
                </a:solidFill>
              </a:rPr>
              <a:t>Levanta cuatro dedos, simula peinar tu cabello </a:t>
            </a:r>
          </a:p>
          <a:p>
            <a:r>
              <a:rPr lang="es-CL" dirty="0" smtClean="0">
                <a:solidFill>
                  <a:srgbClr val="002060"/>
                </a:solidFill>
              </a:rPr>
              <a:t>Levanta cinco dedos , simulando verter cereal en el </a:t>
            </a:r>
            <a:r>
              <a:rPr lang="es-CL" dirty="0" err="1" smtClean="0">
                <a:solidFill>
                  <a:srgbClr val="002060"/>
                </a:solidFill>
              </a:rPr>
              <a:t>bowl</a:t>
            </a:r>
            <a:r>
              <a:rPr lang="es-CL" dirty="0" smtClean="0">
                <a:solidFill>
                  <a:srgbClr val="002060"/>
                </a:solidFill>
              </a:rPr>
              <a:t> con cuchara.</a:t>
            </a:r>
          </a:p>
          <a:p>
            <a:r>
              <a:rPr lang="es-CL" dirty="0" smtClean="0">
                <a:solidFill>
                  <a:srgbClr val="002060"/>
                </a:solidFill>
              </a:rPr>
              <a:t>Levanta seis dedos, simulando cepillar los dientes</a:t>
            </a:r>
          </a:p>
          <a:p>
            <a:r>
              <a:rPr lang="es-CL" dirty="0" smtClean="0">
                <a:solidFill>
                  <a:srgbClr val="002060"/>
                </a:solidFill>
              </a:rPr>
              <a:t>Junten sus manos como simulando que estas suplicando. </a:t>
            </a:r>
          </a:p>
          <a:p>
            <a:pPr marL="0" indent="0">
              <a:buNone/>
            </a:pPr>
            <a:endParaRPr lang="es-CL" dirty="0">
              <a:solidFill>
                <a:srgbClr val="002060"/>
              </a:solidFill>
            </a:endParaRPr>
          </a:p>
        </p:txBody>
      </p:sp>
      <p:pic>
        <p:nvPicPr>
          <p:cNvPr id="4" name="Imagen 3"/>
          <p:cNvPicPr>
            <a:picLocks noChangeAspect="1"/>
          </p:cNvPicPr>
          <p:nvPr/>
        </p:nvPicPr>
        <p:blipFill rotWithShape="1">
          <a:blip r:embed="rId4"/>
          <a:srcRect l="55055" t="33388" r="34218" b="51700"/>
          <a:stretch/>
        </p:blipFill>
        <p:spPr>
          <a:xfrm rot="10800000">
            <a:off x="6776840" y="1690688"/>
            <a:ext cx="4576960" cy="3577391"/>
          </a:xfrm>
          <a:prstGeom prst="rect">
            <a:avLst/>
          </a:prstGeom>
        </p:spPr>
      </p:pic>
      <p:pic>
        <p:nvPicPr>
          <p:cNvPr id="6" name="01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4479" y="4918910"/>
            <a:ext cx="1381626" cy="1381626"/>
          </a:xfrm>
          <a:prstGeom prst="rect">
            <a:avLst/>
          </a:prstGeom>
          <a:solidFill>
            <a:srgbClr val="002060"/>
          </a:solidFill>
        </p:spPr>
      </p:pic>
    </p:spTree>
    <p:extLst>
      <p:ext uri="{BB962C8B-B14F-4D97-AF65-F5344CB8AC3E}">
        <p14:creationId xmlns:p14="http://schemas.microsoft.com/office/powerpoint/2010/main" val="124822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8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90550" y="348347"/>
            <a:ext cx="5550569" cy="6124754"/>
          </a:xfrm>
          <a:prstGeom prst="rect">
            <a:avLst/>
          </a:prstGeom>
        </p:spPr>
        <p:txBody>
          <a:bodyPr wrap="square">
            <a:spAutoFit/>
          </a:bodyPr>
          <a:lstStyle/>
          <a:p>
            <a:r>
              <a:rPr lang="es-CL" dirty="0" smtClean="0"/>
              <a:t>Quinta </a:t>
            </a:r>
            <a:r>
              <a:rPr lang="es-CL" dirty="0" smtClean="0"/>
              <a:t>actividad</a:t>
            </a:r>
            <a:r>
              <a:rPr lang="es-CL" dirty="0"/>
              <a:t>. </a:t>
            </a:r>
            <a:r>
              <a:rPr lang="es-CL" dirty="0" err="1" smtClean="0"/>
              <a:t>Pupil’s</a:t>
            </a:r>
            <a:r>
              <a:rPr lang="es-CL" dirty="0" smtClean="0"/>
              <a:t> Book. </a:t>
            </a:r>
            <a:r>
              <a:rPr lang="es-CL" dirty="0"/>
              <a:t>Página Nº </a:t>
            </a:r>
            <a:r>
              <a:rPr lang="es-CL" dirty="0" smtClean="0"/>
              <a:t>17. </a:t>
            </a:r>
          </a:p>
          <a:p>
            <a:r>
              <a:rPr lang="es-CL" dirty="0" smtClean="0"/>
              <a:t>Tiempo </a:t>
            </a:r>
            <a:r>
              <a:rPr lang="es-CL" dirty="0"/>
              <a:t>sugerido: </a:t>
            </a:r>
            <a:r>
              <a:rPr lang="es-CL" dirty="0" smtClean="0"/>
              <a:t>Viernes 27/03/20</a:t>
            </a:r>
            <a:endParaRPr lang="es-CL" dirty="0" smtClean="0"/>
          </a:p>
          <a:p>
            <a:endParaRPr lang="es-CL" dirty="0"/>
          </a:p>
          <a:p>
            <a:pPr algn="just"/>
            <a:r>
              <a:rPr lang="es-CL" sz="1600" dirty="0" smtClean="0"/>
              <a:t>Señala cada palabra del vocabulario debiendo </a:t>
            </a:r>
          </a:p>
          <a:p>
            <a:pPr algn="just"/>
            <a:r>
              <a:rPr lang="es-CL" sz="1600" dirty="0" smtClean="0"/>
              <a:t>Repetir cada una de las palabras. Cuenten los objetos y marquen con un circulo el número correcto según la imagen</a:t>
            </a:r>
            <a:r>
              <a:rPr lang="es-CL" sz="1600" b="1" dirty="0" smtClean="0"/>
              <a:t>. ( </a:t>
            </a:r>
            <a:r>
              <a:rPr lang="es-CL" sz="1600" b="1" dirty="0" err="1" smtClean="0"/>
              <a:t>clocks</a:t>
            </a:r>
            <a:r>
              <a:rPr lang="es-CL" sz="1600" b="1" dirty="0" smtClean="0"/>
              <a:t>, </a:t>
            </a:r>
            <a:r>
              <a:rPr lang="es-CL" sz="1600" b="1" dirty="0" err="1" smtClean="0"/>
              <a:t>coat</a:t>
            </a:r>
            <a:r>
              <a:rPr lang="es-CL" sz="1600" b="1" dirty="0" smtClean="0"/>
              <a:t>, </a:t>
            </a:r>
            <a:r>
              <a:rPr lang="es-CL" sz="1600" b="1" dirty="0" err="1" smtClean="0"/>
              <a:t>bowls</a:t>
            </a:r>
            <a:r>
              <a:rPr lang="es-CL" sz="1600" b="1" dirty="0" smtClean="0"/>
              <a:t> </a:t>
            </a:r>
            <a:r>
              <a:rPr lang="es-CL" sz="1600" b="1" dirty="0" err="1" smtClean="0"/>
              <a:t>with</a:t>
            </a:r>
            <a:r>
              <a:rPr lang="es-CL" sz="1600" b="1" dirty="0" smtClean="0"/>
              <a:t> </a:t>
            </a:r>
            <a:r>
              <a:rPr lang="es-CL" sz="1600" b="1" dirty="0" err="1" smtClean="0"/>
              <a:t>spoons</a:t>
            </a:r>
            <a:r>
              <a:rPr lang="es-CL" sz="1600" b="1" dirty="0" smtClean="0"/>
              <a:t>, </a:t>
            </a:r>
            <a:r>
              <a:rPr lang="es-CL" sz="1600" b="1" dirty="0" err="1" smtClean="0"/>
              <a:t>hairbrush</a:t>
            </a:r>
            <a:r>
              <a:rPr lang="es-CL" sz="1600" b="1" dirty="0" smtClean="0"/>
              <a:t>, </a:t>
            </a:r>
            <a:r>
              <a:rPr lang="es-CL" sz="1600" b="1" dirty="0" err="1" smtClean="0"/>
              <a:t>handwashes</a:t>
            </a:r>
            <a:r>
              <a:rPr lang="es-CL" sz="1600" b="1" dirty="0" smtClean="0"/>
              <a:t> and </a:t>
            </a:r>
            <a:r>
              <a:rPr lang="es-CL" sz="1600" b="1" dirty="0" err="1" smtClean="0"/>
              <a:t>toothbrush</a:t>
            </a:r>
            <a:r>
              <a:rPr lang="es-CL" sz="1600" b="1" dirty="0" smtClean="0"/>
              <a:t>)</a:t>
            </a:r>
            <a:endParaRPr lang="es-CL" sz="1600" b="1" dirty="0" smtClean="0"/>
          </a:p>
          <a:p>
            <a:pPr algn="just"/>
            <a:endParaRPr lang="es-CL" sz="1600" dirty="0"/>
          </a:p>
          <a:p>
            <a:pPr algn="just"/>
            <a:r>
              <a:rPr lang="es-CL" sz="1600" dirty="0" smtClean="0"/>
              <a:t>A: </a:t>
            </a:r>
            <a:r>
              <a:rPr lang="es-CL" sz="1600" dirty="0" err="1" smtClean="0"/>
              <a:t>How</a:t>
            </a:r>
            <a:r>
              <a:rPr lang="es-CL" sz="1600" dirty="0" smtClean="0"/>
              <a:t> </a:t>
            </a:r>
            <a:r>
              <a:rPr lang="es-CL" sz="1600" dirty="0" err="1"/>
              <a:t>many</a:t>
            </a:r>
            <a:r>
              <a:rPr lang="es-CL" sz="1600" dirty="0"/>
              <a:t> </a:t>
            </a:r>
            <a:r>
              <a:rPr lang="es-CL" sz="1600" dirty="0" err="1"/>
              <a:t>clocks</a:t>
            </a:r>
            <a:r>
              <a:rPr lang="es-CL" sz="1600" dirty="0"/>
              <a:t> are </a:t>
            </a:r>
            <a:r>
              <a:rPr lang="es-CL" sz="1600" dirty="0" err="1"/>
              <a:t>there</a:t>
            </a:r>
            <a:r>
              <a:rPr lang="es-CL" sz="1600" dirty="0" smtClean="0"/>
              <a:t>?</a:t>
            </a:r>
          </a:p>
          <a:p>
            <a:pPr algn="just"/>
            <a:r>
              <a:rPr lang="es-CL" sz="1600" dirty="0" smtClean="0"/>
              <a:t> ( cuántos despertadores hay en la imagen?)</a:t>
            </a:r>
          </a:p>
          <a:p>
            <a:pPr algn="just"/>
            <a:r>
              <a:rPr lang="es-CL" sz="1600" dirty="0" smtClean="0"/>
              <a:t> </a:t>
            </a:r>
            <a:r>
              <a:rPr lang="es-CL" sz="1600" dirty="0" smtClean="0">
                <a:solidFill>
                  <a:srgbClr val="002060"/>
                </a:solidFill>
              </a:rPr>
              <a:t>A: </a:t>
            </a:r>
            <a:r>
              <a:rPr lang="es-CL" sz="1600" dirty="0" err="1" smtClean="0">
                <a:solidFill>
                  <a:srgbClr val="002060"/>
                </a:solidFill>
              </a:rPr>
              <a:t>One</a:t>
            </a:r>
            <a:r>
              <a:rPr lang="es-CL" sz="1600" dirty="0" smtClean="0">
                <a:solidFill>
                  <a:srgbClr val="002060"/>
                </a:solidFill>
              </a:rPr>
              <a:t>?</a:t>
            </a:r>
          </a:p>
          <a:p>
            <a:pPr algn="just"/>
            <a:r>
              <a:rPr lang="es-CL" sz="1600" dirty="0" smtClean="0">
                <a:solidFill>
                  <a:srgbClr val="002060"/>
                </a:solidFill>
              </a:rPr>
              <a:t>     </a:t>
            </a:r>
            <a:r>
              <a:rPr lang="es-CL" sz="1600" dirty="0" err="1" smtClean="0">
                <a:solidFill>
                  <a:srgbClr val="002060"/>
                </a:solidFill>
              </a:rPr>
              <a:t>Two</a:t>
            </a:r>
            <a:r>
              <a:rPr lang="es-CL" sz="1600" dirty="0" smtClean="0">
                <a:solidFill>
                  <a:srgbClr val="002060"/>
                </a:solidFill>
              </a:rPr>
              <a:t>?</a:t>
            </a:r>
          </a:p>
          <a:p>
            <a:pPr algn="just"/>
            <a:r>
              <a:rPr lang="es-CL" sz="1600" dirty="0" smtClean="0">
                <a:solidFill>
                  <a:srgbClr val="002060"/>
                </a:solidFill>
              </a:rPr>
              <a:t>     </a:t>
            </a:r>
            <a:r>
              <a:rPr lang="es-CL" sz="1600" dirty="0" err="1" smtClean="0">
                <a:solidFill>
                  <a:srgbClr val="002060"/>
                </a:solidFill>
              </a:rPr>
              <a:t>Three</a:t>
            </a:r>
            <a:r>
              <a:rPr lang="es-CL" sz="1600" dirty="0" smtClean="0">
                <a:solidFill>
                  <a:srgbClr val="002060"/>
                </a:solidFill>
              </a:rPr>
              <a:t>?</a:t>
            </a:r>
          </a:p>
          <a:p>
            <a:pPr algn="just"/>
            <a:r>
              <a:rPr lang="es-CL" sz="1600" dirty="0" smtClean="0">
                <a:solidFill>
                  <a:srgbClr val="002060"/>
                </a:solidFill>
              </a:rPr>
              <a:t>     </a:t>
            </a:r>
            <a:r>
              <a:rPr lang="es-CL" sz="1600" dirty="0" err="1" smtClean="0">
                <a:solidFill>
                  <a:srgbClr val="002060"/>
                </a:solidFill>
              </a:rPr>
              <a:t>Four</a:t>
            </a:r>
            <a:r>
              <a:rPr lang="es-CL" sz="1600" dirty="0" smtClean="0">
                <a:solidFill>
                  <a:srgbClr val="002060"/>
                </a:solidFill>
              </a:rPr>
              <a:t>?</a:t>
            </a:r>
          </a:p>
          <a:p>
            <a:pPr algn="just"/>
            <a:r>
              <a:rPr lang="es-CL" sz="1600" dirty="0" smtClean="0">
                <a:solidFill>
                  <a:srgbClr val="002060"/>
                </a:solidFill>
              </a:rPr>
              <a:t>     </a:t>
            </a:r>
            <a:r>
              <a:rPr lang="es-CL" sz="1600" dirty="0" err="1" smtClean="0">
                <a:solidFill>
                  <a:srgbClr val="002060"/>
                </a:solidFill>
              </a:rPr>
              <a:t>Five</a:t>
            </a:r>
            <a:r>
              <a:rPr lang="es-CL" sz="1600" dirty="0" smtClean="0">
                <a:solidFill>
                  <a:srgbClr val="002060"/>
                </a:solidFill>
              </a:rPr>
              <a:t>?</a:t>
            </a:r>
          </a:p>
          <a:p>
            <a:pPr algn="just"/>
            <a:r>
              <a:rPr lang="es-CL" sz="1600" dirty="0" smtClean="0">
                <a:solidFill>
                  <a:srgbClr val="002060"/>
                </a:solidFill>
              </a:rPr>
              <a:t>     </a:t>
            </a:r>
            <a:r>
              <a:rPr lang="es-CL" sz="1600" dirty="0" err="1" smtClean="0">
                <a:solidFill>
                  <a:srgbClr val="002060"/>
                </a:solidFill>
              </a:rPr>
              <a:t>Six</a:t>
            </a:r>
            <a:r>
              <a:rPr lang="es-CL" sz="1600" dirty="0" smtClean="0">
                <a:solidFill>
                  <a:srgbClr val="002060"/>
                </a:solidFill>
              </a:rPr>
              <a:t>?</a:t>
            </a:r>
            <a:endParaRPr lang="es-CL" sz="1600" dirty="0">
              <a:solidFill>
                <a:srgbClr val="002060"/>
              </a:solidFill>
            </a:endParaRPr>
          </a:p>
          <a:p>
            <a:pPr algn="just"/>
            <a:endParaRPr lang="es-CL" sz="1600" dirty="0" smtClean="0"/>
          </a:p>
          <a:p>
            <a:pPr algn="just"/>
            <a:r>
              <a:rPr lang="es-CL" sz="1600" dirty="0" smtClean="0"/>
              <a:t>B: </a:t>
            </a:r>
            <a:r>
              <a:rPr lang="es-CL" sz="1600" dirty="0" err="1" smtClean="0"/>
              <a:t>That’s</a:t>
            </a:r>
            <a:r>
              <a:rPr lang="es-CL" sz="1600" dirty="0" smtClean="0"/>
              <a:t> </a:t>
            </a:r>
            <a:r>
              <a:rPr lang="es-CL" sz="1600" dirty="0" err="1" smtClean="0"/>
              <a:t>right</a:t>
            </a:r>
            <a:r>
              <a:rPr lang="es-CL" sz="1600" dirty="0" smtClean="0"/>
              <a:t>? </a:t>
            </a:r>
            <a:r>
              <a:rPr lang="es-CL" sz="1600" dirty="0" err="1" smtClean="0"/>
              <a:t>Let’s</a:t>
            </a:r>
            <a:r>
              <a:rPr lang="es-CL" sz="1600" dirty="0" smtClean="0"/>
              <a:t> </a:t>
            </a:r>
            <a:r>
              <a:rPr lang="es-CL" sz="1600" dirty="0" err="1" smtClean="0"/>
              <a:t>find</a:t>
            </a:r>
            <a:r>
              <a:rPr lang="es-CL" sz="1600" dirty="0" smtClean="0"/>
              <a:t> </a:t>
            </a:r>
            <a:r>
              <a:rPr lang="es-CL" sz="1600" dirty="0" err="1" smtClean="0"/>
              <a:t>the</a:t>
            </a:r>
            <a:r>
              <a:rPr lang="es-CL" sz="1600" dirty="0" smtClean="0"/>
              <a:t> </a:t>
            </a:r>
            <a:r>
              <a:rPr lang="es-CL" sz="1600" dirty="0" err="1" smtClean="0"/>
              <a:t>number</a:t>
            </a:r>
            <a:r>
              <a:rPr lang="es-CL" sz="1600" dirty="0" smtClean="0"/>
              <a:t> </a:t>
            </a:r>
            <a:r>
              <a:rPr lang="es-CL" sz="1600" dirty="0" err="1" smtClean="0"/>
              <a:t>four</a:t>
            </a:r>
            <a:r>
              <a:rPr lang="es-CL" sz="1600" dirty="0" smtClean="0"/>
              <a:t>… </a:t>
            </a:r>
            <a:br>
              <a:rPr lang="es-CL" sz="1600" dirty="0" smtClean="0"/>
            </a:br>
            <a:r>
              <a:rPr lang="es-CL" sz="1600" dirty="0" smtClean="0"/>
              <a:t>( esta correcto? Busquemos el numero cuatro…)</a:t>
            </a:r>
            <a:endParaRPr lang="es-CL" sz="1600" dirty="0"/>
          </a:p>
          <a:p>
            <a:pPr algn="just"/>
            <a:endParaRPr lang="es-CL" sz="1600" dirty="0" smtClean="0"/>
          </a:p>
          <a:p>
            <a:pPr algn="just"/>
            <a:r>
              <a:rPr lang="es-CL" sz="1600" b="1" dirty="0" smtClean="0"/>
              <a:t>Material : Lápiz grafito.</a:t>
            </a:r>
          </a:p>
          <a:p>
            <a:pPr algn="just"/>
            <a:r>
              <a:rPr lang="es-CL" sz="1600" dirty="0" smtClean="0"/>
              <a:t>Practica </a:t>
            </a:r>
            <a:r>
              <a:rPr lang="es-CL" sz="1600" dirty="0"/>
              <a:t>la pronunciación de cada palabra, </a:t>
            </a:r>
          </a:p>
          <a:p>
            <a:endParaRPr lang="es-CL" dirty="0"/>
          </a:p>
        </p:txBody>
      </p:sp>
      <p:pic>
        <p:nvPicPr>
          <p:cNvPr id="6" name="Image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5470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rotWithShape="1">
          <a:blip r:embed="rId3"/>
          <a:srcRect l="17081" t="15187" r="33971" b="17489"/>
          <a:stretch/>
        </p:blipFill>
        <p:spPr>
          <a:xfrm>
            <a:off x="6141119" y="609706"/>
            <a:ext cx="5778166" cy="4924926"/>
          </a:xfrm>
          <a:prstGeom prst="rect">
            <a:avLst/>
          </a:prstGeom>
        </p:spPr>
      </p:pic>
    </p:spTree>
    <p:extLst>
      <p:ext uri="{BB962C8B-B14F-4D97-AF65-F5344CB8AC3E}">
        <p14:creationId xmlns:p14="http://schemas.microsoft.com/office/powerpoint/2010/main" val="31167847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u="sng" dirty="0" err="1" smtClean="0">
                <a:solidFill>
                  <a:srgbClr val="002060"/>
                </a:solidFill>
                <a:effectLst>
                  <a:outerShdw blurRad="38100" dist="38100" dir="2700000" algn="tl">
                    <a:srgbClr val="000000">
                      <a:alpha val="43137"/>
                    </a:srgbClr>
                  </a:outerShdw>
                </a:effectLst>
                <a:latin typeface="Arial Rounded MT Bold" panose="020F0704030504030204" pitchFamily="34" charset="0"/>
              </a:rPr>
              <a:t>Sing</a:t>
            </a:r>
            <a:r>
              <a:rPr lang="es-CL" b="1" u="sng" dirty="0" smtClean="0">
                <a:solidFill>
                  <a:srgbClr val="002060"/>
                </a:solidFill>
                <a:effectLst>
                  <a:outerShdw blurRad="38100" dist="38100" dir="2700000" algn="tl">
                    <a:srgbClr val="000000">
                      <a:alpha val="43137"/>
                    </a:srgbClr>
                  </a:outerShdw>
                </a:effectLst>
                <a:latin typeface="Arial Rounded MT Bold" panose="020F0704030504030204" pitchFamily="34" charset="0"/>
              </a:rPr>
              <a:t> and </a:t>
            </a:r>
            <a:r>
              <a:rPr lang="es-CL" b="1" u="sng" dirty="0" err="1" smtClean="0">
                <a:solidFill>
                  <a:srgbClr val="002060"/>
                </a:solidFill>
                <a:effectLst>
                  <a:outerShdw blurRad="38100" dist="38100" dir="2700000" algn="tl">
                    <a:srgbClr val="000000">
                      <a:alpha val="43137"/>
                    </a:srgbClr>
                  </a:outerShdw>
                </a:effectLst>
                <a:latin typeface="Arial Rounded MT Bold" panose="020F0704030504030204" pitchFamily="34" charset="0"/>
              </a:rPr>
              <a:t>count</a:t>
            </a:r>
            <a:r>
              <a:rPr lang="es-CL" b="1" u="sng" dirty="0" smtClean="0">
                <a:solidFill>
                  <a:srgbClr val="002060"/>
                </a:solidFill>
                <a:effectLst>
                  <a:outerShdw blurRad="38100" dist="38100" dir="2700000" algn="tl">
                    <a:srgbClr val="000000">
                      <a:alpha val="43137"/>
                    </a:srgbClr>
                  </a:outerShdw>
                </a:effectLst>
                <a:latin typeface="Arial Rounded MT Bold" panose="020F0704030504030204" pitchFamily="34" charset="0"/>
              </a:rPr>
              <a:t> </a:t>
            </a:r>
            <a:r>
              <a:rPr lang="es-CL" b="1" u="sng" dirty="0" err="1" smtClean="0">
                <a:solidFill>
                  <a:srgbClr val="002060"/>
                </a:solidFill>
                <a:effectLst>
                  <a:outerShdw blurRad="38100" dist="38100" dir="2700000" algn="tl">
                    <a:srgbClr val="000000">
                      <a:alpha val="43137"/>
                    </a:srgbClr>
                  </a:outerShdw>
                </a:effectLst>
                <a:latin typeface="Arial Rounded MT Bold" panose="020F0704030504030204" pitchFamily="34" charset="0"/>
              </a:rPr>
              <a:t>the</a:t>
            </a:r>
            <a:r>
              <a:rPr lang="es-CL" b="1" u="sng" dirty="0" smtClean="0">
                <a:solidFill>
                  <a:srgbClr val="002060"/>
                </a:solidFill>
                <a:effectLst>
                  <a:outerShdw blurRad="38100" dist="38100" dir="2700000" algn="tl">
                    <a:srgbClr val="000000">
                      <a:alpha val="43137"/>
                    </a:srgbClr>
                  </a:outerShdw>
                </a:effectLst>
                <a:latin typeface="Arial Rounded MT Bold" panose="020F0704030504030204" pitchFamily="34" charset="0"/>
              </a:rPr>
              <a:t> </a:t>
            </a:r>
            <a:r>
              <a:rPr lang="es-CL" b="1" u="sng" dirty="0" err="1" smtClean="0">
                <a:solidFill>
                  <a:srgbClr val="002060"/>
                </a:solidFill>
                <a:effectLst>
                  <a:outerShdw blurRad="38100" dist="38100" dir="2700000" algn="tl">
                    <a:srgbClr val="000000">
                      <a:alpha val="43137"/>
                    </a:srgbClr>
                  </a:outerShdw>
                </a:effectLst>
                <a:latin typeface="Arial Rounded MT Bold" panose="020F0704030504030204" pitchFamily="34" charset="0"/>
              </a:rPr>
              <a:t>numbers</a:t>
            </a:r>
            <a:r>
              <a:rPr lang="es-CL" b="1" u="sng" dirty="0" smtClean="0">
                <a:solidFill>
                  <a:srgbClr val="002060"/>
                </a:solidFill>
                <a:effectLst>
                  <a:outerShdw blurRad="38100" dist="38100" dir="2700000" algn="tl">
                    <a:srgbClr val="000000">
                      <a:alpha val="43137"/>
                    </a:srgbClr>
                  </a:outerShdw>
                </a:effectLst>
                <a:latin typeface="Arial Rounded MT Bold" panose="020F0704030504030204" pitchFamily="34" charset="0"/>
              </a:rPr>
              <a:t>:</a:t>
            </a:r>
            <a:endParaRPr lang="es-CL" b="1" u="sng" dirty="0">
              <a:solidFill>
                <a:srgbClr val="002060"/>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Marcador de contenido 2"/>
          <p:cNvSpPr>
            <a:spLocks noGrp="1"/>
          </p:cNvSpPr>
          <p:nvPr>
            <p:ph idx="1"/>
          </p:nvPr>
        </p:nvSpPr>
        <p:spPr>
          <a:xfrm>
            <a:off x="838200" y="1825625"/>
            <a:ext cx="2952750" cy="4351338"/>
          </a:xfrm>
        </p:spPr>
        <p:txBody>
          <a:bodyPr>
            <a:normAutofit fontScale="92500"/>
          </a:bodyPr>
          <a:lstStyle/>
          <a:p>
            <a:r>
              <a:rPr lang="es-CL" dirty="0" smtClean="0">
                <a:solidFill>
                  <a:srgbClr val="002060"/>
                </a:solidFill>
                <a:latin typeface="Arial Rounded MT Bold" panose="020F0704030504030204" pitchFamily="34" charset="0"/>
              </a:rPr>
              <a:t>Listen to </a:t>
            </a:r>
            <a:r>
              <a:rPr lang="es-CL" dirty="0" err="1" smtClean="0">
                <a:solidFill>
                  <a:srgbClr val="002060"/>
                </a:solidFill>
                <a:latin typeface="Arial Rounded MT Bold" panose="020F0704030504030204" pitchFamily="34" charset="0"/>
              </a:rPr>
              <a:t>the</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song</a:t>
            </a:r>
            <a:r>
              <a:rPr lang="es-CL" dirty="0" smtClean="0">
                <a:solidFill>
                  <a:srgbClr val="002060"/>
                </a:solidFill>
                <a:latin typeface="Arial Rounded MT Bold" panose="020F0704030504030204" pitchFamily="34" charset="0"/>
              </a:rPr>
              <a:t> and </a:t>
            </a:r>
            <a:r>
              <a:rPr lang="es-CL" dirty="0" err="1" smtClean="0">
                <a:solidFill>
                  <a:srgbClr val="002060"/>
                </a:solidFill>
                <a:latin typeface="Arial Rounded MT Bold" panose="020F0704030504030204" pitchFamily="34" charset="0"/>
              </a:rPr>
              <a:t>count</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the</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numbers</a:t>
            </a:r>
            <a:endParaRPr lang="es-CL" dirty="0" smtClean="0">
              <a:solidFill>
                <a:srgbClr val="002060"/>
              </a:solidFill>
              <a:latin typeface="Arial Rounded MT Bold" panose="020F0704030504030204" pitchFamily="34" charset="0"/>
            </a:endParaRPr>
          </a:p>
          <a:p>
            <a:r>
              <a:rPr lang="es-CL" dirty="0" smtClean="0">
                <a:solidFill>
                  <a:srgbClr val="002060"/>
                </a:solidFill>
                <a:latin typeface="Arial Rounded MT Bold" panose="020F0704030504030204" pitchFamily="34" charset="0"/>
              </a:rPr>
              <a:t>(canta la </a:t>
            </a:r>
            <a:r>
              <a:rPr lang="es-CL" dirty="0" smtClean="0">
                <a:solidFill>
                  <a:srgbClr val="002060"/>
                </a:solidFill>
                <a:latin typeface="Arial Rounded MT Bold" panose="020F0704030504030204" pitchFamily="34" charset="0"/>
              </a:rPr>
              <a:t>canción de los números )</a:t>
            </a:r>
            <a:endParaRPr lang="es-CL" dirty="0" smtClean="0">
              <a:solidFill>
                <a:srgbClr val="002060"/>
              </a:solidFill>
              <a:latin typeface="Arial Rounded MT Bold" panose="020F0704030504030204" pitchFamily="34" charset="0"/>
            </a:endParaRPr>
          </a:p>
          <a:p>
            <a:r>
              <a:rPr lang="es-CL" dirty="0" smtClean="0">
                <a:solidFill>
                  <a:srgbClr val="002060"/>
                </a:solidFill>
                <a:latin typeface="Arial Rounded MT Bold" panose="020F0704030504030204" pitchFamily="34" charset="0"/>
              </a:rPr>
              <a:t>Con tu dedo </a:t>
            </a:r>
            <a:r>
              <a:rPr lang="es-CL" dirty="0" smtClean="0">
                <a:solidFill>
                  <a:srgbClr val="002060"/>
                </a:solidFill>
                <a:latin typeface="Arial Rounded MT Bold" panose="020F0704030504030204" pitchFamily="34" charset="0"/>
              </a:rPr>
              <a:t>los objetos con </a:t>
            </a:r>
            <a:r>
              <a:rPr lang="es-CL" dirty="0" smtClean="0">
                <a:solidFill>
                  <a:srgbClr val="002060"/>
                </a:solidFill>
                <a:latin typeface="Arial Rounded MT Bold" panose="020F0704030504030204" pitchFamily="34" charset="0"/>
              </a:rPr>
              <a:t>los </a:t>
            </a:r>
            <a:r>
              <a:rPr lang="es-CL" dirty="0" smtClean="0">
                <a:solidFill>
                  <a:srgbClr val="002060"/>
                </a:solidFill>
                <a:latin typeface="Arial Rounded MT Bold" panose="020F0704030504030204" pitchFamily="34" charset="0"/>
              </a:rPr>
              <a:t>números</a:t>
            </a:r>
            <a:r>
              <a:rPr lang="es-CL" dirty="0">
                <a:solidFill>
                  <a:srgbClr val="002060"/>
                </a:solidFill>
                <a:latin typeface="Arial Rounded MT Bold" panose="020F0704030504030204" pitchFamily="34" charset="0"/>
              </a:rPr>
              <a:t> </a:t>
            </a:r>
            <a:r>
              <a:rPr lang="es-CL" dirty="0" smtClean="0">
                <a:solidFill>
                  <a:srgbClr val="002060"/>
                </a:solidFill>
                <a:latin typeface="Arial Rounded MT Bold" panose="020F0704030504030204" pitchFamily="34" charset="0"/>
              </a:rPr>
              <a:t>correctos</a:t>
            </a:r>
            <a:endParaRPr lang="es-CL" dirty="0">
              <a:solidFill>
                <a:srgbClr val="002060"/>
              </a:solidFill>
              <a:latin typeface="Arial Rounded MT Bold" panose="020F0704030504030204" pitchFamily="34" charset="0"/>
            </a:endParaRPr>
          </a:p>
        </p:txBody>
      </p:sp>
      <p:pic>
        <p:nvPicPr>
          <p:cNvPr id="6" name="Imagen 5"/>
          <p:cNvPicPr>
            <a:picLocks noChangeAspect="1"/>
          </p:cNvPicPr>
          <p:nvPr/>
        </p:nvPicPr>
        <p:blipFill rotWithShape="1">
          <a:blip r:embed="rId4"/>
          <a:srcRect l="22505" t="13213" r="15601" b="7402"/>
          <a:stretch/>
        </p:blipFill>
        <p:spPr>
          <a:xfrm>
            <a:off x="4657683" y="1586956"/>
            <a:ext cx="6696117" cy="4828675"/>
          </a:xfrm>
          <a:prstGeom prst="rect">
            <a:avLst/>
          </a:prstGeom>
        </p:spPr>
      </p:pic>
      <p:pic>
        <p:nvPicPr>
          <p:cNvPr id="7" name="01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72174" y="205330"/>
            <a:ext cx="1381626" cy="1381626"/>
          </a:xfrm>
          <a:prstGeom prst="rect">
            <a:avLst/>
          </a:prstGeom>
          <a:solidFill>
            <a:srgbClr val="002060"/>
          </a:solidFill>
        </p:spPr>
      </p:pic>
    </p:spTree>
    <p:extLst>
      <p:ext uri="{BB962C8B-B14F-4D97-AF65-F5344CB8AC3E}">
        <p14:creationId xmlns:p14="http://schemas.microsoft.com/office/powerpoint/2010/main" val="2512019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8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519545" y="606425"/>
            <a:ext cx="4135582" cy="4351338"/>
          </a:xfrm>
        </p:spPr>
        <p:txBody>
          <a:bodyPr/>
          <a:lstStyle/>
          <a:p>
            <a:r>
              <a:rPr lang="es-CL" dirty="0" smtClean="0"/>
              <a:t>Debes unir con un trazo los números correspondientes a las imágenes .</a:t>
            </a:r>
          </a:p>
          <a:p>
            <a:r>
              <a:rPr lang="es-CL" dirty="0" smtClean="0"/>
              <a:t>Materiales:</a:t>
            </a:r>
          </a:p>
          <a:p>
            <a:r>
              <a:rPr lang="es-CL" dirty="0" smtClean="0"/>
              <a:t>Lápiz grafito.</a:t>
            </a:r>
          </a:p>
        </p:txBody>
      </p:sp>
      <p:pic>
        <p:nvPicPr>
          <p:cNvPr id="6" name="Imagen 5"/>
          <p:cNvPicPr>
            <a:picLocks noChangeAspect="1"/>
          </p:cNvPicPr>
          <p:nvPr/>
        </p:nvPicPr>
        <p:blipFill rotWithShape="1">
          <a:blip r:embed="rId2"/>
          <a:srcRect l="31506" t="28125" r="32492" b="23409"/>
          <a:stretch/>
        </p:blipFill>
        <p:spPr>
          <a:xfrm rot="10800000">
            <a:off x="5261810" y="606424"/>
            <a:ext cx="6405360" cy="4847891"/>
          </a:xfrm>
          <a:prstGeom prst="rect">
            <a:avLst/>
          </a:prstGeom>
        </p:spPr>
      </p:pic>
    </p:spTree>
    <p:extLst>
      <p:ext uri="{BB962C8B-B14F-4D97-AF65-F5344CB8AC3E}">
        <p14:creationId xmlns:p14="http://schemas.microsoft.com/office/powerpoint/2010/main" val="4000225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90550" y="348347"/>
            <a:ext cx="4480214" cy="5632311"/>
          </a:xfrm>
          <a:prstGeom prst="rect">
            <a:avLst/>
          </a:prstGeom>
        </p:spPr>
        <p:txBody>
          <a:bodyPr wrap="square">
            <a:spAutoFit/>
          </a:bodyPr>
          <a:lstStyle/>
          <a:p>
            <a:r>
              <a:rPr lang="es-CL" dirty="0" smtClean="0"/>
              <a:t>Sexta </a:t>
            </a:r>
            <a:r>
              <a:rPr lang="es-CL" dirty="0" smtClean="0"/>
              <a:t>actividad</a:t>
            </a:r>
            <a:r>
              <a:rPr lang="es-CL" dirty="0"/>
              <a:t>. </a:t>
            </a:r>
            <a:r>
              <a:rPr lang="es-CL" dirty="0" err="1" smtClean="0"/>
              <a:t>Pupil’s</a:t>
            </a:r>
            <a:r>
              <a:rPr lang="es-CL" dirty="0" smtClean="0"/>
              <a:t> Book. </a:t>
            </a:r>
            <a:r>
              <a:rPr lang="es-CL" dirty="0"/>
              <a:t>Página Nº </a:t>
            </a:r>
            <a:r>
              <a:rPr lang="es-CL" dirty="0" smtClean="0"/>
              <a:t>19. </a:t>
            </a:r>
          </a:p>
          <a:p>
            <a:r>
              <a:rPr lang="es-CL" dirty="0" smtClean="0"/>
              <a:t>Tiempo </a:t>
            </a:r>
            <a:r>
              <a:rPr lang="es-CL" dirty="0"/>
              <a:t>sugerido: </a:t>
            </a:r>
            <a:r>
              <a:rPr lang="es-CL" dirty="0" smtClean="0"/>
              <a:t>Viernes 27/03/20</a:t>
            </a:r>
            <a:endParaRPr lang="es-CL" dirty="0" smtClean="0"/>
          </a:p>
          <a:p>
            <a:endParaRPr lang="es-CL" dirty="0"/>
          </a:p>
          <a:p>
            <a:r>
              <a:rPr lang="es-CL" dirty="0" smtClean="0"/>
              <a:t>Pega los </a:t>
            </a:r>
            <a:r>
              <a:rPr lang="es-CL" dirty="0" err="1" smtClean="0"/>
              <a:t>stcikers</a:t>
            </a:r>
            <a:r>
              <a:rPr lang="es-CL" dirty="0" smtClean="0"/>
              <a:t> de la unidad 1 que se encuentran en el sobre de </a:t>
            </a:r>
            <a:r>
              <a:rPr lang="es-CL" dirty="0" err="1" smtClean="0"/>
              <a:t>stickers</a:t>
            </a:r>
            <a:r>
              <a:rPr lang="es-CL" dirty="0" smtClean="0"/>
              <a:t> y pop-</a:t>
            </a:r>
            <a:r>
              <a:rPr lang="es-CL" dirty="0" err="1" smtClean="0"/>
              <a:t>outs</a:t>
            </a:r>
            <a:r>
              <a:rPr lang="es-CL" dirty="0" smtClean="0"/>
              <a:t> </a:t>
            </a:r>
            <a:r>
              <a:rPr lang="es-CL" dirty="0" smtClean="0"/>
              <a:t>en donde </a:t>
            </a:r>
            <a:r>
              <a:rPr lang="es-CL" dirty="0" err="1" smtClean="0"/>
              <a:t>correspond.a</a:t>
            </a:r>
            <a:endParaRPr lang="es-CL" dirty="0" smtClean="0"/>
          </a:p>
          <a:p>
            <a:endParaRPr lang="es-CL" dirty="0"/>
          </a:p>
          <a:p>
            <a:r>
              <a:rPr lang="es-CL" b="1" dirty="0" err="1" smtClean="0"/>
              <a:t>What’s</a:t>
            </a:r>
            <a:r>
              <a:rPr lang="es-CL" b="1" dirty="0" smtClean="0"/>
              <a:t> </a:t>
            </a:r>
            <a:r>
              <a:rPr lang="es-CL" b="1" dirty="0" err="1" smtClean="0"/>
              <a:t>this</a:t>
            </a:r>
            <a:r>
              <a:rPr lang="es-CL" b="1" dirty="0" smtClean="0"/>
              <a:t>?</a:t>
            </a:r>
          </a:p>
          <a:p>
            <a:endParaRPr lang="es-CL" dirty="0" smtClean="0"/>
          </a:p>
          <a:p>
            <a:r>
              <a:rPr lang="es-CL" dirty="0" err="1">
                <a:solidFill>
                  <a:srgbClr val="002060"/>
                </a:solidFill>
                <a:latin typeface="Arial Rounded MT Bold" panose="020F0704030504030204" pitchFamily="34" charset="0"/>
              </a:rPr>
              <a:t>Get</a:t>
            </a:r>
            <a:r>
              <a:rPr lang="es-CL" dirty="0">
                <a:solidFill>
                  <a:srgbClr val="002060"/>
                </a:solidFill>
                <a:latin typeface="Arial Rounded MT Bold" panose="020F0704030504030204" pitchFamily="34" charset="0"/>
              </a:rPr>
              <a:t> up ( levantarse)</a:t>
            </a:r>
          </a:p>
          <a:p>
            <a:r>
              <a:rPr lang="es-CL" dirty="0">
                <a:solidFill>
                  <a:srgbClr val="002060"/>
                </a:solidFill>
                <a:latin typeface="Arial Rounded MT Bold" panose="020F0704030504030204" pitchFamily="34" charset="0"/>
              </a:rPr>
              <a:t>Brush </a:t>
            </a:r>
            <a:r>
              <a:rPr lang="es-CL" dirty="0" err="1">
                <a:solidFill>
                  <a:srgbClr val="002060"/>
                </a:solidFill>
                <a:latin typeface="Arial Rounded MT Bold" panose="020F0704030504030204" pitchFamily="34" charset="0"/>
              </a:rPr>
              <a:t>your</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teeth</a:t>
            </a:r>
            <a:r>
              <a:rPr lang="es-CL" dirty="0">
                <a:solidFill>
                  <a:srgbClr val="002060"/>
                </a:solidFill>
                <a:latin typeface="Arial Rounded MT Bold" panose="020F0704030504030204" pitchFamily="34" charset="0"/>
              </a:rPr>
              <a:t> (cepillar los dientes)</a:t>
            </a:r>
          </a:p>
          <a:p>
            <a:r>
              <a:rPr lang="es-CL" dirty="0">
                <a:solidFill>
                  <a:srgbClr val="002060"/>
                </a:solidFill>
                <a:latin typeface="Arial Rounded MT Bold" panose="020F0704030504030204" pitchFamily="34" charset="0"/>
              </a:rPr>
              <a:t>Brush </a:t>
            </a:r>
            <a:r>
              <a:rPr lang="es-CL" dirty="0" err="1">
                <a:solidFill>
                  <a:srgbClr val="002060"/>
                </a:solidFill>
                <a:latin typeface="Arial Rounded MT Bold" panose="020F0704030504030204" pitchFamily="34" charset="0"/>
              </a:rPr>
              <a:t>your</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hair</a:t>
            </a:r>
            <a:r>
              <a:rPr lang="es-CL" dirty="0">
                <a:solidFill>
                  <a:srgbClr val="002060"/>
                </a:solidFill>
                <a:latin typeface="Arial Rounded MT Bold" panose="020F0704030504030204" pitchFamily="34" charset="0"/>
              </a:rPr>
              <a:t> ( cepillar el cabello)</a:t>
            </a:r>
          </a:p>
          <a:p>
            <a:r>
              <a:rPr lang="es-CL" dirty="0" err="1">
                <a:solidFill>
                  <a:srgbClr val="002060"/>
                </a:solidFill>
                <a:latin typeface="Arial Rounded MT Bold" panose="020F0704030504030204" pitchFamily="34" charset="0"/>
              </a:rPr>
              <a:t>Wash</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your</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hands</a:t>
            </a:r>
            <a:r>
              <a:rPr lang="es-CL" dirty="0">
                <a:solidFill>
                  <a:srgbClr val="002060"/>
                </a:solidFill>
                <a:latin typeface="Arial Rounded MT Bold" panose="020F0704030504030204" pitchFamily="34" charset="0"/>
              </a:rPr>
              <a:t> (lavarse las manos)</a:t>
            </a:r>
          </a:p>
          <a:p>
            <a:r>
              <a:rPr lang="es-CL" dirty="0" err="1">
                <a:solidFill>
                  <a:srgbClr val="002060"/>
                </a:solidFill>
                <a:latin typeface="Arial Rounded MT Bold" panose="020F0704030504030204" pitchFamily="34" charset="0"/>
              </a:rPr>
              <a:t>Wash</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your</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face</a:t>
            </a:r>
            <a:r>
              <a:rPr lang="es-CL" dirty="0">
                <a:solidFill>
                  <a:srgbClr val="002060"/>
                </a:solidFill>
                <a:latin typeface="Arial Rounded MT Bold" panose="020F0704030504030204" pitchFamily="34" charset="0"/>
              </a:rPr>
              <a:t> ( lavarse la cara)</a:t>
            </a:r>
          </a:p>
          <a:p>
            <a:r>
              <a:rPr lang="es-CL" dirty="0" err="1">
                <a:solidFill>
                  <a:srgbClr val="002060"/>
                </a:solidFill>
                <a:latin typeface="Arial Rounded MT Bold" panose="020F0704030504030204" pitchFamily="34" charset="0"/>
              </a:rPr>
              <a:t>Get</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dressed</a:t>
            </a:r>
            <a:r>
              <a:rPr lang="es-CL" dirty="0">
                <a:solidFill>
                  <a:srgbClr val="002060"/>
                </a:solidFill>
                <a:latin typeface="Arial Rounded MT Bold" panose="020F0704030504030204" pitchFamily="34" charset="0"/>
              </a:rPr>
              <a:t> (vestirse)</a:t>
            </a:r>
          </a:p>
          <a:p>
            <a:r>
              <a:rPr lang="es-CL" dirty="0" err="1">
                <a:solidFill>
                  <a:srgbClr val="002060"/>
                </a:solidFill>
                <a:latin typeface="Arial Rounded MT Bold" panose="020F0704030504030204" pitchFamily="34" charset="0"/>
              </a:rPr>
              <a:t>Have</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Breakfast</a:t>
            </a:r>
            <a:r>
              <a:rPr lang="es-CL" dirty="0">
                <a:solidFill>
                  <a:srgbClr val="002060"/>
                </a:solidFill>
                <a:latin typeface="Arial Rounded MT Bold" panose="020F0704030504030204" pitchFamily="34" charset="0"/>
              </a:rPr>
              <a:t> ( tomar desayuno)</a:t>
            </a:r>
          </a:p>
          <a:p>
            <a:endParaRPr lang="es-CL" dirty="0"/>
          </a:p>
          <a:p>
            <a:endParaRPr lang="es-CL" dirty="0" smtClean="0"/>
          </a:p>
          <a:p>
            <a:r>
              <a:rPr lang="es-CL" dirty="0" smtClean="0"/>
              <a:t>Practica la pronunciación de cada palabra.</a:t>
            </a:r>
          </a:p>
          <a:p>
            <a:endParaRPr lang="es-CL" dirty="0"/>
          </a:p>
        </p:txBody>
      </p:sp>
      <p:pic>
        <p:nvPicPr>
          <p:cNvPr id="6" name="Imagen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5470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rotWithShape="1">
          <a:blip r:embed="rId5"/>
          <a:srcRect l="17450" t="14748" r="34465" b="17269"/>
          <a:stretch/>
        </p:blipFill>
        <p:spPr>
          <a:xfrm>
            <a:off x="6307714" y="348347"/>
            <a:ext cx="5563443" cy="4422223"/>
          </a:xfrm>
          <a:prstGeom prst="rect">
            <a:avLst/>
          </a:prstGeom>
        </p:spPr>
      </p:pic>
      <p:pic>
        <p:nvPicPr>
          <p:cNvPr id="7" name="01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70764" y="4355727"/>
            <a:ext cx="1640305" cy="1640305"/>
          </a:xfrm>
          <a:prstGeom prst="rect">
            <a:avLst/>
          </a:prstGeom>
          <a:solidFill>
            <a:srgbClr val="00B050"/>
          </a:solidFill>
        </p:spPr>
      </p:pic>
    </p:spTree>
    <p:extLst>
      <p:ext uri="{BB962C8B-B14F-4D97-AF65-F5344CB8AC3E}">
        <p14:creationId xmlns:p14="http://schemas.microsoft.com/office/powerpoint/2010/main" val="2797794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1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90550" y="348347"/>
            <a:ext cx="6096000" cy="4801314"/>
          </a:xfrm>
          <a:prstGeom prst="rect">
            <a:avLst/>
          </a:prstGeom>
        </p:spPr>
        <p:txBody>
          <a:bodyPr>
            <a:spAutoFit/>
          </a:bodyPr>
          <a:lstStyle/>
          <a:p>
            <a:r>
              <a:rPr lang="es-CL" dirty="0" err="1" smtClean="0"/>
              <a:t>Septima</a:t>
            </a:r>
            <a:r>
              <a:rPr lang="es-CL" dirty="0" smtClean="0"/>
              <a:t> </a:t>
            </a:r>
            <a:r>
              <a:rPr lang="es-CL" dirty="0" smtClean="0"/>
              <a:t>actividad</a:t>
            </a:r>
            <a:r>
              <a:rPr lang="es-CL" dirty="0"/>
              <a:t>. </a:t>
            </a:r>
            <a:r>
              <a:rPr lang="es-CL" dirty="0" err="1" smtClean="0"/>
              <a:t>Pupil’s</a:t>
            </a:r>
            <a:r>
              <a:rPr lang="es-CL" dirty="0" smtClean="0"/>
              <a:t> Book. </a:t>
            </a:r>
            <a:r>
              <a:rPr lang="es-CL" dirty="0"/>
              <a:t>Página Nº </a:t>
            </a:r>
            <a:r>
              <a:rPr lang="es-CL" dirty="0" smtClean="0"/>
              <a:t>20. </a:t>
            </a:r>
            <a:endParaRPr lang="es-CL" dirty="0" smtClean="0"/>
          </a:p>
          <a:p>
            <a:r>
              <a:rPr lang="es-CL" dirty="0" smtClean="0"/>
              <a:t>Tiempo </a:t>
            </a:r>
            <a:r>
              <a:rPr lang="es-CL" dirty="0"/>
              <a:t>sugerido: </a:t>
            </a:r>
            <a:r>
              <a:rPr lang="es-CL" smtClean="0"/>
              <a:t>Lunes 30/03/20</a:t>
            </a:r>
            <a:endParaRPr lang="es-CL" dirty="0" smtClean="0"/>
          </a:p>
          <a:p>
            <a:endParaRPr lang="es-CL" dirty="0"/>
          </a:p>
          <a:p>
            <a:endParaRPr lang="es-CL" dirty="0"/>
          </a:p>
          <a:p>
            <a:r>
              <a:rPr lang="es-CL" dirty="0" smtClean="0"/>
              <a:t>Practica los sonidos de la letra </a:t>
            </a:r>
            <a:r>
              <a:rPr lang="es-CL" dirty="0" smtClean="0"/>
              <a:t>ay </a:t>
            </a:r>
            <a:r>
              <a:rPr lang="es-CL" dirty="0" smtClean="0"/>
              <a:t>y </a:t>
            </a:r>
            <a:r>
              <a:rPr lang="es-CL" dirty="0" err="1" smtClean="0"/>
              <a:t>ee</a:t>
            </a:r>
            <a:r>
              <a:rPr lang="es-CL" dirty="0" smtClean="0"/>
              <a:t> </a:t>
            </a:r>
            <a:r>
              <a:rPr lang="es-CL" dirty="0" smtClean="0"/>
              <a:t>en inglés.</a:t>
            </a:r>
          </a:p>
          <a:p>
            <a:endParaRPr lang="es-CL" dirty="0"/>
          </a:p>
          <a:p>
            <a:endParaRPr lang="es-CL" dirty="0" smtClean="0"/>
          </a:p>
          <a:p>
            <a:endParaRPr lang="es-CL" dirty="0"/>
          </a:p>
          <a:p>
            <a:endParaRPr lang="es-CL" dirty="0" smtClean="0"/>
          </a:p>
          <a:p>
            <a:endParaRPr lang="es-CL" dirty="0"/>
          </a:p>
          <a:p>
            <a:r>
              <a:rPr lang="es-CL" dirty="0" smtClean="0"/>
              <a:t>Canta la canción con los sonidos </a:t>
            </a:r>
            <a:r>
              <a:rPr lang="es-CL" dirty="0"/>
              <a:t>ay y </a:t>
            </a:r>
            <a:r>
              <a:rPr lang="es-CL" dirty="0" err="1"/>
              <a:t>ee</a:t>
            </a:r>
            <a:r>
              <a:rPr lang="es-CL" dirty="0"/>
              <a:t> </a:t>
            </a:r>
            <a:endParaRPr lang="es-CL" dirty="0"/>
          </a:p>
          <a:p>
            <a:endParaRPr lang="es-CL" dirty="0" smtClean="0"/>
          </a:p>
          <a:p>
            <a:endParaRPr lang="es-CL" dirty="0" smtClean="0"/>
          </a:p>
          <a:p>
            <a:endParaRPr lang="es-CL" dirty="0"/>
          </a:p>
          <a:p>
            <a:endParaRPr lang="es-CL" dirty="0" smtClean="0"/>
          </a:p>
          <a:p>
            <a:r>
              <a:rPr lang="es-CL" dirty="0" smtClean="0"/>
              <a:t>Escucha, </a:t>
            </a:r>
            <a:r>
              <a:rPr lang="es-CL" dirty="0" smtClean="0"/>
              <a:t>señala </a:t>
            </a:r>
            <a:r>
              <a:rPr lang="es-CL" dirty="0" smtClean="0"/>
              <a:t>y di la palabra que escuches.</a:t>
            </a:r>
          </a:p>
          <a:p>
            <a:endParaRPr lang="es-CL" dirty="0"/>
          </a:p>
        </p:txBody>
      </p:sp>
      <p:pic>
        <p:nvPicPr>
          <p:cNvPr id="6" name="Imagen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85470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rotWithShape="1">
          <a:blip r:embed="rId7"/>
          <a:srcRect l="19053" t="15625" r="34588" b="18147"/>
          <a:stretch/>
        </p:blipFill>
        <p:spPr>
          <a:xfrm>
            <a:off x="5532772" y="657464"/>
            <a:ext cx="6031832" cy="4844716"/>
          </a:xfrm>
          <a:prstGeom prst="rect">
            <a:avLst/>
          </a:prstGeom>
        </p:spPr>
      </p:pic>
      <p:pic>
        <p:nvPicPr>
          <p:cNvPr id="3" name="01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52061" y="2139404"/>
            <a:ext cx="609600" cy="609600"/>
          </a:xfrm>
          <a:prstGeom prst="rect">
            <a:avLst/>
          </a:prstGeom>
        </p:spPr>
      </p:pic>
      <p:pic>
        <p:nvPicPr>
          <p:cNvPr id="10" name="010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52061" y="3644532"/>
            <a:ext cx="609600" cy="609600"/>
          </a:xfrm>
          <a:prstGeom prst="rect">
            <a:avLst/>
          </a:prstGeom>
        </p:spPr>
      </p:pic>
      <p:pic>
        <p:nvPicPr>
          <p:cNvPr id="11" name="010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52061" y="5068840"/>
            <a:ext cx="609600" cy="609600"/>
          </a:xfrm>
          <a:prstGeom prst="rect">
            <a:avLst/>
          </a:prstGeom>
        </p:spPr>
      </p:pic>
    </p:spTree>
    <p:extLst>
      <p:ext uri="{BB962C8B-B14F-4D97-AF65-F5344CB8AC3E}">
        <p14:creationId xmlns:p14="http://schemas.microsoft.com/office/powerpoint/2010/main" val="4188877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5224"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5224"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4"/>
          <a:srcRect l="35698" t="9704" r="25710" b="20559"/>
          <a:stretch/>
        </p:blipFill>
        <p:spPr>
          <a:xfrm>
            <a:off x="481263" y="320842"/>
            <a:ext cx="5021180" cy="5101390"/>
          </a:xfrm>
          <a:prstGeom prst="rect">
            <a:avLst/>
          </a:prstGeom>
        </p:spPr>
      </p:pic>
      <p:pic>
        <p:nvPicPr>
          <p:cNvPr id="3" name="Imagen 2"/>
          <p:cNvPicPr>
            <a:picLocks noChangeAspect="1"/>
          </p:cNvPicPr>
          <p:nvPr/>
        </p:nvPicPr>
        <p:blipFill rotWithShape="1">
          <a:blip r:embed="rId5"/>
          <a:srcRect l="35944" t="9047" r="25711" b="21217"/>
          <a:stretch/>
        </p:blipFill>
        <p:spPr>
          <a:xfrm>
            <a:off x="6454941" y="320842"/>
            <a:ext cx="4989095" cy="5101390"/>
          </a:xfrm>
          <a:prstGeom prst="rect">
            <a:avLst/>
          </a:prstGeom>
        </p:spPr>
      </p:pic>
      <p:pic>
        <p:nvPicPr>
          <p:cNvPr id="7" name="01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76849" y="5113421"/>
            <a:ext cx="1479884" cy="1479884"/>
          </a:xfrm>
          <a:prstGeom prst="rect">
            <a:avLst/>
          </a:prstGeom>
        </p:spPr>
      </p:pic>
    </p:spTree>
    <p:extLst>
      <p:ext uri="{BB962C8B-B14F-4D97-AF65-F5344CB8AC3E}">
        <p14:creationId xmlns:p14="http://schemas.microsoft.com/office/powerpoint/2010/main" val="27647944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2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7000">
              <a:srgbClr val="DAE976"/>
            </a:gs>
            <a:gs pos="0">
              <a:srgbClr val="FFFF00"/>
            </a:gs>
            <a:gs pos="74000">
              <a:schemeClr val="accent1">
                <a:lumMod val="45000"/>
                <a:lumOff val="55000"/>
              </a:schemeClr>
            </a:gs>
            <a:gs pos="83000">
              <a:srgbClr val="FFC000"/>
            </a:gs>
            <a:gs pos="100000">
              <a:srgbClr val="FF0000"/>
            </a:gs>
          </a:gsLst>
          <a:lin ang="5400000" scaled="1"/>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277091"/>
            <a:ext cx="10515600" cy="5899872"/>
          </a:xfrm>
        </p:spPr>
        <p:txBody>
          <a:bodyPr>
            <a:normAutofit lnSpcReduction="10000"/>
          </a:bodyPr>
          <a:lstStyle/>
          <a:p>
            <a:pPr marL="0" indent="0">
              <a:buNone/>
            </a:pPr>
            <a:r>
              <a:rPr lang="es-CL" b="1" dirty="0">
                <a:effectLst>
                  <a:outerShdw blurRad="38100" dist="38100" dir="2700000" algn="tl">
                    <a:srgbClr val="000000">
                      <a:alpha val="43137"/>
                    </a:srgbClr>
                  </a:outerShdw>
                </a:effectLst>
              </a:rPr>
              <a:t>Estimados Apoderados (as</a:t>
            </a:r>
            <a:r>
              <a:rPr lang="es-CL" b="1" dirty="0" smtClean="0">
                <a:effectLst>
                  <a:outerShdw blurRad="38100" dist="38100" dir="2700000" algn="tl">
                    <a:srgbClr val="000000">
                      <a:alpha val="43137"/>
                    </a:srgbClr>
                  </a:outerShdw>
                </a:effectLst>
              </a:rPr>
              <a:t>).</a:t>
            </a:r>
          </a:p>
          <a:p>
            <a:pPr marL="0" indent="0">
              <a:buNone/>
            </a:pPr>
            <a:r>
              <a:rPr lang="es-CL" dirty="0" smtClean="0"/>
              <a:t> </a:t>
            </a:r>
            <a:r>
              <a:rPr lang="es-CL" dirty="0"/>
              <a:t>El objetivo principal de este material pedagógico es continuar la nivelación y proceso de avance de nuestros estudiantes del Jardín </a:t>
            </a:r>
            <a:r>
              <a:rPr lang="es-CL" dirty="0" smtClean="0"/>
              <a:t>Infantil en sus casas. </a:t>
            </a:r>
          </a:p>
          <a:p>
            <a:pPr marL="0" indent="0">
              <a:buNone/>
            </a:pPr>
            <a:r>
              <a:rPr lang="es-CL" dirty="0" smtClean="0"/>
              <a:t>Indicaciones </a:t>
            </a:r>
            <a:r>
              <a:rPr lang="es-CL" dirty="0"/>
              <a:t>Generales para nuestras familias. </a:t>
            </a:r>
            <a:endParaRPr lang="es-CL" dirty="0" smtClean="0"/>
          </a:p>
          <a:p>
            <a:pPr marL="514350" indent="-514350">
              <a:buAutoNum type="arabicParenR"/>
            </a:pPr>
            <a:r>
              <a:rPr lang="es-CL" dirty="0" smtClean="0"/>
              <a:t>El </a:t>
            </a:r>
            <a:r>
              <a:rPr lang="es-CL" dirty="0"/>
              <a:t>apoderado(a) debe acompañar y apoyar a su hijo (a). </a:t>
            </a:r>
            <a:endParaRPr lang="es-CL" dirty="0" smtClean="0"/>
          </a:p>
          <a:p>
            <a:pPr marL="514350" indent="-514350">
              <a:buAutoNum type="arabicParenR"/>
            </a:pPr>
            <a:r>
              <a:rPr lang="es-CL" dirty="0" smtClean="0"/>
              <a:t> </a:t>
            </a:r>
            <a:r>
              <a:rPr lang="es-CL" dirty="0"/>
              <a:t>El estudiante debe escuchar atentamente las indicaciones del apoderado(a). </a:t>
            </a:r>
            <a:endParaRPr lang="es-CL" dirty="0" smtClean="0"/>
          </a:p>
          <a:p>
            <a:pPr marL="514350" indent="-514350">
              <a:buAutoNum type="arabicParenR"/>
            </a:pPr>
            <a:r>
              <a:rPr lang="es-CL" dirty="0" smtClean="0"/>
              <a:t> </a:t>
            </a:r>
            <a:r>
              <a:rPr lang="es-CL" dirty="0"/>
              <a:t>Recordamos que el apoderado(a) debe generar un ambiente tranquilo para iniciar el trabajo con el texto de estudio, así como también, su hijo (a) debe estar sentado (a) en una silla con apoyo de una mesa</a:t>
            </a:r>
            <a:r>
              <a:rPr lang="es-CL" dirty="0" smtClean="0"/>
              <a:t>.</a:t>
            </a:r>
          </a:p>
          <a:p>
            <a:pPr marL="514350" indent="-514350">
              <a:buAutoNum type="arabicParenR"/>
            </a:pPr>
            <a:r>
              <a:rPr lang="es-CL" dirty="0" smtClean="0"/>
              <a:t>Si tiene consultas acerca de este </a:t>
            </a:r>
            <a:r>
              <a:rPr lang="es-CL" dirty="0" err="1" smtClean="0"/>
              <a:t>ppt</a:t>
            </a:r>
            <a:r>
              <a:rPr lang="es-CL" dirty="0" smtClean="0"/>
              <a:t> envíemelas a mi correo electrónico </a:t>
            </a:r>
            <a:r>
              <a:rPr lang="es-CL" dirty="0" smtClean="0">
                <a:hlinkClick r:id="rId2"/>
              </a:rPr>
              <a:t>mapari.Riquelme@Gmail.com</a:t>
            </a:r>
            <a:r>
              <a:rPr lang="es-CL" dirty="0" smtClean="0"/>
              <a:t>.</a:t>
            </a:r>
            <a:endParaRPr lang="es-CL" dirty="0"/>
          </a:p>
        </p:txBody>
      </p:sp>
    </p:spTree>
    <p:extLst>
      <p:ext uri="{BB962C8B-B14F-4D97-AF65-F5344CB8AC3E}">
        <p14:creationId xmlns:p14="http://schemas.microsoft.com/office/powerpoint/2010/main" val="3058285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rgbClr val="00B0F0"/>
            </a:gs>
            <a:gs pos="83000">
              <a:srgbClr val="FFFF00"/>
            </a:gs>
            <a:gs pos="100000">
              <a:srgbClr val="FF0000"/>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smtClean="0">
                <a:solidFill>
                  <a:srgbClr val="002060"/>
                </a:solidFill>
                <a:latin typeface="Arial Rounded MT Bold" panose="020F0704030504030204" pitchFamily="34" charset="0"/>
              </a:rPr>
              <a:t>Closing</a:t>
            </a:r>
            <a:r>
              <a:rPr lang="es-CL" dirty="0" smtClean="0">
                <a:solidFill>
                  <a:srgbClr val="002060"/>
                </a:solidFill>
                <a:latin typeface="Arial Rounded MT Bold" panose="020F0704030504030204" pitchFamily="34" charset="0"/>
              </a:rPr>
              <a:t>: Cierre</a:t>
            </a:r>
            <a:endParaRPr lang="en-US" dirty="0">
              <a:solidFill>
                <a:srgbClr val="002060"/>
              </a:solidFill>
              <a:latin typeface="Arial Rounded MT Bold" panose="020F0704030504030204" pitchFamily="34" charset="0"/>
            </a:endParaRPr>
          </a:p>
        </p:txBody>
      </p:sp>
      <p:sp>
        <p:nvSpPr>
          <p:cNvPr id="3" name="Marcador de contenido 2"/>
          <p:cNvSpPr>
            <a:spLocks noGrp="1"/>
          </p:cNvSpPr>
          <p:nvPr>
            <p:ph idx="1"/>
          </p:nvPr>
        </p:nvSpPr>
        <p:spPr/>
        <p:txBody>
          <a:bodyPr/>
          <a:lstStyle/>
          <a:p>
            <a:pPr marL="0" indent="0">
              <a:buNone/>
            </a:pPr>
            <a:r>
              <a:rPr lang="es-CL" dirty="0" smtClean="0">
                <a:solidFill>
                  <a:srgbClr val="002060"/>
                </a:solidFill>
                <a:latin typeface="Arial Rounded MT Bold" panose="020F0704030504030204" pitchFamily="34" charset="0"/>
              </a:rPr>
              <a:t>Para terminar nuestra lección debemos hacerlo con las siguientes canciones. </a:t>
            </a:r>
          </a:p>
          <a:p>
            <a:pPr marL="0" indent="0">
              <a:buNone/>
            </a:pPr>
            <a:r>
              <a:rPr lang="es-CL" dirty="0" smtClean="0">
                <a:solidFill>
                  <a:srgbClr val="002060"/>
                </a:solidFill>
                <a:latin typeface="Arial Rounded MT Bold" panose="020F0704030504030204" pitchFamily="34" charset="0"/>
              </a:rPr>
              <a:t>A) </a:t>
            </a:r>
            <a:r>
              <a:rPr lang="es-CL" dirty="0" err="1" smtClean="0">
                <a:solidFill>
                  <a:srgbClr val="002060"/>
                </a:solidFill>
                <a:latin typeface="Arial Rounded MT Bold" panose="020F0704030504030204" pitchFamily="34" charset="0"/>
              </a:rPr>
              <a:t>Tidy</a:t>
            </a:r>
            <a:r>
              <a:rPr lang="es-CL" dirty="0" smtClean="0">
                <a:solidFill>
                  <a:srgbClr val="002060"/>
                </a:solidFill>
                <a:latin typeface="Arial Rounded MT Bold" panose="020F0704030504030204" pitchFamily="34" charset="0"/>
              </a:rPr>
              <a:t> up </a:t>
            </a:r>
            <a:r>
              <a:rPr lang="es-CL" dirty="0" err="1" smtClean="0">
                <a:solidFill>
                  <a:srgbClr val="002060"/>
                </a:solidFill>
                <a:latin typeface="Arial Rounded MT Bold" panose="020F0704030504030204" pitchFamily="34" charset="0"/>
              </a:rPr>
              <a:t>song</a:t>
            </a:r>
            <a:r>
              <a:rPr lang="es-CL" dirty="0" smtClean="0">
                <a:solidFill>
                  <a:srgbClr val="002060"/>
                </a:solidFill>
                <a:latin typeface="Arial Rounded MT Bold" panose="020F0704030504030204" pitchFamily="34" charset="0"/>
              </a:rPr>
              <a:t>.</a:t>
            </a:r>
          </a:p>
          <a:p>
            <a:r>
              <a:rPr lang="es-CL" dirty="0">
                <a:solidFill>
                  <a:srgbClr val="002060"/>
                </a:solidFill>
                <a:latin typeface="Arial Rounded MT Bold" panose="020F0704030504030204" pitchFamily="34" charset="0"/>
              </a:rPr>
              <a:t> </a:t>
            </a:r>
            <a:r>
              <a:rPr lang="es-CL" dirty="0" smtClean="0">
                <a:solidFill>
                  <a:srgbClr val="002060"/>
                </a:solidFill>
                <a:latin typeface="Arial Rounded MT Bold" panose="020F0704030504030204" pitchFamily="34" charset="0"/>
              </a:rPr>
              <a:t>   (canción para ordenar y poner todo en su lugar)</a:t>
            </a:r>
            <a:endParaRPr lang="es-CL" dirty="0">
              <a:solidFill>
                <a:srgbClr val="002060"/>
              </a:solidFill>
              <a:latin typeface="Arial Rounded MT Bold" panose="020F0704030504030204" pitchFamily="34" charset="0"/>
            </a:endParaRPr>
          </a:p>
          <a:p>
            <a:endParaRPr lang="es-CL" dirty="0" smtClean="0">
              <a:solidFill>
                <a:srgbClr val="002060"/>
              </a:solidFill>
              <a:latin typeface="Arial Rounded MT Bold" panose="020F0704030504030204" pitchFamily="34" charset="0"/>
            </a:endParaRPr>
          </a:p>
          <a:p>
            <a:r>
              <a:rPr lang="es-CL" dirty="0" smtClean="0">
                <a:solidFill>
                  <a:srgbClr val="002060"/>
                </a:solidFill>
                <a:latin typeface="Arial Rounded MT Bold" panose="020F0704030504030204" pitchFamily="34" charset="0"/>
              </a:rPr>
              <a:t>B) </a:t>
            </a:r>
            <a:r>
              <a:rPr lang="es-CL" dirty="0" err="1" smtClean="0">
                <a:solidFill>
                  <a:srgbClr val="002060"/>
                </a:solidFill>
                <a:latin typeface="Arial Rounded MT Bold" panose="020F0704030504030204" pitchFamily="34" charset="0"/>
              </a:rPr>
              <a:t>Good</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bye</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song</a:t>
            </a:r>
            <a:r>
              <a:rPr lang="es-CL" dirty="0" smtClean="0">
                <a:solidFill>
                  <a:srgbClr val="002060"/>
                </a:solidFill>
                <a:latin typeface="Arial Rounded MT Bold" panose="020F0704030504030204" pitchFamily="34" charset="0"/>
              </a:rPr>
              <a:t>  </a:t>
            </a:r>
          </a:p>
          <a:p>
            <a:r>
              <a:rPr lang="es-CL" dirty="0" smtClean="0">
                <a:solidFill>
                  <a:srgbClr val="002060"/>
                </a:solidFill>
                <a:latin typeface="Arial Rounded MT Bold" panose="020F0704030504030204" pitchFamily="34" charset="0"/>
              </a:rPr>
              <a:t>   (canción de despedida)</a:t>
            </a:r>
            <a:endParaRPr lang="en-US" dirty="0">
              <a:solidFill>
                <a:srgbClr val="002060"/>
              </a:solidFill>
              <a:latin typeface="Arial Rounded MT Bold" panose="020F0704030504030204" pitchFamily="34" charset="0"/>
            </a:endParaRPr>
          </a:p>
        </p:txBody>
      </p:sp>
      <p:pic>
        <p:nvPicPr>
          <p:cNvPr id="4" name="00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4624" y="3190297"/>
            <a:ext cx="1259176" cy="1108075"/>
          </a:xfrm>
          <a:prstGeom prst="rect">
            <a:avLst/>
          </a:prstGeom>
        </p:spPr>
      </p:pic>
      <p:pic>
        <p:nvPicPr>
          <p:cNvPr id="5" name="000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600700" y="4418807"/>
            <a:ext cx="1219200" cy="1219200"/>
          </a:xfrm>
          <a:prstGeom prst="rect">
            <a:avLst/>
          </a:prstGeom>
        </p:spPr>
      </p:pic>
    </p:spTree>
    <p:extLst>
      <p:ext uri="{BB962C8B-B14F-4D97-AF65-F5344CB8AC3E}">
        <p14:creationId xmlns:p14="http://schemas.microsoft.com/office/powerpoint/2010/main" val="1287275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341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rgbClr val="FFFF00"/>
            </a:gs>
            <a:gs pos="83000">
              <a:srgbClr val="FFC000"/>
            </a:gs>
            <a:gs pos="100000">
              <a:srgbClr val="FF0000"/>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noFill/>
        </p:spPr>
        <p:txBody>
          <a:bodyPr/>
          <a:lstStyle/>
          <a:p>
            <a:pPr algn="ctr"/>
            <a:r>
              <a:rPr lang="es-CL" b="1" u="sng" dirty="0" smtClean="0">
                <a:solidFill>
                  <a:srgbClr val="002060"/>
                </a:solidFill>
                <a:effectLst>
                  <a:outerShdw blurRad="38100" dist="38100" dir="2700000" algn="tl">
                    <a:srgbClr val="000000">
                      <a:alpha val="43137"/>
                    </a:srgbClr>
                  </a:outerShdw>
                </a:effectLst>
                <a:latin typeface="Arial Rounded MT Bold" panose="020F0704030504030204" pitchFamily="34" charset="0"/>
              </a:rPr>
              <a:t>INTRODUCTION</a:t>
            </a:r>
            <a:r>
              <a:rPr lang="es-CL" dirty="0" smtClean="0"/>
              <a:t/>
            </a:r>
            <a:br>
              <a:rPr lang="es-CL" dirty="0" smtClean="0"/>
            </a:br>
            <a:endParaRPr lang="en-US" dirty="0"/>
          </a:p>
        </p:txBody>
      </p:sp>
      <p:sp>
        <p:nvSpPr>
          <p:cNvPr id="3" name="Marcador de contenido 2"/>
          <p:cNvSpPr>
            <a:spLocks noGrp="1"/>
          </p:cNvSpPr>
          <p:nvPr>
            <p:ph idx="1"/>
          </p:nvPr>
        </p:nvSpPr>
        <p:spPr>
          <a:xfrm>
            <a:off x="838200" y="1371600"/>
            <a:ext cx="10515600" cy="4805363"/>
          </a:xfrm>
        </p:spPr>
        <p:txBody>
          <a:bodyPr numCol="2">
            <a:normAutofit fontScale="77500" lnSpcReduction="20000"/>
          </a:bodyPr>
          <a:lstStyle/>
          <a:p>
            <a:pPr marL="514350" indent="-514350">
              <a:buAutoNum type="alphaUcParenR"/>
            </a:pPr>
            <a:r>
              <a:rPr lang="es-CL" b="1" dirty="0" err="1" smtClean="0">
                <a:solidFill>
                  <a:srgbClr val="002060"/>
                </a:solidFill>
                <a:latin typeface="Arial Rounded MT Bold" panose="020F0704030504030204" pitchFamily="34" charset="0"/>
              </a:rPr>
              <a:t>Concepts</a:t>
            </a:r>
            <a:r>
              <a:rPr lang="es-CL" b="1" dirty="0" smtClean="0">
                <a:solidFill>
                  <a:srgbClr val="002060"/>
                </a:solidFill>
                <a:latin typeface="Arial Rounded MT Bold" panose="020F0704030504030204" pitchFamily="34" charset="0"/>
              </a:rPr>
              <a:t>: </a:t>
            </a:r>
            <a:r>
              <a:rPr lang="es-CL" b="1" dirty="0" err="1" smtClean="0">
                <a:solidFill>
                  <a:srgbClr val="002060"/>
                </a:solidFill>
                <a:latin typeface="Arial Rounded MT Bold" panose="020F0704030504030204" pitchFamily="34" charset="0"/>
              </a:rPr>
              <a:t>Early</a:t>
            </a:r>
            <a:r>
              <a:rPr lang="es-CL" b="1" dirty="0" smtClean="0">
                <a:solidFill>
                  <a:srgbClr val="002060"/>
                </a:solidFill>
                <a:latin typeface="Arial Rounded MT Bold" panose="020F0704030504030204" pitchFamily="34" charset="0"/>
              </a:rPr>
              <a:t> and Late ( temprano y tarde)</a:t>
            </a:r>
            <a:endParaRPr lang="es-CL" dirty="0" smtClean="0">
              <a:solidFill>
                <a:srgbClr val="002060"/>
              </a:solidFill>
              <a:latin typeface="Arial Rounded MT Bold" panose="020F0704030504030204" pitchFamily="34" charset="0"/>
            </a:endParaRPr>
          </a:p>
          <a:p>
            <a:pPr marL="0" indent="0">
              <a:buNone/>
            </a:pPr>
            <a:r>
              <a:rPr lang="es-CL" dirty="0" err="1" smtClean="0">
                <a:solidFill>
                  <a:srgbClr val="002060"/>
                </a:solidFill>
                <a:latin typeface="Arial Rounded MT Bold" panose="020F0704030504030204" pitchFamily="34" charset="0"/>
              </a:rPr>
              <a:t>Get</a:t>
            </a:r>
            <a:r>
              <a:rPr lang="es-CL" dirty="0" smtClean="0">
                <a:solidFill>
                  <a:srgbClr val="002060"/>
                </a:solidFill>
                <a:latin typeface="Arial Rounded MT Bold" panose="020F0704030504030204" pitchFamily="34" charset="0"/>
              </a:rPr>
              <a:t> up ( levantarse)</a:t>
            </a:r>
          </a:p>
          <a:p>
            <a:pPr marL="0" indent="0">
              <a:buNone/>
            </a:pPr>
            <a:r>
              <a:rPr lang="es-CL" dirty="0" smtClean="0">
                <a:solidFill>
                  <a:srgbClr val="002060"/>
                </a:solidFill>
                <a:latin typeface="Arial Rounded MT Bold" panose="020F0704030504030204" pitchFamily="34" charset="0"/>
              </a:rPr>
              <a:t>Brush </a:t>
            </a:r>
            <a:r>
              <a:rPr lang="es-CL" dirty="0" err="1" smtClean="0">
                <a:solidFill>
                  <a:srgbClr val="002060"/>
                </a:solidFill>
                <a:latin typeface="Arial Rounded MT Bold" panose="020F0704030504030204" pitchFamily="34" charset="0"/>
              </a:rPr>
              <a:t>your</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teeth</a:t>
            </a:r>
            <a:r>
              <a:rPr lang="es-CL" dirty="0" smtClean="0">
                <a:solidFill>
                  <a:srgbClr val="002060"/>
                </a:solidFill>
                <a:latin typeface="Arial Rounded MT Bold" panose="020F0704030504030204" pitchFamily="34" charset="0"/>
              </a:rPr>
              <a:t> (cepillar los dientes)</a:t>
            </a:r>
          </a:p>
          <a:p>
            <a:pPr marL="0" indent="0">
              <a:buNone/>
            </a:pPr>
            <a:r>
              <a:rPr lang="es-CL" dirty="0" smtClean="0">
                <a:solidFill>
                  <a:srgbClr val="002060"/>
                </a:solidFill>
                <a:latin typeface="Arial Rounded MT Bold" panose="020F0704030504030204" pitchFamily="34" charset="0"/>
              </a:rPr>
              <a:t>Brush </a:t>
            </a:r>
            <a:r>
              <a:rPr lang="es-CL" dirty="0" err="1" smtClean="0">
                <a:solidFill>
                  <a:srgbClr val="002060"/>
                </a:solidFill>
                <a:latin typeface="Arial Rounded MT Bold" panose="020F0704030504030204" pitchFamily="34" charset="0"/>
              </a:rPr>
              <a:t>your</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hair</a:t>
            </a:r>
            <a:r>
              <a:rPr lang="es-CL" dirty="0" smtClean="0">
                <a:solidFill>
                  <a:srgbClr val="002060"/>
                </a:solidFill>
                <a:latin typeface="Arial Rounded MT Bold" panose="020F0704030504030204" pitchFamily="34" charset="0"/>
              </a:rPr>
              <a:t> ( cepillar el cabello)</a:t>
            </a:r>
          </a:p>
          <a:p>
            <a:pPr marL="0" indent="0">
              <a:buNone/>
            </a:pPr>
            <a:r>
              <a:rPr lang="es-CL" dirty="0" err="1" smtClean="0">
                <a:solidFill>
                  <a:srgbClr val="002060"/>
                </a:solidFill>
                <a:latin typeface="Arial Rounded MT Bold" panose="020F0704030504030204" pitchFamily="34" charset="0"/>
              </a:rPr>
              <a:t>Wash</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your</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hands</a:t>
            </a:r>
            <a:r>
              <a:rPr lang="es-CL" dirty="0" smtClean="0">
                <a:solidFill>
                  <a:srgbClr val="002060"/>
                </a:solidFill>
                <a:latin typeface="Arial Rounded MT Bold" panose="020F0704030504030204" pitchFamily="34" charset="0"/>
              </a:rPr>
              <a:t> (lavarse las manos)</a:t>
            </a:r>
          </a:p>
          <a:p>
            <a:pPr marL="0" indent="0">
              <a:buNone/>
            </a:pPr>
            <a:r>
              <a:rPr lang="es-CL" dirty="0" err="1" smtClean="0">
                <a:solidFill>
                  <a:srgbClr val="002060"/>
                </a:solidFill>
                <a:latin typeface="Arial Rounded MT Bold" panose="020F0704030504030204" pitchFamily="34" charset="0"/>
              </a:rPr>
              <a:t>Wash</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your</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face</a:t>
            </a:r>
            <a:r>
              <a:rPr lang="es-CL" dirty="0" smtClean="0">
                <a:solidFill>
                  <a:srgbClr val="002060"/>
                </a:solidFill>
                <a:latin typeface="Arial Rounded MT Bold" panose="020F0704030504030204" pitchFamily="34" charset="0"/>
              </a:rPr>
              <a:t> ( lavarse la cara)</a:t>
            </a:r>
          </a:p>
          <a:p>
            <a:pPr marL="0" indent="0">
              <a:buNone/>
            </a:pPr>
            <a:r>
              <a:rPr lang="es-CL" dirty="0" err="1" smtClean="0">
                <a:solidFill>
                  <a:srgbClr val="002060"/>
                </a:solidFill>
                <a:latin typeface="Arial Rounded MT Bold" panose="020F0704030504030204" pitchFamily="34" charset="0"/>
              </a:rPr>
              <a:t>Get</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dressed</a:t>
            </a:r>
            <a:r>
              <a:rPr lang="es-CL" dirty="0" smtClean="0">
                <a:solidFill>
                  <a:srgbClr val="002060"/>
                </a:solidFill>
                <a:latin typeface="Arial Rounded MT Bold" panose="020F0704030504030204" pitchFamily="34" charset="0"/>
              </a:rPr>
              <a:t> (vestirse)</a:t>
            </a:r>
          </a:p>
          <a:p>
            <a:pPr marL="0" indent="0">
              <a:buNone/>
            </a:pPr>
            <a:r>
              <a:rPr lang="es-CL" dirty="0" err="1" smtClean="0">
                <a:solidFill>
                  <a:srgbClr val="002060"/>
                </a:solidFill>
                <a:latin typeface="Arial Rounded MT Bold" panose="020F0704030504030204" pitchFamily="34" charset="0"/>
              </a:rPr>
              <a:t>Have</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Breakfast</a:t>
            </a:r>
            <a:r>
              <a:rPr lang="es-CL" dirty="0" smtClean="0">
                <a:solidFill>
                  <a:srgbClr val="002060"/>
                </a:solidFill>
                <a:latin typeface="Arial Rounded MT Bold" panose="020F0704030504030204" pitchFamily="34" charset="0"/>
              </a:rPr>
              <a:t> ( tomar desayuno)</a:t>
            </a:r>
          </a:p>
          <a:p>
            <a:endParaRPr lang="es-CL" dirty="0">
              <a:solidFill>
                <a:srgbClr val="002060"/>
              </a:solidFill>
              <a:latin typeface="Arial Rounded MT Bold" panose="020F0704030504030204" pitchFamily="34" charset="0"/>
            </a:endParaRPr>
          </a:p>
          <a:p>
            <a:pPr marL="0" indent="0">
              <a:buNone/>
            </a:pPr>
            <a:r>
              <a:rPr lang="es-CL" dirty="0" smtClean="0">
                <a:solidFill>
                  <a:srgbClr val="002060"/>
                </a:solidFill>
                <a:latin typeface="Arial Rounded MT Bold" panose="020F0704030504030204" pitchFamily="34" charset="0"/>
              </a:rPr>
              <a:t>B) </a:t>
            </a:r>
            <a:r>
              <a:rPr lang="es-CL" b="1" dirty="0" err="1" smtClean="0">
                <a:solidFill>
                  <a:srgbClr val="002060"/>
                </a:solidFill>
                <a:latin typeface="Arial Rounded MT Bold" panose="020F0704030504030204" pitchFamily="34" charset="0"/>
              </a:rPr>
              <a:t>Emotions</a:t>
            </a:r>
            <a:r>
              <a:rPr lang="es-CL" b="1"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Surprise</a:t>
            </a:r>
            <a:endParaRPr lang="es-CL" dirty="0" smtClean="0">
              <a:solidFill>
                <a:srgbClr val="002060"/>
              </a:solidFill>
              <a:latin typeface="Arial Rounded MT Bold" panose="020F0704030504030204" pitchFamily="34" charset="0"/>
            </a:endParaRPr>
          </a:p>
          <a:p>
            <a:r>
              <a:rPr lang="es-CL" dirty="0" smtClean="0">
                <a:solidFill>
                  <a:srgbClr val="002060"/>
                </a:solidFill>
                <a:latin typeface="Arial Rounded MT Bold" panose="020F0704030504030204" pitchFamily="34" charset="0"/>
              </a:rPr>
              <a:t>(emociones: </a:t>
            </a:r>
            <a:r>
              <a:rPr lang="es-CL" dirty="0" smtClean="0">
                <a:solidFill>
                  <a:srgbClr val="002060"/>
                </a:solidFill>
                <a:latin typeface="Arial Rounded MT Bold" panose="020F0704030504030204" pitchFamily="34" charset="0"/>
              </a:rPr>
              <a:t>sorprenderse.)</a:t>
            </a:r>
            <a:endParaRPr lang="es-CL" dirty="0" smtClean="0">
              <a:solidFill>
                <a:srgbClr val="002060"/>
              </a:solidFill>
              <a:latin typeface="Arial Rounded MT Bold" panose="020F0704030504030204" pitchFamily="34" charset="0"/>
            </a:endParaRPr>
          </a:p>
          <a:p>
            <a:endParaRPr lang="es-CL" dirty="0">
              <a:solidFill>
                <a:srgbClr val="002060"/>
              </a:solidFill>
              <a:latin typeface="Arial Rounded MT Bold" panose="020F0704030504030204" pitchFamily="34" charset="0"/>
            </a:endParaRPr>
          </a:p>
          <a:p>
            <a:pPr marL="0" indent="0">
              <a:buNone/>
            </a:pPr>
            <a:r>
              <a:rPr lang="es-CL" dirty="0" smtClean="0">
                <a:solidFill>
                  <a:srgbClr val="002060"/>
                </a:solidFill>
                <a:latin typeface="Arial Rounded MT Bold" panose="020F0704030504030204" pitchFamily="34" charset="0"/>
              </a:rPr>
              <a:t>C) </a:t>
            </a:r>
            <a:r>
              <a:rPr lang="es-CL" b="1" dirty="0" err="1" smtClean="0">
                <a:solidFill>
                  <a:srgbClr val="002060"/>
                </a:solidFill>
                <a:latin typeface="Arial Rounded MT Bold" panose="020F0704030504030204" pitchFamily="34" charset="0"/>
              </a:rPr>
              <a:t>Value</a:t>
            </a:r>
            <a:r>
              <a:rPr lang="es-CL" b="1"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beauty</a:t>
            </a:r>
            <a:r>
              <a:rPr lang="es-CL" dirty="0" smtClean="0">
                <a:solidFill>
                  <a:srgbClr val="002060"/>
                </a:solidFill>
                <a:latin typeface="Arial Rounded MT Bold" panose="020F0704030504030204" pitchFamily="34" charset="0"/>
              </a:rPr>
              <a:t> and </a:t>
            </a:r>
            <a:r>
              <a:rPr lang="es-CL" dirty="0" err="1" smtClean="0">
                <a:solidFill>
                  <a:srgbClr val="002060"/>
                </a:solidFill>
                <a:latin typeface="Arial Rounded MT Bold" panose="020F0704030504030204" pitchFamily="34" charset="0"/>
              </a:rPr>
              <a:t>nature</a:t>
            </a:r>
            <a:endParaRPr lang="es-CL" dirty="0" smtClean="0">
              <a:solidFill>
                <a:srgbClr val="002060"/>
              </a:solidFill>
              <a:latin typeface="Arial Rounded MT Bold" panose="020F0704030504030204" pitchFamily="34" charset="0"/>
            </a:endParaRPr>
          </a:p>
          <a:p>
            <a:pPr marL="0" indent="0">
              <a:buNone/>
            </a:pPr>
            <a:r>
              <a:rPr lang="es-CL" dirty="0">
                <a:solidFill>
                  <a:srgbClr val="002060"/>
                </a:solidFill>
                <a:latin typeface="Arial Rounded MT Bold" panose="020F0704030504030204" pitchFamily="34" charset="0"/>
              </a:rPr>
              <a:t> (valores: </a:t>
            </a:r>
            <a:r>
              <a:rPr lang="es-CL" dirty="0" smtClean="0">
                <a:solidFill>
                  <a:srgbClr val="002060"/>
                </a:solidFill>
                <a:latin typeface="Arial Rounded MT Bold" panose="020F0704030504030204" pitchFamily="34" charset="0"/>
              </a:rPr>
              <a:t>la belleza y la </a:t>
            </a:r>
            <a:r>
              <a:rPr lang="es-CL" dirty="0" err="1" smtClean="0">
                <a:solidFill>
                  <a:srgbClr val="002060"/>
                </a:solidFill>
                <a:latin typeface="Arial Rounded MT Bold" panose="020F0704030504030204" pitchFamily="34" charset="0"/>
              </a:rPr>
              <a:t>naturleza</a:t>
            </a:r>
            <a:r>
              <a:rPr lang="es-CL" dirty="0" smtClean="0">
                <a:solidFill>
                  <a:srgbClr val="002060"/>
                </a:solidFill>
                <a:latin typeface="Arial Rounded MT Bold" panose="020F0704030504030204" pitchFamily="34" charset="0"/>
              </a:rPr>
              <a:t>)</a:t>
            </a:r>
            <a:br>
              <a:rPr lang="es-CL" dirty="0" smtClean="0">
                <a:solidFill>
                  <a:srgbClr val="002060"/>
                </a:solidFill>
                <a:latin typeface="Arial Rounded MT Bold" panose="020F0704030504030204" pitchFamily="34" charset="0"/>
              </a:rPr>
            </a:br>
            <a:endParaRPr lang="es-CL" dirty="0">
              <a:solidFill>
                <a:srgbClr val="002060"/>
              </a:solidFill>
              <a:latin typeface="Arial Rounded MT Bold" panose="020F0704030504030204" pitchFamily="34" charset="0"/>
            </a:endParaRPr>
          </a:p>
          <a:p>
            <a:pPr marL="0" indent="0">
              <a:buNone/>
            </a:pPr>
            <a:r>
              <a:rPr lang="es-CL" b="1" dirty="0" smtClean="0">
                <a:solidFill>
                  <a:srgbClr val="002060"/>
                </a:solidFill>
                <a:latin typeface="Arial Rounded MT Bold" panose="020F0704030504030204" pitchFamily="34" charset="0"/>
              </a:rPr>
              <a:t>D) </a:t>
            </a:r>
            <a:r>
              <a:rPr lang="es-CL" b="1" dirty="0" err="1" smtClean="0">
                <a:solidFill>
                  <a:srgbClr val="002060"/>
                </a:solidFill>
                <a:latin typeface="Arial Rounded MT Bold" panose="020F0704030504030204" pitchFamily="34" charset="0"/>
              </a:rPr>
              <a:t>Numbers</a:t>
            </a:r>
            <a:r>
              <a:rPr lang="es-CL" b="1" dirty="0" smtClean="0">
                <a:solidFill>
                  <a:srgbClr val="002060"/>
                </a:solidFill>
                <a:latin typeface="Arial Rounded MT Bold" panose="020F0704030504030204" pitchFamily="34" charset="0"/>
              </a:rPr>
              <a:t>: 1-10</a:t>
            </a:r>
          </a:p>
          <a:p>
            <a:pPr marL="0" indent="0">
              <a:buNone/>
            </a:pPr>
            <a:endParaRPr lang="es-CL" b="1" dirty="0" smtClean="0">
              <a:solidFill>
                <a:srgbClr val="002060"/>
              </a:solidFill>
              <a:latin typeface="Arial Rounded MT Bold" panose="020F0704030504030204" pitchFamily="34" charset="0"/>
            </a:endParaRPr>
          </a:p>
          <a:p>
            <a:pPr marL="0" indent="0">
              <a:buNone/>
            </a:pPr>
            <a:r>
              <a:rPr lang="es-CL" b="1" dirty="0" smtClean="0">
                <a:solidFill>
                  <a:srgbClr val="002060"/>
                </a:solidFill>
                <a:latin typeface="Arial Rounded MT Bold" panose="020F0704030504030204" pitchFamily="34" charset="0"/>
              </a:rPr>
              <a:t>E) </a:t>
            </a:r>
            <a:r>
              <a:rPr lang="es-CL" b="1" dirty="0" err="1" smtClean="0">
                <a:solidFill>
                  <a:srgbClr val="002060"/>
                </a:solidFill>
                <a:latin typeface="Arial Rounded MT Bold" panose="020F0704030504030204" pitchFamily="34" charset="0"/>
              </a:rPr>
              <a:t>Imperatives</a:t>
            </a:r>
            <a:r>
              <a:rPr lang="es-CL" b="1" dirty="0" smtClean="0">
                <a:solidFill>
                  <a:srgbClr val="002060"/>
                </a:solidFill>
                <a:latin typeface="Arial Rounded MT Bold" panose="020F0704030504030204" pitchFamily="34" charset="0"/>
              </a:rPr>
              <a:t>: </a:t>
            </a:r>
          </a:p>
          <a:p>
            <a:pPr marL="0" indent="0">
              <a:buNone/>
            </a:pPr>
            <a:r>
              <a:rPr lang="es-CL" dirty="0" err="1" smtClean="0">
                <a:solidFill>
                  <a:srgbClr val="002060"/>
                </a:solidFill>
                <a:latin typeface="Arial Rounded MT Bold" panose="020F0704030504030204" pitchFamily="34" charset="0"/>
              </a:rPr>
              <a:t>Get</a:t>
            </a:r>
            <a:r>
              <a:rPr lang="es-CL" dirty="0" smtClean="0">
                <a:solidFill>
                  <a:srgbClr val="002060"/>
                </a:solidFill>
                <a:latin typeface="Arial Rounded MT Bold" panose="020F0704030504030204" pitchFamily="34" charset="0"/>
              </a:rPr>
              <a:t> up !</a:t>
            </a:r>
          </a:p>
          <a:p>
            <a:pPr marL="0" indent="0">
              <a:buNone/>
            </a:pPr>
            <a:r>
              <a:rPr lang="es-CL" dirty="0" err="1" smtClean="0">
                <a:solidFill>
                  <a:srgbClr val="002060"/>
                </a:solidFill>
                <a:latin typeface="Arial Rounded MT Bold" panose="020F0704030504030204" pitchFamily="34" charset="0"/>
              </a:rPr>
              <a:t>What’s</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the</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hurry</a:t>
            </a:r>
            <a:r>
              <a:rPr lang="es-CL" dirty="0" smtClean="0">
                <a:solidFill>
                  <a:srgbClr val="002060"/>
                </a:solidFill>
                <a:latin typeface="Arial Rounded MT Bold" panose="020F0704030504030204" pitchFamily="34" charset="0"/>
              </a:rPr>
              <a:t>?</a:t>
            </a:r>
          </a:p>
          <a:p>
            <a:pPr marL="0" indent="0">
              <a:buNone/>
            </a:pPr>
            <a:r>
              <a:rPr lang="es-CL" dirty="0" smtClean="0">
                <a:solidFill>
                  <a:srgbClr val="002060"/>
                </a:solidFill>
                <a:latin typeface="Arial Rounded MT Bold" panose="020F0704030504030204" pitchFamily="34" charset="0"/>
              </a:rPr>
              <a:t>Come </a:t>
            </a:r>
            <a:r>
              <a:rPr lang="es-CL" dirty="0" err="1" smtClean="0">
                <a:solidFill>
                  <a:srgbClr val="002060"/>
                </a:solidFill>
                <a:latin typeface="Arial Rounded MT Bold" panose="020F0704030504030204" pitchFamily="34" charset="0"/>
              </a:rPr>
              <a:t>on</a:t>
            </a:r>
            <a:r>
              <a:rPr lang="es-CL" dirty="0" smtClean="0">
                <a:solidFill>
                  <a:srgbClr val="002060"/>
                </a:solidFill>
                <a:latin typeface="Arial Rounded MT Bold" panose="020F0704030504030204" pitchFamily="34" charset="0"/>
              </a:rPr>
              <a:t>!</a:t>
            </a:r>
          </a:p>
          <a:p>
            <a:pPr marL="0" indent="0">
              <a:buNone/>
            </a:pPr>
            <a:r>
              <a:rPr lang="es-CL" dirty="0" err="1" smtClean="0">
                <a:solidFill>
                  <a:srgbClr val="002060"/>
                </a:solidFill>
                <a:latin typeface="Arial Rounded MT Bold" panose="020F0704030504030204" pitchFamily="34" charset="0"/>
              </a:rPr>
              <a:t>We’re</a:t>
            </a:r>
            <a:r>
              <a:rPr lang="es-CL" dirty="0" smtClean="0">
                <a:solidFill>
                  <a:srgbClr val="002060"/>
                </a:solidFill>
                <a:latin typeface="Arial Rounded MT Bold" panose="020F0704030504030204" pitchFamily="34" charset="0"/>
              </a:rPr>
              <a:t> late!</a:t>
            </a:r>
            <a:endParaRPr lang="es-CL" dirty="0" smtClean="0">
              <a:solidFill>
                <a:srgbClr val="002060"/>
              </a:solidFill>
              <a:latin typeface="Arial Rounded MT Bold" panose="020F0704030504030204" pitchFamily="34" charset="0"/>
            </a:endParaRPr>
          </a:p>
        </p:txBody>
      </p:sp>
    </p:spTree>
    <p:extLst>
      <p:ext uri="{BB962C8B-B14F-4D97-AF65-F5344CB8AC3E}">
        <p14:creationId xmlns:p14="http://schemas.microsoft.com/office/powerpoint/2010/main" val="1054559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rgbClr val="FFFF00"/>
            </a:gs>
            <a:gs pos="83000">
              <a:srgbClr val="FFC000"/>
            </a:gs>
            <a:gs pos="100000">
              <a:srgbClr val="FF0000"/>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u="sng" dirty="0" err="1" smtClean="0">
                <a:solidFill>
                  <a:srgbClr val="0070C0"/>
                </a:solidFill>
                <a:latin typeface="Comic Sans MS" panose="030F0702030302020204" pitchFamily="66" charset="0"/>
              </a:rPr>
              <a:t>Lesson</a:t>
            </a:r>
            <a:r>
              <a:rPr lang="es-CL" u="sng" dirty="0" smtClean="0">
                <a:solidFill>
                  <a:srgbClr val="0070C0"/>
                </a:solidFill>
                <a:latin typeface="Comic Sans MS" panose="030F0702030302020204" pitchFamily="66" charset="0"/>
              </a:rPr>
              <a:t> 1: </a:t>
            </a:r>
            <a:r>
              <a:rPr lang="es-CL" u="sng" dirty="0" err="1" smtClean="0">
                <a:solidFill>
                  <a:srgbClr val="0070C0"/>
                </a:solidFill>
                <a:latin typeface="Comic Sans MS" panose="030F0702030302020204" pitchFamily="66" charset="0"/>
              </a:rPr>
              <a:t>Vocabulary</a:t>
            </a:r>
            <a:endParaRPr lang="en-US" u="sng" dirty="0">
              <a:solidFill>
                <a:srgbClr val="0070C0"/>
              </a:solidFill>
              <a:latin typeface="Comic Sans MS" panose="030F0702030302020204" pitchFamily="66" charset="0"/>
            </a:endParaRPr>
          </a:p>
        </p:txBody>
      </p:sp>
      <p:sp>
        <p:nvSpPr>
          <p:cNvPr id="3" name="Marcador de contenido 2"/>
          <p:cNvSpPr>
            <a:spLocks noGrp="1"/>
          </p:cNvSpPr>
          <p:nvPr>
            <p:ph idx="1"/>
          </p:nvPr>
        </p:nvSpPr>
        <p:spPr>
          <a:xfrm>
            <a:off x="376837" y="1571951"/>
            <a:ext cx="10515600" cy="4351338"/>
          </a:xfrm>
        </p:spPr>
        <p:txBody>
          <a:bodyPr>
            <a:normAutofit fontScale="92500" lnSpcReduction="10000"/>
          </a:bodyPr>
          <a:lstStyle/>
          <a:p>
            <a:r>
              <a:rPr lang="es-CL" b="1" dirty="0" err="1" smtClean="0">
                <a:solidFill>
                  <a:srgbClr val="0070C0"/>
                </a:solidFill>
                <a:latin typeface="Comic Sans MS" panose="030F0702030302020204" pitchFamily="66" charset="0"/>
              </a:rPr>
              <a:t>Learning</a:t>
            </a:r>
            <a:r>
              <a:rPr lang="es-CL" b="1" dirty="0" smtClean="0">
                <a:solidFill>
                  <a:srgbClr val="0070C0"/>
                </a:solidFill>
                <a:latin typeface="Comic Sans MS" panose="030F0702030302020204" pitchFamily="66" charset="0"/>
              </a:rPr>
              <a:t> </a:t>
            </a:r>
            <a:r>
              <a:rPr lang="es-CL" b="1" dirty="0" err="1" smtClean="0">
                <a:solidFill>
                  <a:srgbClr val="0070C0"/>
                </a:solidFill>
                <a:latin typeface="Comic Sans MS" panose="030F0702030302020204" pitchFamily="66" charset="0"/>
              </a:rPr>
              <a:t>Goal</a:t>
            </a:r>
            <a:r>
              <a:rPr lang="es-CL" b="1" dirty="0" smtClean="0">
                <a:solidFill>
                  <a:srgbClr val="0070C0"/>
                </a:solidFill>
                <a:latin typeface="Comic Sans MS" panose="030F0702030302020204" pitchFamily="66" charset="0"/>
              </a:rPr>
              <a:t>:</a:t>
            </a:r>
          </a:p>
          <a:p>
            <a:r>
              <a:rPr lang="es-CL" b="1" dirty="0" smtClean="0">
                <a:solidFill>
                  <a:srgbClr val="0070C0"/>
                </a:solidFill>
                <a:latin typeface="Comic Sans MS" panose="030F0702030302020204" pitchFamily="66" charset="0"/>
              </a:rPr>
              <a:t>(Objetivo de la lección)</a:t>
            </a:r>
          </a:p>
          <a:p>
            <a:r>
              <a:rPr lang="es-CL" dirty="0" smtClean="0">
                <a:latin typeface="Comic Sans MS" panose="030F0702030302020204" pitchFamily="66" charset="0"/>
              </a:rPr>
              <a:t>To introduce </a:t>
            </a:r>
            <a:r>
              <a:rPr lang="es-CL" dirty="0" err="1" smtClean="0">
                <a:latin typeface="Comic Sans MS" panose="030F0702030302020204" pitchFamily="66" charset="0"/>
              </a:rPr>
              <a:t>main</a:t>
            </a:r>
            <a:r>
              <a:rPr lang="es-CL" dirty="0" smtClean="0">
                <a:latin typeface="Comic Sans MS" panose="030F0702030302020204" pitchFamily="66" charset="0"/>
              </a:rPr>
              <a:t> </a:t>
            </a:r>
            <a:r>
              <a:rPr lang="es-CL" dirty="0" err="1" smtClean="0">
                <a:latin typeface="Comic Sans MS" panose="030F0702030302020204" pitchFamily="66" charset="0"/>
              </a:rPr>
              <a:t>vocabulary</a:t>
            </a:r>
            <a:r>
              <a:rPr lang="es-CL" dirty="0" smtClean="0">
                <a:latin typeface="Comic Sans MS" panose="030F0702030302020204" pitchFamily="66" charset="0"/>
              </a:rPr>
              <a:t> </a:t>
            </a:r>
            <a:r>
              <a:rPr lang="es-CL" dirty="0" err="1" smtClean="0">
                <a:latin typeface="Comic Sans MS" panose="030F0702030302020204" pitchFamily="66" charset="0"/>
              </a:rPr>
              <a:t>for</a:t>
            </a:r>
            <a:r>
              <a:rPr lang="es-CL" dirty="0" smtClean="0">
                <a:latin typeface="Comic Sans MS" panose="030F0702030302020204" pitchFamily="66" charset="0"/>
              </a:rPr>
              <a:t> the </a:t>
            </a:r>
            <a:r>
              <a:rPr lang="es-CL" dirty="0" err="1" smtClean="0">
                <a:latin typeface="Comic Sans MS" panose="030F0702030302020204" pitchFamily="66" charset="0"/>
              </a:rPr>
              <a:t>unit</a:t>
            </a:r>
            <a:r>
              <a:rPr lang="es-CL" dirty="0" smtClean="0">
                <a:latin typeface="Comic Sans MS" panose="030F0702030302020204" pitchFamily="66" charset="0"/>
              </a:rPr>
              <a:t> </a:t>
            </a:r>
            <a:r>
              <a:rPr lang="es-CL" dirty="0" err="1" smtClean="0">
                <a:latin typeface="Comic Sans MS" panose="030F0702030302020204" pitchFamily="66" charset="0"/>
              </a:rPr>
              <a:t>morning</a:t>
            </a:r>
            <a:r>
              <a:rPr lang="es-CL" dirty="0" smtClean="0">
                <a:latin typeface="Comic Sans MS" panose="030F0702030302020204" pitchFamily="66" charset="0"/>
              </a:rPr>
              <a:t> </a:t>
            </a:r>
            <a:r>
              <a:rPr lang="es-CL" dirty="0" err="1" smtClean="0">
                <a:latin typeface="Comic Sans MS" panose="030F0702030302020204" pitchFamily="66" charset="0"/>
              </a:rPr>
              <a:t>routines</a:t>
            </a:r>
            <a:r>
              <a:rPr lang="es-CL" dirty="0" smtClean="0">
                <a:latin typeface="Comic Sans MS" panose="030F0702030302020204" pitchFamily="66" charset="0"/>
              </a:rPr>
              <a:t>:</a:t>
            </a:r>
            <a:endParaRPr lang="es-CL" dirty="0" smtClean="0">
              <a:latin typeface="Comic Sans MS" panose="030F0702030302020204" pitchFamily="66" charset="0"/>
            </a:endParaRPr>
          </a:p>
          <a:p>
            <a:r>
              <a:rPr lang="es-CL" dirty="0" smtClean="0">
                <a:latin typeface="Comic Sans MS" panose="030F0702030302020204" pitchFamily="66" charset="0"/>
              </a:rPr>
              <a:t>(introducir vocabulario principal para </a:t>
            </a:r>
            <a:r>
              <a:rPr lang="es-CL" dirty="0" smtClean="0">
                <a:latin typeface="Comic Sans MS" panose="030F0702030302020204" pitchFamily="66" charset="0"/>
              </a:rPr>
              <a:t>rutinas diarias en la mañana)</a:t>
            </a:r>
            <a:endParaRPr lang="es-CL" dirty="0" smtClean="0">
              <a:latin typeface="Comic Sans MS" panose="030F0702030302020204" pitchFamily="66" charset="0"/>
            </a:endParaRPr>
          </a:p>
          <a:p>
            <a:pPr marL="0" indent="0">
              <a:buNone/>
            </a:pPr>
            <a:r>
              <a:rPr lang="es-CL" dirty="0" smtClean="0">
                <a:latin typeface="Comic Sans MS" panose="030F0702030302020204" pitchFamily="66" charset="0"/>
              </a:rPr>
              <a:t> </a:t>
            </a:r>
            <a:r>
              <a:rPr lang="es-CL" dirty="0" err="1" smtClean="0">
                <a:latin typeface="Comic Sans MS" panose="030F0702030302020204" pitchFamily="66" charset="0"/>
              </a:rPr>
              <a:t>Vocabulary</a:t>
            </a:r>
            <a:r>
              <a:rPr lang="es-CL" dirty="0" smtClean="0">
                <a:latin typeface="Comic Sans MS" panose="030F0702030302020204" pitchFamily="66" charset="0"/>
              </a:rPr>
              <a:t> to be </a:t>
            </a:r>
            <a:r>
              <a:rPr lang="es-CL" dirty="0" err="1" smtClean="0">
                <a:latin typeface="Comic Sans MS" panose="030F0702030302020204" pitchFamily="66" charset="0"/>
              </a:rPr>
              <a:t>evaluated</a:t>
            </a:r>
            <a:r>
              <a:rPr lang="es-CL" dirty="0" smtClean="0">
                <a:latin typeface="Comic Sans MS" panose="030F0702030302020204" pitchFamily="66" charset="0"/>
              </a:rPr>
              <a:t>: </a:t>
            </a:r>
            <a:r>
              <a:rPr lang="es-CL" dirty="0" err="1">
                <a:solidFill>
                  <a:srgbClr val="002060"/>
                </a:solidFill>
                <a:latin typeface="Arial Rounded MT Bold" panose="020F0704030504030204" pitchFamily="34" charset="0"/>
              </a:rPr>
              <a:t>Get</a:t>
            </a:r>
            <a:r>
              <a:rPr lang="es-CL" dirty="0">
                <a:solidFill>
                  <a:srgbClr val="002060"/>
                </a:solidFill>
                <a:latin typeface="Arial Rounded MT Bold" panose="020F0704030504030204" pitchFamily="34" charset="0"/>
              </a:rPr>
              <a:t> up </a:t>
            </a:r>
            <a:r>
              <a:rPr lang="es-CL" dirty="0" smtClean="0">
                <a:solidFill>
                  <a:srgbClr val="002060"/>
                </a:solidFill>
                <a:latin typeface="Arial Rounded MT Bold" panose="020F0704030504030204" pitchFamily="34" charset="0"/>
              </a:rPr>
              <a:t>, Brush </a:t>
            </a:r>
            <a:r>
              <a:rPr lang="es-CL" dirty="0" err="1">
                <a:solidFill>
                  <a:srgbClr val="002060"/>
                </a:solidFill>
                <a:latin typeface="Arial Rounded MT Bold" panose="020F0704030504030204" pitchFamily="34" charset="0"/>
              </a:rPr>
              <a:t>your</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teeth</a:t>
            </a:r>
            <a:r>
              <a:rPr lang="es-CL" dirty="0">
                <a:solidFill>
                  <a:srgbClr val="002060"/>
                </a:solidFill>
                <a:latin typeface="Arial Rounded MT Bold" panose="020F0704030504030204" pitchFamily="34" charset="0"/>
              </a:rPr>
              <a:t> </a:t>
            </a:r>
            <a:r>
              <a:rPr lang="es-CL" dirty="0" smtClean="0">
                <a:solidFill>
                  <a:srgbClr val="002060"/>
                </a:solidFill>
                <a:latin typeface="Arial Rounded MT Bold" panose="020F0704030504030204" pitchFamily="34" charset="0"/>
              </a:rPr>
              <a:t>,Brush </a:t>
            </a:r>
            <a:r>
              <a:rPr lang="es-CL" dirty="0" err="1">
                <a:solidFill>
                  <a:srgbClr val="002060"/>
                </a:solidFill>
                <a:latin typeface="Arial Rounded MT Bold" panose="020F0704030504030204" pitchFamily="34" charset="0"/>
              </a:rPr>
              <a:t>your</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hair</a:t>
            </a:r>
            <a:r>
              <a:rPr lang="es-CL" dirty="0">
                <a:solidFill>
                  <a:srgbClr val="002060"/>
                </a:solidFill>
                <a:latin typeface="Arial Rounded MT Bold" panose="020F0704030504030204" pitchFamily="34" charset="0"/>
              </a:rPr>
              <a:t> </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Wash</a:t>
            </a:r>
            <a:r>
              <a:rPr lang="es-CL" dirty="0" smtClean="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your</a:t>
            </a:r>
            <a:r>
              <a:rPr lang="es-CL" dirty="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hands,Wash</a:t>
            </a:r>
            <a:r>
              <a:rPr lang="es-CL" dirty="0" smtClean="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your</a:t>
            </a:r>
            <a:r>
              <a:rPr lang="es-CL" dirty="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face,Get</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dressed</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Have</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Breakfast</a:t>
            </a:r>
            <a:r>
              <a:rPr lang="es-CL" dirty="0" smtClean="0">
                <a:solidFill>
                  <a:srgbClr val="002060"/>
                </a:solidFill>
                <a:latin typeface="Arial Rounded MT Bold" panose="020F0704030504030204" pitchFamily="34" charset="0"/>
              </a:rPr>
              <a:t>.</a:t>
            </a:r>
            <a:endParaRPr lang="es-CL" dirty="0">
              <a:solidFill>
                <a:srgbClr val="002060"/>
              </a:solidFill>
              <a:latin typeface="Arial Rounded MT Bold" panose="020F0704030504030204" pitchFamily="34" charset="0"/>
            </a:endParaRPr>
          </a:p>
          <a:p>
            <a:endParaRPr lang="es-CL" dirty="0">
              <a:latin typeface="Comic Sans MS" panose="030F0702030302020204" pitchFamily="66" charset="0"/>
            </a:endParaRPr>
          </a:p>
          <a:p>
            <a:pPr marL="0" indent="0">
              <a:buNone/>
            </a:pPr>
            <a:r>
              <a:rPr lang="es-CL" b="1" dirty="0" err="1" smtClean="0">
                <a:latin typeface="Comic Sans MS" panose="030F0702030302020204" pitchFamily="66" charset="0"/>
              </a:rPr>
              <a:t>Review</a:t>
            </a:r>
            <a:r>
              <a:rPr lang="es-CL" b="1" dirty="0" smtClean="0">
                <a:latin typeface="Comic Sans MS" panose="030F0702030302020204" pitchFamily="66" charset="0"/>
              </a:rPr>
              <a:t>: </a:t>
            </a:r>
            <a:r>
              <a:rPr lang="es-CL" dirty="0" err="1" smtClean="0">
                <a:solidFill>
                  <a:srgbClr val="C00000"/>
                </a:solidFill>
                <a:effectLst>
                  <a:outerShdw blurRad="38100" dist="38100" dir="2700000" algn="tl">
                    <a:srgbClr val="000000">
                      <a:alpha val="43137"/>
                    </a:srgbClr>
                  </a:outerShdw>
                </a:effectLst>
                <a:latin typeface="Comic Sans MS" panose="030F0702030302020204" pitchFamily="66" charset="0"/>
              </a:rPr>
              <a:t>weather</a:t>
            </a:r>
            <a:r>
              <a:rPr lang="es-CL" dirty="0" smtClean="0">
                <a:solidFill>
                  <a:srgbClr val="C00000"/>
                </a:solidFill>
                <a:effectLst>
                  <a:outerShdw blurRad="38100" dist="38100" dir="2700000" algn="tl">
                    <a:srgbClr val="000000">
                      <a:alpha val="43137"/>
                    </a:srgbClr>
                  </a:outerShdw>
                </a:effectLst>
                <a:latin typeface="Comic Sans MS" panose="030F0702030302020204" pitchFamily="66" charset="0"/>
              </a:rPr>
              <a:t>, </a:t>
            </a:r>
            <a:r>
              <a:rPr lang="es-CL" dirty="0" err="1" smtClean="0">
                <a:solidFill>
                  <a:srgbClr val="C00000"/>
                </a:solidFill>
                <a:effectLst>
                  <a:outerShdw blurRad="38100" dist="38100" dir="2700000" algn="tl">
                    <a:srgbClr val="000000">
                      <a:alpha val="43137"/>
                    </a:srgbClr>
                  </a:outerShdw>
                </a:effectLst>
                <a:latin typeface="Comic Sans MS" panose="030F0702030302020204" pitchFamily="66" charset="0"/>
              </a:rPr>
              <a:t>shapes</a:t>
            </a:r>
            <a:r>
              <a:rPr lang="es-CL" dirty="0" smtClean="0">
                <a:solidFill>
                  <a:srgbClr val="C00000"/>
                </a:solidFill>
                <a:effectLst>
                  <a:outerShdw blurRad="38100" dist="38100" dir="2700000" algn="tl">
                    <a:srgbClr val="000000">
                      <a:alpha val="43137"/>
                    </a:srgbClr>
                  </a:outerShdw>
                </a:effectLst>
                <a:latin typeface="Comic Sans MS" panose="030F0702030302020204" pitchFamily="66" charset="0"/>
              </a:rPr>
              <a:t>, </a:t>
            </a:r>
            <a:r>
              <a:rPr lang="es-CL" dirty="0" err="1" smtClean="0">
                <a:solidFill>
                  <a:srgbClr val="C00000"/>
                </a:solidFill>
                <a:effectLst>
                  <a:outerShdw blurRad="38100" dist="38100" dir="2700000" algn="tl">
                    <a:srgbClr val="000000">
                      <a:alpha val="43137"/>
                    </a:srgbClr>
                  </a:outerShdw>
                </a:effectLst>
                <a:latin typeface="Comic Sans MS" panose="030F0702030302020204" pitchFamily="66" charset="0"/>
              </a:rPr>
              <a:t>colors</a:t>
            </a:r>
            <a:r>
              <a:rPr lang="es-CL" dirty="0" smtClean="0">
                <a:solidFill>
                  <a:srgbClr val="C00000"/>
                </a:solidFill>
                <a:effectLst>
                  <a:outerShdw blurRad="38100" dist="38100" dir="2700000" algn="tl">
                    <a:srgbClr val="000000">
                      <a:alpha val="43137"/>
                    </a:srgbClr>
                  </a:outerShdw>
                </a:effectLst>
                <a:latin typeface="Comic Sans MS" panose="030F0702030302020204" pitchFamily="66" charset="0"/>
              </a:rPr>
              <a:t> and </a:t>
            </a:r>
            <a:r>
              <a:rPr lang="es-CL" dirty="0" err="1" smtClean="0">
                <a:solidFill>
                  <a:srgbClr val="C00000"/>
                </a:solidFill>
                <a:effectLst>
                  <a:outerShdw blurRad="38100" dist="38100" dir="2700000" algn="tl">
                    <a:srgbClr val="000000">
                      <a:alpha val="43137"/>
                    </a:srgbClr>
                  </a:outerShdw>
                </a:effectLst>
                <a:latin typeface="Comic Sans MS" panose="030F0702030302020204" pitchFamily="66" charset="0"/>
              </a:rPr>
              <a:t>numbers</a:t>
            </a:r>
            <a:r>
              <a:rPr lang="es-CL" dirty="0" smtClean="0">
                <a:solidFill>
                  <a:srgbClr val="C00000"/>
                </a:solidFill>
                <a:effectLst>
                  <a:outerShdw blurRad="38100" dist="38100" dir="2700000" algn="tl">
                    <a:srgbClr val="000000">
                      <a:alpha val="43137"/>
                    </a:srgbClr>
                  </a:outerShdw>
                </a:effectLst>
                <a:latin typeface="Comic Sans MS" panose="030F0702030302020204" pitchFamily="66" charset="0"/>
              </a:rPr>
              <a:t>.                       </a:t>
            </a:r>
          </a:p>
          <a:p>
            <a:r>
              <a:rPr lang="es-CL" dirty="0" smtClean="0">
                <a:latin typeface="Comic Sans MS" panose="030F0702030302020204" pitchFamily="66" charset="0"/>
              </a:rPr>
              <a:t>(Repaso: el clima, las formas, </a:t>
            </a:r>
            <a:r>
              <a:rPr lang="es-CL" dirty="0" smtClean="0">
                <a:latin typeface="Comic Sans MS" panose="030F0702030302020204" pitchFamily="66" charset="0"/>
              </a:rPr>
              <a:t>colores </a:t>
            </a:r>
            <a:r>
              <a:rPr lang="es-CL" dirty="0" smtClean="0">
                <a:latin typeface="Comic Sans MS" panose="030F0702030302020204" pitchFamily="66" charset="0"/>
              </a:rPr>
              <a:t>y números)</a:t>
            </a:r>
            <a:endParaRPr lang="en-US" dirty="0">
              <a:latin typeface="Comic Sans MS" panose="030F0702030302020204" pitchFamily="66" charset="0"/>
            </a:endParaRPr>
          </a:p>
        </p:txBody>
      </p:sp>
      <p:pic>
        <p:nvPicPr>
          <p:cNvPr id="5" name="00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69284" y="5834842"/>
            <a:ext cx="609600" cy="609600"/>
          </a:xfrm>
          <a:prstGeom prst="rect">
            <a:avLst/>
          </a:prstGeom>
        </p:spPr>
      </p:pic>
      <p:pic>
        <p:nvPicPr>
          <p:cNvPr id="6" name="00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350902" y="5864737"/>
            <a:ext cx="609600" cy="609600"/>
          </a:xfrm>
          <a:prstGeom prst="rect">
            <a:avLst/>
          </a:prstGeom>
        </p:spPr>
      </p:pic>
      <p:pic>
        <p:nvPicPr>
          <p:cNvPr id="7" name="000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2455984" y="5806185"/>
            <a:ext cx="842037" cy="609600"/>
          </a:xfrm>
          <a:prstGeom prst="rect">
            <a:avLst/>
          </a:prstGeom>
        </p:spPr>
      </p:pic>
    </p:spTree>
    <p:extLst>
      <p:ext uri="{BB962C8B-B14F-4D97-AF65-F5344CB8AC3E}">
        <p14:creationId xmlns:p14="http://schemas.microsoft.com/office/powerpoint/2010/main" val="3397244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2334"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3995"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673"/>
            <a:ext cx="12194978" cy="6856328"/>
          </a:xfrm>
          <a:prstGeom prst="rect">
            <a:avLst/>
          </a:prstGeom>
        </p:spPr>
      </p:pic>
      <p:sp>
        <p:nvSpPr>
          <p:cNvPr id="5" name="Elipse 4"/>
          <p:cNvSpPr/>
          <p:nvPr/>
        </p:nvSpPr>
        <p:spPr>
          <a:xfrm>
            <a:off x="4973782" y="762000"/>
            <a:ext cx="5444835" cy="544483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Elipse 6"/>
          <p:cNvSpPr/>
          <p:nvPr/>
        </p:nvSpPr>
        <p:spPr>
          <a:xfrm>
            <a:off x="2632364" y="595745"/>
            <a:ext cx="2244436" cy="10668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586980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rgbClr val="FFFF00"/>
            </a:gs>
            <a:gs pos="83000">
              <a:srgbClr val="FFC000"/>
            </a:gs>
            <a:gs pos="100000">
              <a:srgbClr val="FF0000"/>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smtClean="0">
                <a:solidFill>
                  <a:srgbClr val="002060"/>
                </a:solidFill>
                <a:latin typeface="Arial Rounded MT Bold" panose="020F0704030504030204" pitchFamily="34" charset="0"/>
              </a:rPr>
              <a:t>Let’s</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sing</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Good</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morning</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song</a:t>
            </a:r>
            <a:endParaRPr lang="es-CL" dirty="0">
              <a:solidFill>
                <a:srgbClr val="002060"/>
              </a:solidFill>
              <a:latin typeface="Arial Rounded MT Bold" panose="020F0704030504030204" pitchFamily="34" charset="0"/>
            </a:endParaRPr>
          </a:p>
        </p:txBody>
      </p:sp>
      <p:sp>
        <p:nvSpPr>
          <p:cNvPr id="3" name="Marcador de contenido 2"/>
          <p:cNvSpPr>
            <a:spLocks noGrp="1"/>
          </p:cNvSpPr>
          <p:nvPr>
            <p:ph idx="1"/>
          </p:nvPr>
        </p:nvSpPr>
        <p:spPr/>
        <p:txBody>
          <a:bodyPr>
            <a:normAutofit lnSpcReduction="10000"/>
          </a:bodyPr>
          <a:lstStyle/>
          <a:p>
            <a:r>
              <a:rPr lang="es-CL" dirty="0" smtClean="0">
                <a:solidFill>
                  <a:srgbClr val="002060"/>
                </a:solidFill>
              </a:rPr>
              <a:t>Papas antes de comenzar nuestra lección cantaremos la canción de las rutinas diarias. Simulamos las acciones :</a:t>
            </a:r>
          </a:p>
          <a:p>
            <a:pPr marL="0" indent="0">
              <a:buNone/>
            </a:pPr>
            <a:r>
              <a:rPr lang="es-CL" dirty="0" err="1">
                <a:solidFill>
                  <a:srgbClr val="002060"/>
                </a:solidFill>
                <a:latin typeface="Arial Rounded MT Bold" panose="020F0704030504030204" pitchFamily="34" charset="0"/>
              </a:rPr>
              <a:t>Get</a:t>
            </a:r>
            <a:r>
              <a:rPr lang="es-CL" dirty="0">
                <a:solidFill>
                  <a:srgbClr val="002060"/>
                </a:solidFill>
                <a:latin typeface="Arial Rounded MT Bold" panose="020F0704030504030204" pitchFamily="34" charset="0"/>
              </a:rPr>
              <a:t> up ( levantarse)</a:t>
            </a:r>
          </a:p>
          <a:p>
            <a:pPr marL="0" indent="0">
              <a:buNone/>
            </a:pPr>
            <a:r>
              <a:rPr lang="es-CL" dirty="0">
                <a:solidFill>
                  <a:srgbClr val="002060"/>
                </a:solidFill>
                <a:latin typeface="Arial Rounded MT Bold" panose="020F0704030504030204" pitchFamily="34" charset="0"/>
              </a:rPr>
              <a:t>Brush </a:t>
            </a:r>
            <a:r>
              <a:rPr lang="es-CL" dirty="0" err="1">
                <a:solidFill>
                  <a:srgbClr val="002060"/>
                </a:solidFill>
                <a:latin typeface="Arial Rounded MT Bold" panose="020F0704030504030204" pitchFamily="34" charset="0"/>
              </a:rPr>
              <a:t>your</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teeth</a:t>
            </a:r>
            <a:r>
              <a:rPr lang="es-CL" dirty="0">
                <a:solidFill>
                  <a:srgbClr val="002060"/>
                </a:solidFill>
                <a:latin typeface="Arial Rounded MT Bold" panose="020F0704030504030204" pitchFamily="34" charset="0"/>
              </a:rPr>
              <a:t> (cepillar los dientes)</a:t>
            </a:r>
          </a:p>
          <a:p>
            <a:pPr marL="0" indent="0">
              <a:buNone/>
            </a:pPr>
            <a:r>
              <a:rPr lang="es-CL" dirty="0">
                <a:solidFill>
                  <a:srgbClr val="002060"/>
                </a:solidFill>
                <a:latin typeface="Arial Rounded MT Bold" panose="020F0704030504030204" pitchFamily="34" charset="0"/>
              </a:rPr>
              <a:t>Brush </a:t>
            </a:r>
            <a:r>
              <a:rPr lang="es-CL" dirty="0" err="1">
                <a:solidFill>
                  <a:srgbClr val="002060"/>
                </a:solidFill>
                <a:latin typeface="Arial Rounded MT Bold" panose="020F0704030504030204" pitchFamily="34" charset="0"/>
              </a:rPr>
              <a:t>your</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hair</a:t>
            </a:r>
            <a:r>
              <a:rPr lang="es-CL" dirty="0">
                <a:solidFill>
                  <a:srgbClr val="002060"/>
                </a:solidFill>
                <a:latin typeface="Arial Rounded MT Bold" panose="020F0704030504030204" pitchFamily="34" charset="0"/>
              </a:rPr>
              <a:t> ( cepillar el cabello)</a:t>
            </a:r>
          </a:p>
          <a:p>
            <a:pPr marL="0" indent="0">
              <a:buNone/>
            </a:pPr>
            <a:r>
              <a:rPr lang="es-CL" dirty="0" err="1">
                <a:solidFill>
                  <a:srgbClr val="002060"/>
                </a:solidFill>
                <a:latin typeface="Arial Rounded MT Bold" panose="020F0704030504030204" pitchFamily="34" charset="0"/>
              </a:rPr>
              <a:t>Wash</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your</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hands</a:t>
            </a:r>
            <a:r>
              <a:rPr lang="es-CL" dirty="0">
                <a:solidFill>
                  <a:srgbClr val="002060"/>
                </a:solidFill>
                <a:latin typeface="Arial Rounded MT Bold" panose="020F0704030504030204" pitchFamily="34" charset="0"/>
              </a:rPr>
              <a:t> (lavarse las manos)</a:t>
            </a:r>
          </a:p>
          <a:p>
            <a:pPr marL="0" indent="0">
              <a:buNone/>
            </a:pPr>
            <a:r>
              <a:rPr lang="es-CL" dirty="0" err="1">
                <a:solidFill>
                  <a:srgbClr val="002060"/>
                </a:solidFill>
                <a:latin typeface="Arial Rounded MT Bold" panose="020F0704030504030204" pitchFamily="34" charset="0"/>
              </a:rPr>
              <a:t>Wash</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your</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face</a:t>
            </a:r>
            <a:r>
              <a:rPr lang="es-CL" dirty="0">
                <a:solidFill>
                  <a:srgbClr val="002060"/>
                </a:solidFill>
                <a:latin typeface="Arial Rounded MT Bold" panose="020F0704030504030204" pitchFamily="34" charset="0"/>
              </a:rPr>
              <a:t> ( lavarse la cara)</a:t>
            </a:r>
          </a:p>
          <a:p>
            <a:pPr marL="0" indent="0">
              <a:buNone/>
            </a:pPr>
            <a:r>
              <a:rPr lang="es-CL" dirty="0" err="1">
                <a:solidFill>
                  <a:srgbClr val="002060"/>
                </a:solidFill>
                <a:latin typeface="Arial Rounded MT Bold" panose="020F0704030504030204" pitchFamily="34" charset="0"/>
              </a:rPr>
              <a:t>Get</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dressed</a:t>
            </a:r>
            <a:r>
              <a:rPr lang="es-CL" dirty="0">
                <a:solidFill>
                  <a:srgbClr val="002060"/>
                </a:solidFill>
                <a:latin typeface="Arial Rounded MT Bold" panose="020F0704030504030204" pitchFamily="34" charset="0"/>
              </a:rPr>
              <a:t> (vestirse)</a:t>
            </a:r>
          </a:p>
          <a:p>
            <a:pPr marL="0" indent="0">
              <a:buNone/>
            </a:pPr>
            <a:r>
              <a:rPr lang="es-CL" dirty="0" err="1">
                <a:solidFill>
                  <a:srgbClr val="002060"/>
                </a:solidFill>
                <a:latin typeface="Arial Rounded MT Bold" panose="020F0704030504030204" pitchFamily="34" charset="0"/>
              </a:rPr>
              <a:t>Have</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Breakfast</a:t>
            </a:r>
            <a:r>
              <a:rPr lang="es-CL" dirty="0">
                <a:solidFill>
                  <a:srgbClr val="002060"/>
                </a:solidFill>
                <a:latin typeface="Arial Rounded MT Bold" panose="020F0704030504030204" pitchFamily="34" charset="0"/>
              </a:rPr>
              <a:t> ( tomar desayuno)</a:t>
            </a:r>
          </a:p>
          <a:p>
            <a:endParaRPr lang="es-CL" dirty="0"/>
          </a:p>
        </p:txBody>
      </p:sp>
      <p:pic>
        <p:nvPicPr>
          <p:cNvPr id="4" name="01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99145" y="5077112"/>
            <a:ext cx="1640305" cy="1640305"/>
          </a:xfrm>
          <a:prstGeom prst="rect">
            <a:avLst/>
          </a:prstGeom>
          <a:solidFill>
            <a:srgbClr val="00B050"/>
          </a:solidFill>
        </p:spPr>
      </p:pic>
      <p:pic>
        <p:nvPicPr>
          <p:cNvPr id="5" name="Imagen 4"/>
          <p:cNvPicPr>
            <a:picLocks noChangeAspect="1"/>
          </p:cNvPicPr>
          <p:nvPr/>
        </p:nvPicPr>
        <p:blipFill rotWithShape="1">
          <a:blip r:embed="rId5"/>
          <a:srcRect l="12889" t="19792" r="16587" b="10252"/>
          <a:stretch/>
        </p:blipFill>
        <p:spPr>
          <a:xfrm>
            <a:off x="7587916" y="2366079"/>
            <a:ext cx="4377488" cy="2441292"/>
          </a:xfrm>
          <a:prstGeom prst="rect">
            <a:avLst/>
          </a:prstGeom>
        </p:spPr>
      </p:pic>
    </p:spTree>
    <p:extLst>
      <p:ext uri="{BB962C8B-B14F-4D97-AF65-F5344CB8AC3E}">
        <p14:creationId xmlns:p14="http://schemas.microsoft.com/office/powerpoint/2010/main" val="544872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590550" y="348347"/>
            <a:ext cx="4534120" cy="5355312"/>
          </a:xfrm>
          <a:prstGeom prst="rect">
            <a:avLst/>
          </a:prstGeom>
        </p:spPr>
        <p:txBody>
          <a:bodyPr wrap="square">
            <a:spAutoFit/>
          </a:bodyPr>
          <a:lstStyle/>
          <a:p>
            <a:r>
              <a:rPr lang="es-CL" dirty="0"/>
              <a:t>Primera actividad. </a:t>
            </a:r>
            <a:r>
              <a:rPr lang="es-CL" dirty="0" err="1" smtClean="0"/>
              <a:t>Pupil’s</a:t>
            </a:r>
            <a:r>
              <a:rPr lang="es-CL" dirty="0" smtClean="0"/>
              <a:t> Book. </a:t>
            </a:r>
            <a:r>
              <a:rPr lang="es-CL" dirty="0"/>
              <a:t>Página Nº </a:t>
            </a:r>
            <a:r>
              <a:rPr lang="es-CL" dirty="0" smtClean="0"/>
              <a:t>9. </a:t>
            </a:r>
          </a:p>
          <a:p>
            <a:r>
              <a:rPr lang="es-CL" dirty="0" smtClean="0"/>
              <a:t>Tiempo </a:t>
            </a:r>
            <a:r>
              <a:rPr lang="es-CL" dirty="0"/>
              <a:t>sugerido: </a:t>
            </a:r>
            <a:r>
              <a:rPr lang="es-CL" dirty="0" smtClean="0"/>
              <a:t>Miércoles 25/03/20</a:t>
            </a:r>
          </a:p>
          <a:p>
            <a:endParaRPr lang="es-CL" dirty="0"/>
          </a:p>
          <a:p>
            <a:r>
              <a:rPr lang="es-CL" dirty="0" smtClean="0"/>
              <a:t>Debemos unir los personajes con un trazo a los objetos que ellos necesitan para realizar la rutina matinal. </a:t>
            </a:r>
            <a:endParaRPr lang="es-CL" dirty="0" smtClean="0"/>
          </a:p>
          <a:p>
            <a:endParaRPr lang="es-CL" dirty="0"/>
          </a:p>
          <a:p>
            <a:r>
              <a:rPr lang="es-CL" b="1" u="sng" dirty="0" smtClean="0"/>
              <a:t>Materiales:</a:t>
            </a:r>
          </a:p>
          <a:p>
            <a:r>
              <a:rPr lang="es-CL" b="1" dirty="0" smtClean="0"/>
              <a:t>Lápiz Grafito</a:t>
            </a:r>
            <a:endParaRPr lang="es-CL" b="1" dirty="0" smtClean="0"/>
          </a:p>
          <a:p>
            <a:endParaRPr lang="es-CL" dirty="0"/>
          </a:p>
          <a:p>
            <a:endParaRPr lang="es-CL" dirty="0"/>
          </a:p>
          <a:p>
            <a:endParaRPr lang="es-CL" dirty="0" smtClean="0"/>
          </a:p>
          <a:p>
            <a:r>
              <a:rPr lang="es-CL" dirty="0" smtClean="0"/>
              <a:t>Practica la pronunciación de cada palabra</a:t>
            </a:r>
            <a:r>
              <a:rPr lang="es-CL" dirty="0" smtClean="0"/>
              <a:t>. Debemos cerrar el libro y simular cada acción de rutina matinal.</a:t>
            </a:r>
          </a:p>
          <a:p>
            <a:endParaRPr lang="es-CL" dirty="0"/>
          </a:p>
          <a:p>
            <a:endParaRPr lang="es-CL" dirty="0" smtClean="0"/>
          </a:p>
          <a:p>
            <a:endParaRPr lang="es-CL" dirty="0" smtClean="0"/>
          </a:p>
          <a:p>
            <a:endParaRPr lang="es-CL" dirty="0"/>
          </a:p>
        </p:txBody>
      </p:sp>
      <p:pic>
        <p:nvPicPr>
          <p:cNvPr id="9" name="Imagen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00738"/>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rotWithShape="1">
          <a:blip r:embed="rId5"/>
          <a:srcRect l="17943" t="17598" r="34342" b="17708"/>
          <a:stretch/>
        </p:blipFill>
        <p:spPr>
          <a:xfrm>
            <a:off x="5325979" y="758332"/>
            <a:ext cx="6208294" cy="4732422"/>
          </a:xfrm>
          <a:prstGeom prst="rect">
            <a:avLst/>
          </a:prstGeom>
        </p:spPr>
      </p:pic>
      <p:pic>
        <p:nvPicPr>
          <p:cNvPr id="3" name="01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48010" y="4887799"/>
            <a:ext cx="609600" cy="609600"/>
          </a:xfrm>
          <a:prstGeom prst="rect">
            <a:avLst/>
          </a:prstGeom>
          <a:solidFill>
            <a:srgbClr val="FF0000"/>
          </a:solidFill>
        </p:spPr>
      </p:pic>
    </p:spTree>
    <p:extLst>
      <p:ext uri="{BB962C8B-B14F-4D97-AF65-F5344CB8AC3E}">
        <p14:creationId xmlns:p14="http://schemas.microsoft.com/office/powerpoint/2010/main" val="3591882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1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H="1" flipV="1">
            <a:off x="10619873" y="5562600"/>
            <a:ext cx="914400" cy="914400"/>
          </a:xfrm>
          <a:prstGeom prst="rect">
            <a:avLst/>
          </a:prstGeom>
        </p:spPr>
      </p:pic>
      <p:pic>
        <p:nvPicPr>
          <p:cNvPr id="3" name="Imagen 2"/>
          <p:cNvPicPr>
            <a:picLocks noChangeAspect="1"/>
          </p:cNvPicPr>
          <p:nvPr/>
        </p:nvPicPr>
        <p:blipFill rotWithShape="1">
          <a:blip r:embed="rId5"/>
          <a:srcRect l="36438" t="9484" r="26204" b="21436"/>
          <a:stretch/>
        </p:blipFill>
        <p:spPr>
          <a:xfrm>
            <a:off x="465220" y="224590"/>
            <a:ext cx="2993609" cy="3112168"/>
          </a:xfrm>
          <a:prstGeom prst="rect">
            <a:avLst/>
          </a:prstGeom>
        </p:spPr>
      </p:pic>
      <p:pic>
        <p:nvPicPr>
          <p:cNvPr id="10" name="Imagen 9"/>
          <p:cNvPicPr>
            <a:picLocks noChangeAspect="1"/>
          </p:cNvPicPr>
          <p:nvPr/>
        </p:nvPicPr>
        <p:blipFill rotWithShape="1">
          <a:blip r:embed="rId6"/>
          <a:srcRect l="37424" t="10581" r="26204" b="21875"/>
          <a:stretch/>
        </p:blipFill>
        <p:spPr>
          <a:xfrm>
            <a:off x="4357187" y="224590"/>
            <a:ext cx="3015915" cy="3148819"/>
          </a:xfrm>
          <a:prstGeom prst="rect">
            <a:avLst/>
          </a:prstGeom>
        </p:spPr>
      </p:pic>
      <p:pic>
        <p:nvPicPr>
          <p:cNvPr id="11" name="Imagen 10"/>
          <p:cNvPicPr>
            <a:picLocks noChangeAspect="1"/>
          </p:cNvPicPr>
          <p:nvPr/>
        </p:nvPicPr>
        <p:blipFill rotWithShape="1">
          <a:blip r:embed="rId7"/>
          <a:srcRect l="36068" t="9923" r="26327" b="21875"/>
          <a:stretch/>
        </p:blipFill>
        <p:spPr>
          <a:xfrm>
            <a:off x="8024945" y="187939"/>
            <a:ext cx="3052128" cy="3112169"/>
          </a:xfrm>
          <a:prstGeom prst="rect">
            <a:avLst/>
          </a:prstGeom>
        </p:spPr>
      </p:pic>
      <p:pic>
        <p:nvPicPr>
          <p:cNvPr id="12" name="Imagen 11"/>
          <p:cNvPicPr>
            <a:picLocks noChangeAspect="1"/>
          </p:cNvPicPr>
          <p:nvPr/>
        </p:nvPicPr>
        <p:blipFill rotWithShape="1">
          <a:blip r:embed="rId8"/>
          <a:srcRect l="36561" t="9484" r="26697" b="20779"/>
          <a:stretch/>
        </p:blipFill>
        <p:spPr>
          <a:xfrm>
            <a:off x="2456249" y="3797969"/>
            <a:ext cx="2510537" cy="2679031"/>
          </a:xfrm>
          <a:prstGeom prst="rect">
            <a:avLst/>
          </a:prstGeom>
        </p:spPr>
      </p:pic>
      <p:pic>
        <p:nvPicPr>
          <p:cNvPr id="13" name="Imagen 12"/>
          <p:cNvPicPr>
            <a:picLocks noChangeAspect="1"/>
          </p:cNvPicPr>
          <p:nvPr/>
        </p:nvPicPr>
        <p:blipFill rotWithShape="1">
          <a:blip r:embed="rId9"/>
          <a:srcRect l="35944" t="9923" r="26574" b="21656"/>
          <a:stretch/>
        </p:blipFill>
        <p:spPr>
          <a:xfrm>
            <a:off x="5743073" y="3663932"/>
            <a:ext cx="2871537" cy="2947104"/>
          </a:xfrm>
          <a:prstGeom prst="rect">
            <a:avLst/>
          </a:prstGeom>
        </p:spPr>
      </p:pic>
    </p:spTree>
    <p:extLst>
      <p:ext uri="{BB962C8B-B14F-4D97-AF65-F5344CB8AC3E}">
        <p14:creationId xmlns:p14="http://schemas.microsoft.com/office/powerpoint/2010/main" val="72264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TotalTime>
  <Words>1517</Words>
  <Application>Microsoft Office PowerPoint</Application>
  <PresentationFormat>Panorámica</PresentationFormat>
  <Paragraphs>224</Paragraphs>
  <Slides>30</Slides>
  <Notes>0</Notes>
  <HiddenSlides>0</HiddenSlides>
  <MMClips>23</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30</vt:i4>
      </vt:variant>
    </vt:vector>
  </HeadingPairs>
  <TitlesOfParts>
    <vt:vector size="37" baseType="lpstr">
      <vt:lpstr>MS PGothic</vt:lpstr>
      <vt:lpstr>Arial</vt:lpstr>
      <vt:lpstr>Arial Rounded MT Bold</vt:lpstr>
      <vt:lpstr>Calibri</vt:lpstr>
      <vt:lpstr>Calibri Light</vt:lpstr>
      <vt:lpstr>Comic Sans MS</vt:lpstr>
      <vt:lpstr>Tema de Office</vt:lpstr>
      <vt:lpstr>Presentación de PowerPoint</vt:lpstr>
      <vt:lpstr>Presentación de PowerPoint</vt:lpstr>
      <vt:lpstr>Presentación de PowerPoint</vt:lpstr>
      <vt:lpstr>INTRODUCTION </vt:lpstr>
      <vt:lpstr>Lesson 1: Vocabulary</vt:lpstr>
      <vt:lpstr>Presentación de PowerPoint</vt:lpstr>
      <vt:lpstr>Let’s sing… Good morning song</vt:lpstr>
      <vt:lpstr>Presentación de PowerPoint</vt:lpstr>
      <vt:lpstr>Presentación de PowerPoint</vt:lpstr>
      <vt:lpstr>Presentación de PowerPoint</vt:lpstr>
      <vt:lpstr>Story time! </vt:lpstr>
      <vt:lpstr>Presentación de PowerPoint</vt:lpstr>
      <vt:lpstr>After listening and watching  the story: Después de ver y escuchar la historia.</vt:lpstr>
      <vt:lpstr>Presentación de PowerPoint</vt:lpstr>
      <vt:lpstr>Presentación de PowerPoint</vt:lpstr>
      <vt:lpstr>POP- OUT ACTIVITY</vt:lpstr>
      <vt:lpstr>Presentación de PowerPoint</vt:lpstr>
      <vt:lpstr>Presentación de PowerPoint</vt:lpstr>
      <vt:lpstr>LET’S SING…</vt:lpstr>
      <vt:lpstr>Presentación de PowerPoint</vt:lpstr>
      <vt:lpstr>Presentación de PowerPoint</vt:lpstr>
      <vt:lpstr>Presentación de PowerPoint</vt:lpstr>
      <vt:lpstr>LET’S SING AND PRACTISE THE NUMBERS</vt:lpstr>
      <vt:lpstr>Presentación de PowerPoint</vt:lpstr>
      <vt:lpstr>Sing and count the numbers:</vt:lpstr>
      <vt:lpstr>Presentación de PowerPoint</vt:lpstr>
      <vt:lpstr>Presentación de PowerPoint</vt:lpstr>
      <vt:lpstr>Presentación de PowerPoint</vt:lpstr>
      <vt:lpstr>Presentación de PowerPoint</vt:lpstr>
      <vt:lpstr>Closing: Cierre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María Patricia Riquelme</dc:creator>
  <cp:lastModifiedBy>HP</cp:lastModifiedBy>
  <cp:revision>72</cp:revision>
  <dcterms:created xsi:type="dcterms:W3CDTF">2020-03-20T12:02:26Z</dcterms:created>
  <dcterms:modified xsi:type="dcterms:W3CDTF">2020-03-23T19:42:51Z</dcterms:modified>
</cp:coreProperties>
</file>