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9" r:id="rId4"/>
    <p:sldId id="260" r:id="rId5"/>
    <p:sldId id="261" r:id="rId6"/>
    <p:sldId id="262" r:id="rId7"/>
    <p:sldId id="266" r:id="rId8"/>
    <p:sldId id="263"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en Kenyon" initials="H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CCFF"/>
    <a:srgbClr val="FFCCFF"/>
    <a:srgbClr val="FFCC00"/>
    <a:srgbClr val="FFFF66"/>
    <a:srgbClr val="E1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62" autoAdjust="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68E041-5DD7-4446-9AE1-E39E1FD9F9B1}" type="datetimeFigureOut">
              <a:rPr lang="en-US" smtClean="0"/>
              <a:t>3/22/2020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611227-57BE-EB43-BF13-47FD3E538A88}" type="slidenum">
              <a:rPr lang="en-US" smtClean="0"/>
              <a:t>‹Nº›</a:t>
            </a:fld>
            <a:endParaRPr lang="en-US"/>
          </a:p>
        </p:txBody>
      </p:sp>
    </p:spTree>
    <p:extLst>
      <p:ext uri="{BB962C8B-B14F-4D97-AF65-F5344CB8AC3E}">
        <p14:creationId xmlns:p14="http://schemas.microsoft.com/office/powerpoint/2010/main" val="12302939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8EEAF-D314-A44D-BF17-5342C39D5B5C}" type="datetimeFigureOut">
              <a:rPr lang="en-US" smtClean="0"/>
              <a:t>3/22/2020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ABF14E-D7B3-5F41-B88F-FBE41FCAB655}" type="slidenum">
              <a:rPr lang="en-US" smtClean="0"/>
              <a:t>‹Nº›</a:t>
            </a:fld>
            <a:endParaRPr lang="en-US"/>
          </a:p>
        </p:txBody>
      </p:sp>
    </p:spTree>
    <p:extLst>
      <p:ext uri="{BB962C8B-B14F-4D97-AF65-F5344CB8AC3E}">
        <p14:creationId xmlns:p14="http://schemas.microsoft.com/office/powerpoint/2010/main" val="24958554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BF14E-D7B3-5F41-B88F-FBE41FCAB655}" type="slidenum">
              <a:rPr lang="en-US" smtClean="0"/>
              <a:t>1</a:t>
            </a:fld>
            <a:endParaRPr lang="en-US"/>
          </a:p>
        </p:txBody>
      </p:sp>
    </p:spTree>
    <p:extLst>
      <p:ext uri="{BB962C8B-B14F-4D97-AF65-F5344CB8AC3E}">
        <p14:creationId xmlns:p14="http://schemas.microsoft.com/office/powerpoint/2010/main" val="265432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BF14E-D7B3-5F41-B88F-FBE41FCAB655}" type="slidenum">
              <a:rPr lang="en-US" smtClean="0"/>
              <a:t>2</a:t>
            </a:fld>
            <a:endParaRPr lang="en-US"/>
          </a:p>
        </p:txBody>
      </p:sp>
    </p:spTree>
    <p:extLst>
      <p:ext uri="{BB962C8B-B14F-4D97-AF65-F5344CB8AC3E}">
        <p14:creationId xmlns:p14="http://schemas.microsoft.com/office/powerpoint/2010/main" val="7045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122F2EB5-A3BD-4A47-BB4B-D3DDFEE9FA7C}" type="datetime1">
              <a:rPr lang="en-GB" smtClean="0"/>
              <a:t>22/03/2020</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‹Nº›</a:t>
            </a:fld>
            <a:endParaRPr lang="en-US"/>
          </a:p>
        </p:txBody>
      </p:sp>
    </p:spTree>
    <p:extLst>
      <p:ext uri="{BB962C8B-B14F-4D97-AF65-F5344CB8AC3E}">
        <p14:creationId xmlns:p14="http://schemas.microsoft.com/office/powerpoint/2010/main" val="106532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57D52431-E7FC-4265-8AAF-C9106812394A}" type="datetime1">
              <a:rPr lang="en-GB" smtClean="0"/>
              <a:t>22/03/2020</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‹Nº›</a:t>
            </a:fld>
            <a:endParaRPr lang="en-US"/>
          </a:p>
        </p:txBody>
      </p:sp>
    </p:spTree>
    <p:extLst>
      <p:ext uri="{BB962C8B-B14F-4D97-AF65-F5344CB8AC3E}">
        <p14:creationId xmlns:p14="http://schemas.microsoft.com/office/powerpoint/2010/main" val="306785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50371B12-A310-40B9-93EA-A2A6F3D7AD9C}" type="datetime1">
              <a:rPr lang="en-GB" smtClean="0"/>
              <a:t>22/03/2020</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‹Nº›</a:t>
            </a:fld>
            <a:endParaRPr lang="en-US"/>
          </a:p>
        </p:txBody>
      </p:sp>
    </p:spTree>
    <p:extLst>
      <p:ext uri="{BB962C8B-B14F-4D97-AF65-F5344CB8AC3E}">
        <p14:creationId xmlns:p14="http://schemas.microsoft.com/office/powerpoint/2010/main" val="231433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DEEF2426-63DE-4E86-911A-62BE210D07D4}" type="datetime1">
              <a:rPr lang="en-GB" smtClean="0"/>
              <a:t>22/03/2020</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‹Nº›</a:t>
            </a:fld>
            <a:endParaRPr lang="en-US"/>
          </a:p>
        </p:txBody>
      </p:sp>
    </p:spTree>
    <p:extLst>
      <p:ext uri="{BB962C8B-B14F-4D97-AF65-F5344CB8AC3E}">
        <p14:creationId xmlns:p14="http://schemas.microsoft.com/office/powerpoint/2010/main" val="67383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1104E6-94F2-4F8C-9C11-7679069698C9}" type="datetime1">
              <a:rPr lang="en-GB" smtClean="0"/>
              <a:t>22/03/2020</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‹Nº›</a:t>
            </a:fld>
            <a:endParaRPr lang="en-US"/>
          </a:p>
        </p:txBody>
      </p:sp>
    </p:spTree>
    <p:extLst>
      <p:ext uri="{BB962C8B-B14F-4D97-AF65-F5344CB8AC3E}">
        <p14:creationId xmlns:p14="http://schemas.microsoft.com/office/powerpoint/2010/main" val="225127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A92C75D6-5D0D-4EB5-95F5-CC14E5BB1E44}" type="datetime1">
              <a:rPr lang="en-GB" smtClean="0"/>
              <a:t>22/03/2020</a:t>
            </a:fld>
            <a:endParaRPr lang="en-US"/>
          </a:p>
        </p:txBody>
      </p:sp>
      <p:sp>
        <p:nvSpPr>
          <p:cNvPr id="6" name="Нижний колонтитул 5"/>
          <p:cNvSpPr>
            <a:spLocks noGrp="1"/>
          </p:cNvSpPr>
          <p:nvPr>
            <p:ph type="ftr" sz="quarter" idx="11"/>
          </p:nvPr>
        </p:nvSpPr>
        <p:spPr/>
        <p:txBody>
          <a:bodyPr/>
          <a:lstStyle/>
          <a:p>
            <a:r>
              <a:rPr lang="en-US" smtClean="0"/>
              <a:t>© Cambridge University Press 2016</a:t>
            </a:r>
            <a:endParaRPr lang="en-US"/>
          </a:p>
        </p:txBody>
      </p:sp>
      <p:sp>
        <p:nvSpPr>
          <p:cNvPr id="7" name="Номер слайда 6"/>
          <p:cNvSpPr>
            <a:spLocks noGrp="1"/>
          </p:cNvSpPr>
          <p:nvPr>
            <p:ph type="sldNum" sz="quarter" idx="12"/>
          </p:nvPr>
        </p:nvSpPr>
        <p:spPr/>
        <p:txBody>
          <a:bodyPr/>
          <a:lstStyle/>
          <a:p>
            <a:fld id="{F5042F93-76DD-4ACE-8F58-C75C5112F077}" type="slidenum">
              <a:rPr lang="en-US" smtClean="0"/>
              <a:t>‹Nº›</a:t>
            </a:fld>
            <a:endParaRPr lang="en-US"/>
          </a:p>
        </p:txBody>
      </p:sp>
    </p:spTree>
    <p:extLst>
      <p:ext uri="{BB962C8B-B14F-4D97-AF65-F5344CB8AC3E}">
        <p14:creationId xmlns:p14="http://schemas.microsoft.com/office/powerpoint/2010/main" val="106694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96AF573D-27B2-4854-9841-9CC31232EFB6}" type="datetime1">
              <a:rPr lang="en-GB" smtClean="0"/>
              <a:t>22/03/2020</a:t>
            </a:fld>
            <a:endParaRPr lang="en-US"/>
          </a:p>
        </p:txBody>
      </p:sp>
      <p:sp>
        <p:nvSpPr>
          <p:cNvPr id="8" name="Нижний колонтитул 7"/>
          <p:cNvSpPr>
            <a:spLocks noGrp="1"/>
          </p:cNvSpPr>
          <p:nvPr>
            <p:ph type="ftr" sz="quarter" idx="11"/>
          </p:nvPr>
        </p:nvSpPr>
        <p:spPr/>
        <p:txBody>
          <a:bodyPr/>
          <a:lstStyle/>
          <a:p>
            <a:r>
              <a:rPr lang="en-US" smtClean="0"/>
              <a:t>© Cambridge University Press 2016</a:t>
            </a:r>
            <a:endParaRPr lang="en-US"/>
          </a:p>
        </p:txBody>
      </p:sp>
      <p:sp>
        <p:nvSpPr>
          <p:cNvPr id="9" name="Номер слайда 8"/>
          <p:cNvSpPr>
            <a:spLocks noGrp="1"/>
          </p:cNvSpPr>
          <p:nvPr>
            <p:ph type="sldNum" sz="quarter" idx="12"/>
          </p:nvPr>
        </p:nvSpPr>
        <p:spPr/>
        <p:txBody>
          <a:bodyPr/>
          <a:lstStyle/>
          <a:p>
            <a:fld id="{F5042F93-76DD-4ACE-8F58-C75C5112F077}" type="slidenum">
              <a:rPr lang="en-US" smtClean="0"/>
              <a:t>‹Nº›</a:t>
            </a:fld>
            <a:endParaRPr lang="en-US"/>
          </a:p>
        </p:txBody>
      </p:sp>
    </p:spTree>
    <p:extLst>
      <p:ext uri="{BB962C8B-B14F-4D97-AF65-F5344CB8AC3E}">
        <p14:creationId xmlns:p14="http://schemas.microsoft.com/office/powerpoint/2010/main" val="375215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0F59FFC5-F75B-46DA-85CF-38DC4B8C254F}" type="datetime1">
              <a:rPr lang="en-GB" smtClean="0"/>
              <a:t>22/03/2020</a:t>
            </a:fld>
            <a:endParaRPr lang="en-US"/>
          </a:p>
        </p:txBody>
      </p:sp>
      <p:sp>
        <p:nvSpPr>
          <p:cNvPr id="4" name="Нижний колонтитул 3"/>
          <p:cNvSpPr>
            <a:spLocks noGrp="1"/>
          </p:cNvSpPr>
          <p:nvPr>
            <p:ph type="ftr" sz="quarter" idx="11"/>
          </p:nvPr>
        </p:nvSpPr>
        <p:spPr/>
        <p:txBody>
          <a:bodyPr/>
          <a:lstStyle/>
          <a:p>
            <a:r>
              <a:rPr lang="en-US" smtClean="0"/>
              <a:t>© Cambridge University Press 2016</a:t>
            </a:r>
            <a:endParaRPr lang="en-US"/>
          </a:p>
        </p:txBody>
      </p:sp>
      <p:sp>
        <p:nvSpPr>
          <p:cNvPr id="5" name="Номер слайда 4"/>
          <p:cNvSpPr>
            <a:spLocks noGrp="1"/>
          </p:cNvSpPr>
          <p:nvPr>
            <p:ph type="sldNum" sz="quarter" idx="12"/>
          </p:nvPr>
        </p:nvSpPr>
        <p:spPr/>
        <p:txBody>
          <a:bodyPr/>
          <a:lstStyle/>
          <a:p>
            <a:fld id="{F5042F93-76DD-4ACE-8F58-C75C5112F077}" type="slidenum">
              <a:rPr lang="en-US" smtClean="0"/>
              <a:t>‹Nº›</a:t>
            </a:fld>
            <a:endParaRPr lang="en-US"/>
          </a:p>
        </p:txBody>
      </p:sp>
    </p:spTree>
    <p:extLst>
      <p:ext uri="{BB962C8B-B14F-4D97-AF65-F5344CB8AC3E}">
        <p14:creationId xmlns:p14="http://schemas.microsoft.com/office/powerpoint/2010/main" val="259354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93EC1B-53A5-46E8-ACA9-D6D85A1DBB8C}" type="datetime1">
              <a:rPr lang="en-GB" smtClean="0"/>
              <a:t>22/03/2020</a:t>
            </a:fld>
            <a:endParaRPr lang="en-US"/>
          </a:p>
        </p:txBody>
      </p:sp>
      <p:sp>
        <p:nvSpPr>
          <p:cNvPr id="3" name="Нижний колонтитул 2"/>
          <p:cNvSpPr>
            <a:spLocks noGrp="1"/>
          </p:cNvSpPr>
          <p:nvPr>
            <p:ph type="ftr" sz="quarter" idx="11"/>
          </p:nvPr>
        </p:nvSpPr>
        <p:spPr/>
        <p:txBody>
          <a:bodyPr/>
          <a:lstStyle/>
          <a:p>
            <a:r>
              <a:rPr lang="en-US" smtClean="0"/>
              <a:t>© Cambridge University Press 2016</a:t>
            </a:r>
            <a:endParaRPr lang="en-US"/>
          </a:p>
        </p:txBody>
      </p:sp>
      <p:sp>
        <p:nvSpPr>
          <p:cNvPr id="4" name="Номер слайда 3"/>
          <p:cNvSpPr>
            <a:spLocks noGrp="1"/>
          </p:cNvSpPr>
          <p:nvPr>
            <p:ph type="sldNum" sz="quarter" idx="12"/>
          </p:nvPr>
        </p:nvSpPr>
        <p:spPr/>
        <p:txBody>
          <a:bodyPr/>
          <a:lstStyle/>
          <a:p>
            <a:fld id="{F5042F93-76DD-4ACE-8F58-C75C5112F077}" type="slidenum">
              <a:rPr lang="en-US" smtClean="0"/>
              <a:t>‹Nº›</a:t>
            </a:fld>
            <a:endParaRPr lang="en-US"/>
          </a:p>
        </p:txBody>
      </p:sp>
    </p:spTree>
    <p:extLst>
      <p:ext uri="{BB962C8B-B14F-4D97-AF65-F5344CB8AC3E}">
        <p14:creationId xmlns:p14="http://schemas.microsoft.com/office/powerpoint/2010/main" val="171908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6A359E1-55EE-4CA7-AC6E-5175F78BB7F5}" type="datetime1">
              <a:rPr lang="en-GB" smtClean="0"/>
              <a:t>22/03/2020</a:t>
            </a:fld>
            <a:endParaRPr lang="en-US"/>
          </a:p>
        </p:txBody>
      </p:sp>
      <p:sp>
        <p:nvSpPr>
          <p:cNvPr id="6" name="Нижний колонтитул 5"/>
          <p:cNvSpPr>
            <a:spLocks noGrp="1"/>
          </p:cNvSpPr>
          <p:nvPr>
            <p:ph type="ftr" sz="quarter" idx="11"/>
          </p:nvPr>
        </p:nvSpPr>
        <p:spPr/>
        <p:txBody>
          <a:bodyPr/>
          <a:lstStyle/>
          <a:p>
            <a:r>
              <a:rPr lang="en-US" smtClean="0"/>
              <a:t>© Cambridge University Press 2016</a:t>
            </a:r>
            <a:endParaRPr lang="en-US"/>
          </a:p>
        </p:txBody>
      </p:sp>
      <p:sp>
        <p:nvSpPr>
          <p:cNvPr id="7" name="Номер слайда 6"/>
          <p:cNvSpPr>
            <a:spLocks noGrp="1"/>
          </p:cNvSpPr>
          <p:nvPr>
            <p:ph type="sldNum" sz="quarter" idx="12"/>
          </p:nvPr>
        </p:nvSpPr>
        <p:spPr/>
        <p:txBody>
          <a:bodyPr/>
          <a:lstStyle/>
          <a:p>
            <a:fld id="{F5042F93-76DD-4ACE-8F58-C75C5112F077}" type="slidenum">
              <a:rPr lang="en-US" smtClean="0"/>
              <a:t>‹Nº›</a:t>
            </a:fld>
            <a:endParaRPr lang="en-US"/>
          </a:p>
        </p:txBody>
      </p:sp>
    </p:spTree>
    <p:extLst>
      <p:ext uri="{BB962C8B-B14F-4D97-AF65-F5344CB8AC3E}">
        <p14:creationId xmlns:p14="http://schemas.microsoft.com/office/powerpoint/2010/main" val="118068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CDC3C97-D530-4A62-8039-0A5AD7DD996F}" type="datetime1">
              <a:rPr lang="en-GB" smtClean="0"/>
              <a:t>22/03/2020</a:t>
            </a:fld>
            <a:endParaRPr lang="en-US"/>
          </a:p>
        </p:txBody>
      </p:sp>
      <p:sp>
        <p:nvSpPr>
          <p:cNvPr id="6" name="Нижний колонтитул 5"/>
          <p:cNvSpPr>
            <a:spLocks noGrp="1"/>
          </p:cNvSpPr>
          <p:nvPr>
            <p:ph type="ftr" sz="quarter" idx="11"/>
          </p:nvPr>
        </p:nvSpPr>
        <p:spPr/>
        <p:txBody>
          <a:bodyPr/>
          <a:lstStyle/>
          <a:p>
            <a:r>
              <a:rPr lang="en-US" smtClean="0"/>
              <a:t>© Cambridge University Press 2016</a:t>
            </a:r>
            <a:endParaRPr lang="en-US"/>
          </a:p>
        </p:txBody>
      </p:sp>
      <p:sp>
        <p:nvSpPr>
          <p:cNvPr id="7" name="Номер слайда 6"/>
          <p:cNvSpPr>
            <a:spLocks noGrp="1"/>
          </p:cNvSpPr>
          <p:nvPr>
            <p:ph type="sldNum" sz="quarter" idx="12"/>
          </p:nvPr>
        </p:nvSpPr>
        <p:spPr/>
        <p:txBody>
          <a:bodyPr/>
          <a:lstStyle/>
          <a:p>
            <a:fld id="{F5042F93-76DD-4ACE-8F58-C75C5112F077}" type="slidenum">
              <a:rPr lang="en-US" smtClean="0"/>
              <a:t>‹Nº›</a:t>
            </a:fld>
            <a:endParaRPr lang="en-US"/>
          </a:p>
        </p:txBody>
      </p:sp>
    </p:spTree>
    <p:extLst>
      <p:ext uri="{BB962C8B-B14F-4D97-AF65-F5344CB8AC3E}">
        <p14:creationId xmlns:p14="http://schemas.microsoft.com/office/powerpoint/2010/main" val="139061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AB32B-7B55-46D3-BEC2-D3485D5EE12E}" type="datetime1">
              <a:rPr lang="en-GB" smtClean="0"/>
              <a:t>22/03/2020</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Cambridge University Press 2016</a:t>
            </a:r>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42F93-76DD-4ACE-8F58-C75C5112F077}" type="slidenum">
              <a:rPr lang="en-US" smtClean="0"/>
              <a:t>‹Nº›</a:t>
            </a:fld>
            <a:endParaRPr lang="en-US"/>
          </a:p>
        </p:txBody>
      </p:sp>
    </p:spTree>
    <p:extLst>
      <p:ext uri="{BB962C8B-B14F-4D97-AF65-F5344CB8AC3E}">
        <p14:creationId xmlns:p14="http://schemas.microsoft.com/office/powerpoint/2010/main" val="3312678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dirty="0" smtClean="0"/>
              <a:t>Verbs followed by gerund or infinitive</a:t>
            </a:r>
            <a:endParaRPr lang="en-US" dirty="0"/>
          </a:p>
        </p:txBody>
      </p:sp>
      <p:pic>
        <p:nvPicPr>
          <p:cNvPr id="5" name="Picture 4"/>
          <p:cNvPicPr>
            <a:picLocks noChangeAspect="1"/>
          </p:cNvPicPr>
          <p:nvPr/>
        </p:nvPicPr>
        <p:blipFill>
          <a:blip r:embed="rId3"/>
          <a:stretch>
            <a:fillRect/>
          </a:stretch>
        </p:blipFill>
        <p:spPr>
          <a:xfrm>
            <a:off x="0" y="0"/>
            <a:ext cx="12166600" cy="1714500"/>
          </a:xfrm>
          <a:prstGeom prst="rect">
            <a:avLst/>
          </a:prstGeom>
        </p:spPr>
      </p:pic>
    </p:spTree>
    <p:extLst>
      <p:ext uri="{BB962C8B-B14F-4D97-AF65-F5344CB8AC3E}">
        <p14:creationId xmlns:p14="http://schemas.microsoft.com/office/powerpoint/2010/main" val="1494165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5400" y="0"/>
            <a:ext cx="12166600" cy="1066800"/>
          </a:xfrm>
          <a:prstGeom prst="rect">
            <a:avLst/>
          </a:prstGeom>
        </p:spPr>
      </p:pic>
      <p:sp>
        <p:nvSpPr>
          <p:cNvPr id="3" name="Content Placeholder 2"/>
          <p:cNvSpPr>
            <a:spLocks noGrp="1"/>
          </p:cNvSpPr>
          <p:nvPr>
            <p:ph idx="1"/>
          </p:nvPr>
        </p:nvSpPr>
        <p:spPr>
          <a:xfrm rot="20969307">
            <a:off x="605445" y="1461072"/>
            <a:ext cx="4348942" cy="2894803"/>
          </a:xfrm>
          <a:solidFill>
            <a:srgbClr val="CCCCFF"/>
          </a:solidFill>
          <a:ln>
            <a:solidFill>
              <a:srgbClr val="7030A0"/>
            </a:solidFill>
          </a:ln>
        </p:spPr>
        <p:txBody>
          <a:bodyPr>
            <a:normAutofit/>
          </a:bodyPr>
          <a:lstStyle/>
          <a:p>
            <a:pPr marL="0" indent="0">
              <a:buNone/>
            </a:pPr>
            <a:r>
              <a:rPr lang="en-GB" dirty="0" smtClean="0"/>
              <a:t>Plan a party with entertainment and food for a friend’s birthday.</a:t>
            </a:r>
          </a:p>
          <a:p>
            <a:pPr marL="0" indent="0">
              <a:buNone/>
            </a:pPr>
            <a:r>
              <a:rPr lang="en-GB" dirty="0" smtClean="0"/>
              <a:t>Verb suggestions:</a:t>
            </a:r>
          </a:p>
          <a:p>
            <a:pPr marL="0" indent="0">
              <a:buNone/>
            </a:pPr>
            <a:r>
              <a:rPr lang="en-GB" i="1" dirty="0" smtClean="0"/>
              <a:t>(don’t) mind, suggest, avoid, afford, want, offer, enjoy</a:t>
            </a:r>
            <a:endParaRPr lang="en-GB" i="1" dirty="0"/>
          </a:p>
          <a:p>
            <a:pPr marL="0" indent="0">
              <a:buNone/>
            </a:pPr>
            <a:endParaRPr lang="en-GB" i="1" dirty="0"/>
          </a:p>
          <a:p>
            <a:pPr marL="0" indent="0">
              <a:buNone/>
            </a:pPr>
            <a:endParaRPr lang="en-GB" i="1" dirty="0"/>
          </a:p>
          <a:p>
            <a:pPr marL="0" indent="0">
              <a:buNone/>
            </a:pPr>
            <a:endParaRPr lang="en-GB" i="1" dirty="0" smtClean="0"/>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itle 1"/>
          <p:cNvSpPr>
            <a:spLocks noGrp="1"/>
          </p:cNvSpPr>
          <p:nvPr>
            <p:ph type="title"/>
          </p:nvPr>
        </p:nvSpPr>
        <p:spPr>
          <a:xfrm>
            <a:off x="538950" y="315251"/>
            <a:ext cx="4082935" cy="1081290"/>
          </a:xfrm>
        </p:spPr>
        <p:txBody>
          <a:bodyPr/>
          <a:lstStyle/>
          <a:p>
            <a:r>
              <a:rPr lang="en-GB" b="1" dirty="0" smtClean="0"/>
              <a:t>Plan a dialogue</a:t>
            </a:r>
            <a:endParaRPr lang="en-GB" b="1" dirty="0"/>
          </a:p>
        </p:txBody>
      </p:sp>
      <p:sp>
        <p:nvSpPr>
          <p:cNvPr id="8" name="Content Placeholder 2"/>
          <p:cNvSpPr txBox="1">
            <a:spLocks/>
          </p:cNvSpPr>
          <p:nvPr/>
        </p:nvSpPr>
        <p:spPr>
          <a:xfrm rot="993133">
            <a:off x="7092142" y="1399132"/>
            <a:ext cx="4348942" cy="2928056"/>
          </a:xfrm>
          <a:prstGeom prst="rect">
            <a:avLst/>
          </a:prstGeom>
          <a:solidFill>
            <a:srgbClr val="FFCCFF"/>
          </a:solidFill>
          <a:ln>
            <a:solidFill>
              <a:srgbClr val="FF0066"/>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Your friend has got an interview for Saturday job. Give advice.</a:t>
            </a:r>
          </a:p>
          <a:p>
            <a:pPr marL="0" indent="0">
              <a:buFont typeface="Arial" panose="020B0604020202020204" pitchFamily="34" charset="0"/>
              <a:buNone/>
            </a:pPr>
            <a:r>
              <a:rPr lang="en-GB" dirty="0" smtClean="0"/>
              <a:t>Verb suggestions:</a:t>
            </a:r>
          </a:p>
          <a:p>
            <a:pPr marL="0" indent="0">
              <a:buFont typeface="Arial" panose="020B0604020202020204" pitchFamily="34" charset="0"/>
              <a:buNone/>
            </a:pPr>
            <a:r>
              <a:rPr lang="en-GB" i="1" dirty="0" smtClean="0"/>
              <a:t>practise, learn, suggest, avoid, want, offer</a:t>
            </a:r>
          </a:p>
          <a:p>
            <a:pPr marL="0" indent="0">
              <a:buFont typeface="Arial" panose="020B0604020202020204" pitchFamily="34" charset="0"/>
              <a:buNone/>
            </a:pPr>
            <a:endParaRPr lang="en-GB" i="1" dirty="0" smtClean="0"/>
          </a:p>
          <a:p>
            <a:pPr marL="0" indent="0">
              <a:buFont typeface="Arial" panose="020B0604020202020204" pitchFamily="34" charset="0"/>
              <a:buNone/>
            </a:pPr>
            <a:endParaRPr lang="en-GB" i="1" dirty="0" smtClean="0"/>
          </a:p>
          <a:p>
            <a:pPr marL="0" indent="0">
              <a:buFont typeface="Arial" panose="020B0604020202020204" pitchFamily="34" charset="0"/>
              <a:buNone/>
            </a:pPr>
            <a:endParaRPr lang="en-GB" i="1" dirty="0" smtClean="0"/>
          </a:p>
        </p:txBody>
      </p:sp>
      <p:sp>
        <p:nvSpPr>
          <p:cNvPr id="9" name="Content Placeholder 2"/>
          <p:cNvSpPr txBox="1">
            <a:spLocks/>
          </p:cNvSpPr>
          <p:nvPr/>
        </p:nvSpPr>
        <p:spPr>
          <a:xfrm>
            <a:off x="3158836" y="4189615"/>
            <a:ext cx="6483928" cy="2238904"/>
          </a:xfrm>
          <a:prstGeom prst="rect">
            <a:avLst/>
          </a:prstGeom>
          <a:solidFill>
            <a:schemeClr val="accent1">
              <a:lumMod val="40000"/>
              <a:lumOff val="60000"/>
            </a:schemeClr>
          </a:solidFill>
          <a:ln>
            <a:solidFill>
              <a:srgbClr val="00B0F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Your own ideas (about a tricky situation).</a:t>
            </a:r>
          </a:p>
          <a:p>
            <a:pPr marL="0" indent="0">
              <a:buFont typeface="Arial" panose="020B0604020202020204" pitchFamily="34" charset="0"/>
              <a:buNone/>
            </a:pPr>
            <a:r>
              <a:rPr lang="en-GB" dirty="0" smtClean="0"/>
              <a:t>Verb suggestions:</a:t>
            </a:r>
          </a:p>
          <a:p>
            <a:pPr marL="0" indent="0">
              <a:buFont typeface="Arial" panose="020B0604020202020204" pitchFamily="34" charset="0"/>
              <a:buNone/>
            </a:pPr>
            <a:r>
              <a:rPr lang="en-GB" i="1" dirty="0"/>
              <a:t>e</a:t>
            </a:r>
            <a:r>
              <a:rPr lang="en-GB" i="1" dirty="0" smtClean="0"/>
              <a:t>njoy, practise, learn, decide suggest, avoid, want, offer, hope, afford, imagine </a:t>
            </a:r>
          </a:p>
          <a:p>
            <a:pPr marL="0" indent="0">
              <a:buFont typeface="Arial" panose="020B0604020202020204" pitchFamily="34" charset="0"/>
              <a:buNone/>
            </a:pPr>
            <a:endParaRPr lang="en-GB" i="1" dirty="0" smtClean="0"/>
          </a:p>
          <a:p>
            <a:pPr marL="0" indent="0">
              <a:buFont typeface="Arial" panose="020B0604020202020204" pitchFamily="34" charset="0"/>
              <a:buNone/>
            </a:pPr>
            <a:endParaRPr lang="en-GB" i="1" dirty="0" smtClean="0"/>
          </a:p>
          <a:p>
            <a:pPr marL="0" indent="0">
              <a:buFont typeface="Arial" panose="020B0604020202020204" pitchFamily="34" charset="0"/>
              <a:buNone/>
            </a:pPr>
            <a:endParaRPr lang="en-GB" i="1" dirty="0" smtClean="0"/>
          </a:p>
        </p:txBody>
      </p:sp>
    </p:spTree>
    <p:extLst>
      <p:ext uri="{BB962C8B-B14F-4D97-AF65-F5344CB8AC3E}">
        <p14:creationId xmlns:p14="http://schemas.microsoft.com/office/powerpoint/2010/main" val="287149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 grpId="0"/>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Acknowledgements</a:t>
            </a:r>
            <a:endParaRPr lang="en-US" b="1" dirty="0"/>
          </a:p>
        </p:txBody>
      </p:sp>
      <p:sp>
        <p:nvSpPr>
          <p:cNvPr id="3" name="Content Placeholder 2"/>
          <p:cNvSpPr>
            <a:spLocks noGrp="1"/>
          </p:cNvSpPr>
          <p:nvPr>
            <p:ph idx="1"/>
          </p:nvPr>
        </p:nvSpPr>
        <p:spPr/>
        <p:txBody>
          <a:bodyPr>
            <a:normAutofit/>
          </a:bodyPr>
          <a:lstStyle/>
          <a:p>
            <a:pPr marL="0" indent="0">
              <a:buNone/>
            </a:pPr>
            <a:r>
              <a:rPr lang="en-GB" sz="2000" dirty="0"/>
              <a:t>The authors and publishers acknowledge the following sources of copyright material and are grateful for the permissions granted. While every effort has been made, it has not always been possible to identify the sources of all the material used, or to trace all copyright holders. If any omissions are brought to our notice, we will be happy to include the appropriate acknowledgements on reprinting and in the next update to the digital edition, as applicable. </a:t>
            </a:r>
          </a:p>
          <a:p>
            <a:pPr marL="0" indent="0">
              <a:buNone/>
            </a:pPr>
            <a:r>
              <a:rPr lang="en-GB" sz="2000" dirty="0" smtClean="0">
                <a:solidFill>
                  <a:prstClr val="black"/>
                </a:solidFill>
              </a:rPr>
              <a:t>The publishers are grateful to the following illustrators:</a:t>
            </a:r>
          </a:p>
          <a:p>
            <a:pPr marL="0" indent="0">
              <a:buNone/>
            </a:pPr>
            <a:r>
              <a:rPr lang="en-GB" sz="2000" dirty="0" smtClean="0"/>
              <a:t>Julian </a:t>
            </a:r>
            <a:r>
              <a:rPr lang="en-GB" sz="2000" dirty="0" err="1" smtClean="0"/>
              <a:t>Mosedale</a:t>
            </a:r>
            <a:r>
              <a:rPr lang="en-GB" sz="2000" dirty="0" smtClean="0"/>
              <a:t> (Slide 2 &amp; </a:t>
            </a:r>
            <a:r>
              <a:rPr lang="en-GB" sz="2000" smtClean="0"/>
              <a:t>3).</a:t>
            </a:r>
            <a:endParaRPr lang="en-GB" sz="2000" dirty="0" smtClean="0"/>
          </a:p>
          <a:p>
            <a:pPr marL="0" indent="0">
              <a:buNone/>
            </a:pPr>
            <a:endParaRPr lang="en-GB" sz="2000" dirty="0"/>
          </a:p>
          <a:p>
            <a:pPr marL="0" indent="0">
              <a:buNone/>
            </a:pPr>
            <a:r>
              <a:rPr lang="en-GB" sz="2000" dirty="0"/>
              <a:t>Written by Emma </a:t>
            </a:r>
            <a:r>
              <a:rPr lang="en-GB" sz="2000" dirty="0" err="1" smtClean="0"/>
              <a:t>Szlachta</a:t>
            </a:r>
            <a:r>
              <a:rPr lang="en-GB" sz="2000" dirty="0" smtClean="0"/>
              <a:t>.</a:t>
            </a:r>
            <a:endParaRPr lang="en-GB" sz="2000" dirty="0"/>
          </a:p>
          <a:p>
            <a:pPr marL="0" indent="0">
              <a:buNone/>
            </a:pPr>
            <a:endParaRPr lang="en-US" sz="2000" dirty="0"/>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Tree>
    <p:extLst>
      <p:ext uri="{BB962C8B-B14F-4D97-AF65-F5344CB8AC3E}">
        <p14:creationId xmlns:p14="http://schemas.microsoft.com/office/powerpoint/2010/main" val="1813171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25400" y="0"/>
            <a:ext cx="12166600" cy="1066800"/>
          </a:xfrm>
          <a:prstGeom prst="rect">
            <a:avLst/>
          </a:prstGeom>
        </p:spPr>
      </p:pic>
      <p:sp>
        <p:nvSpPr>
          <p:cNvPr id="3" name="Content Placeholder 2"/>
          <p:cNvSpPr>
            <a:spLocks noGrp="1"/>
          </p:cNvSpPr>
          <p:nvPr>
            <p:ph idx="1"/>
          </p:nvPr>
        </p:nvSpPr>
        <p:spPr>
          <a:xfrm>
            <a:off x="829046" y="4331426"/>
            <a:ext cx="10086976" cy="1701858"/>
          </a:xfrm>
        </p:spPr>
        <p:txBody>
          <a:bodyPr>
            <a:normAutofit/>
          </a:bodyPr>
          <a:lstStyle/>
          <a:p>
            <a:pPr marL="0" indent="0">
              <a:lnSpc>
                <a:spcPct val="150000"/>
              </a:lnSpc>
              <a:buNone/>
            </a:pPr>
            <a:r>
              <a:rPr lang="en-GB" i="1" dirty="0" smtClean="0"/>
              <a:t>We were told to</a:t>
            </a:r>
            <a:r>
              <a:rPr lang="en-GB" i="1" dirty="0" smtClean="0">
                <a:solidFill>
                  <a:srgbClr val="FF0066"/>
                </a:solidFill>
              </a:rPr>
              <a:t> </a:t>
            </a:r>
            <a:r>
              <a:rPr lang="en-GB" b="1" i="1" dirty="0" smtClean="0">
                <a:solidFill>
                  <a:srgbClr val="FF0066"/>
                </a:solidFill>
              </a:rPr>
              <a:t>avoid </a:t>
            </a:r>
            <a:r>
              <a:rPr lang="en-GB" b="1" i="1" dirty="0" smtClean="0">
                <a:solidFill>
                  <a:srgbClr val="00B0F0"/>
                </a:solidFill>
              </a:rPr>
              <a:t>going </a:t>
            </a:r>
            <a:r>
              <a:rPr lang="en-GB" i="1" dirty="0" smtClean="0"/>
              <a:t>to the lake because it’s dangerous.</a:t>
            </a:r>
          </a:p>
          <a:p>
            <a:pPr marL="0" indent="0">
              <a:lnSpc>
                <a:spcPct val="150000"/>
              </a:lnSpc>
              <a:buNone/>
            </a:pPr>
            <a:r>
              <a:rPr lang="en-GB" i="1" dirty="0" smtClean="0"/>
              <a:t>He </a:t>
            </a:r>
            <a:r>
              <a:rPr lang="en-GB" b="1" i="1" dirty="0" smtClean="0">
                <a:solidFill>
                  <a:srgbClr val="FF0066"/>
                </a:solidFill>
              </a:rPr>
              <a:t>suggested</a:t>
            </a:r>
            <a:r>
              <a:rPr lang="en-GB" i="1" dirty="0" smtClean="0"/>
              <a:t> </a:t>
            </a:r>
            <a:r>
              <a:rPr lang="en-GB" b="1" i="1" dirty="0" smtClean="0">
                <a:solidFill>
                  <a:srgbClr val="00B0F0"/>
                </a:solidFill>
              </a:rPr>
              <a:t>rescuing </a:t>
            </a:r>
            <a:r>
              <a:rPr lang="en-GB" i="1" dirty="0" smtClean="0"/>
              <a:t>the cat with a ladder.</a:t>
            </a:r>
          </a:p>
          <a:p>
            <a:pPr marL="0" indent="0">
              <a:buNone/>
            </a:pPr>
            <a:endParaRPr lang="en-GB" dirty="0" smtClean="0"/>
          </a:p>
          <a:p>
            <a:pPr marL="0" indent="0">
              <a:buNone/>
            </a:pPr>
            <a:endParaRPr lang="en-GB" dirty="0" smtClean="0"/>
          </a:p>
        </p:txBody>
      </p:sp>
      <p:sp>
        <p:nvSpPr>
          <p:cNvPr id="4" name="Footer Placeholder 3"/>
          <p:cNvSpPr>
            <a:spLocks noGrp="1"/>
          </p:cNvSpPr>
          <p:nvPr>
            <p:ph type="ftr" sz="quarter" idx="11"/>
          </p:nvPr>
        </p:nvSpPr>
        <p:spPr/>
        <p:txBody>
          <a:bodyPr/>
          <a:lstStyle/>
          <a:p>
            <a:r>
              <a:rPr lang="en-US" smtClean="0"/>
              <a:t>© Cambridge University Press 2016</a:t>
            </a:r>
            <a:endParaRPr lang="en-US" dirty="0"/>
          </a:p>
        </p:txBody>
      </p:sp>
      <p:sp>
        <p:nvSpPr>
          <p:cNvPr id="6" name="Title 1"/>
          <p:cNvSpPr>
            <a:spLocks noGrp="1"/>
          </p:cNvSpPr>
          <p:nvPr>
            <p:ph type="title"/>
          </p:nvPr>
        </p:nvSpPr>
        <p:spPr>
          <a:xfrm>
            <a:off x="838200" y="365125"/>
            <a:ext cx="10515600" cy="1325563"/>
          </a:xfrm>
        </p:spPr>
        <p:txBody>
          <a:bodyPr/>
          <a:lstStyle/>
          <a:p>
            <a:r>
              <a:rPr lang="en-GB" b="1" dirty="0" smtClean="0"/>
              <a:t>Verbs followed by the gerund</a:t>
            </a:r>
            <a:endParaRPr lang="en-GB" b="1" dirty="0"/>
          </a:p>
        </p:txBody>
      </p:sp>
      <p:sp>
        <p:nvSpPr>
          <p:cNvPr id="7" name="TextBox 6"/>
          <p:cNvSpPr txBox="1"/>
          <p:nvPr/>
        </p:nvSpPr>
        <p:spPr>
          <a:xfrm>
            <a:off x="1023132" y="3136410"/>
            <a:ext cx="1880382" cy="523220"/>
          </a:xfrm>
          <a:prstGeom prst="rect">
            <a:avLst/>
          </a:prstGeom>
          <a:noFill/>
        </p:spPr>
        <p:txBody>
          <a:bodyPr wrap="square" rtlCol="0">
            <a:spAutoFit/>
          </a:bodyPr>
          <a:lstStyle/>
          <a:p>
            <a:r>
              <a:rPr lang="en-GB" sz="2800" b="1" i="1" dirty="0">
                <a:solidFill>
                  <a:srgbClr val="FF0066"/>
                </a:solidFill>
              </a:rPr>
              <a:t>d</a:t>
            </a:r>
            <a:r>
              <a:rPr lang="en-GB" sz="2800" b="1" i="1" dirty="0" smtClean="0">
                <a:solidFill>
                  <a:srgbClr val="FF0066"/>
                </a:solidFill>
              </a:rPr>
              <a:t>on’t mind</a:t>
            </a:r>
            <a:endParaRPr lang="en-GB" sz="2800" b="1" i="1" dirty="0">
              <a:solidFill>
                <a:srgbClr val="FF0066"/>
              </a:solidFill>
            </a:endParaRPr>
          </a:p>
        </p:txBody>
      </p:sp>
      <p:sp>
        <p:nvSpPr>
          <p:cNvPr id="8" name="TextBox 7"/>
          <p:cNvSpPr txBox="1"/>
          <p:nvPr/>
        </p:nvSpPr>
        <p:spPr>
          <a:xfrm>
            <a:off x="3762589" y="2252935"/>
            <a:ext cx="903981" cy="645624"/>
          </a:xfrm>
          <a:prstGeom prst="rect">
            <a:avLst/>
          </a:prstGeom>
          <a:noFill/>
        </p:spPr>
        <p:txBody>
          <a:bodyPr wrap="square" rtlCol="0">
            <a:spAutoFit/>
          </a:bodyPr>
          <a:lstStyle/>
          <a:p>
            <a:r>
              <a:rPr lang="en-GB" sz="3600" b="1" dirty="0" err="1" smtClean="0">
                <a:solidFill>
                  <a:srgbClr val="00B0F0"/>
                </a:solidFill>
              </a:rPr>
              <a:t>ing</a:t>
            </a:r>
            <a:endParaRPr lang="en-GB" sz="3600" b="1" dirty="0">
              <a:solidFill>
                <a:srgbClr val="00B0F0"/>
              </a:solidFill>
            </a:endParaRPr>
          </a:p>
        </p:txBody>
      </p:sp>
      <p:sp>
        <p:nvSpPr>
          <p:cNvPr id="9" name="TextBox 8"/>
          <p:cNvSpPr txBox="1"/>
          <p:nvPr/>
        </p:nvSpPr>
        <p:spPr>
          <a:xfrm>
            <a:off x="885824" y="2984392"/>
            <a:ext cx="9314585" cy="738664"/>
          </a:xfrm>
          <a:prstGeom prst="rect">
            <a:avLst/>
          </a:prstGeom>
          <a:noFill/>
        </p:spPr>
        <p:txBody>
          <a:bodyPr wrap="square" rtlCol="0">
            <a:spAutoFit/>
          </a:bodyPr>
          <a:lstStyle/>
          <a:p>
            <a:pPr>
              <a:lnSpc>
                <a:spcPct val="150000"/>
              </a:lnSpc>
            </a:pPr>
            <a:r>
              <a:rPr lang="en-GB" sz="2800" i="1" dirty="0"/>
              <a:t>I </a:t>
            </a:r>
            <a:r>
              <a:rPr lang="en-GB" sz="2800" i="1" dirty="0" smtClean="0"/>
              <a:t>                                    you </a:t>
            </a:r>
            <a:r>
              <a:rPr lang="en-GB" sz="2800" i="1" dirty="0"/>
              <a:t>clean the car.</a:t>
            </a:r>
          </a:p>
        </p:txBody>
      </p:sp>
      <p:sp>
        <p:nvSpPr>
          <p:cNvPr id="10" name="TextBox 9"/>
          <p:cNvSpPr txBox="1"/>
          <p:nvPr/>
        </p:nvSpPr>
        <p:spPr>
          <a:xfrm>
            <a:off x="1626919" y="1586840"/>
            <a:ext cx="1935677" cy="523220"/>
          </a:xfrm>
          <a:prstGeom prst="rect">
            <a:avLst/>
          </a:prstGeom>
          <a:noFill/>
        </p:spPr>
        <p:txBody>
          <a:bodyPr wrap="square" rtlCol="0">
            <a:spAutoFit/>
          </a:bodyPr>
          <a:lstStyle/>
          <a:p>
            <a:r>
              <a:rPr lang="en-GB" sz="2800" dirty="0" smtClean="0">
                <a:solidFill>
                  <a:schemeClr val="tx1">
                    <a:lumMod val="95000"/>
                    <a:lumOff val="5000"/>
                  </a:schemeClr>
                </a:solidFill>
              </a:rPr>
              <a:t>The gerund</a:t>
            </a:r>
            <a:endParaRPr lang="en-US" sz="2800" dirty="0">
              <a:solidFill>
                <a:schemeClr val="tx1">
                  <a:lumMod val="95000"/>
                  <a:lumOff val="5000"/>
                </a:schemeClr>
              </a:solidFill>
            </a:endParaRPr>
          </a:p>
        </p:txBody>
      </p:sp>
      <p:sp>
        <p:nvSpPr>
          <p:cNvPr id="11" name="TextBox 10"/>
          <p:cNvSpPr txBox="1"/>
          <p:nvPr/>
        </p:nvSpPr>
        <p:spPr>
          <a:xfrm>
            <a:off x="3562596" y="1586840"/>
            <a:ext cx="469074" cy="523220"/>
          </a:xfrm>
          <a:prstGeom prst="rect">
            <a:avLst/>
          </a:prstGeom>
          <a:noFill/>
        </p:spPr>
        <p:txBody>
          <a:bodyPr wrap="square" rtlCol="0">
            <a:spAutoFit/>
          </a:bodyPr>
          <a:lstStyle/>
          <a:p>
            <a:r>
              <a:rPr lang="en-GB" sz="2800" dirty="0" smtClean="0">
                <a:solidFill>
                  <a:schemeClr val="tx1">
                    <a:lumMod val="95000"/>
                    <a:lumOff val="5000"/>
                  </a:schemeClr>
                </a:solidFill>
              </a:rPr>
              <a:t>=</a:t>
            </a:r>
            <a:endParaRPr lang="en-US" sz="2800" dirty="0">
              <a:solidFill>
                <a:schemeClr val="tx1">
                  <a:lumMod val="95000"/>
                  <a:lumOff val="5000"/>
                </a:schemeClr>
              </a:solidFill>
            </a:endParaRPr>
          </a:p>
        </p:txBody>
      </p:sp>
      <p:sp>
        <p:nvSpPr>
          <p:cNvPr id="12" name="TextBox 11"/>
          <p:cNvSpPr txBox="1"/>
          <p:nvPr/>
        </p:nvSpPr>
        <p:spPr>
          <a:xfrm>
            <a:off x="4031670" y="1586134"/>
            <a:ext cx="841170" cy="523220"/>
          </a:xfrm>
          <a:prstGeom prst="rect">
            <a:avLst/>
          </a:prstGeom>
          <a:noFill/>
        </p:spPr>
        <p:txBody>
          <a:bodyPr wrap="square" rtlCol="0">
            <a:spAutoFit/>
          </a:bodyPr>
          <a:lstStyle/>
          <a:p>
            <a:r>
              <a:rPr lang="en-GB" sz="2800" dirty="0" smtClean="0">
                <a:solidFill>
                  <a:schemeClr val="tx1">
                    <a:lumMod val="95000"/>
                    <a:lumOff val="5000"/>
                  </a:schemeClr>
                </a:solidFill>
              </a:rPr>
              <a:t>verb</a:t>
            </a:r>
            <a:endParaRPr lang="en-US" sz="2800" dirty="0">
              <a:solidFill>
                <a:schemeClr val="tx1">
                  <a:lumMod val="95000"/>
                  <a:lumOff val="5000"/>
                </a:schemeClr>
              </a:solidFill>
            </a:endParaRPr>
          </a:p>
        </p:txBody>
      </p:sp>
      <p:sp>
        <p:nvSpPr>
          <p:cNvPr id="13" name="TextBox 12"/>
          <p:cNvSpPr txBox="1"/>
          <p:nvPr/>
        </p:nvSpPr>
        <p:spPr>
          <a:xfrm>
            <a:off x="5140862" y="1586840"/>
            <a:ext cx="967838" cy="523220"/>
          </a:xfrm>
          <a:prstGeom prst="rect">
            <a:avLst/>
          </a:prstGeom>
          <a:noFill/>
        </p:spPr>
        <p:txBody>
          <a:bodyPr wrap="square" rtlCol="0">
            <a:spAutoFit/>
          </a:bodyPr>
          <a:lstStyle/>
          <a:p>
            <a:r>
              <a:rPr lang="en-GB" sz="2800" i="1" dirty="0" smtClean="0">
                <a:solidFill>
                  <a:schemeClr val="tx1">
                    <a:lumMod val="95000"/>
                    <a:lumOff val="5000"/>
                  </a:schemeClr>
                </a:solidFill>
              </a:rPr>
              <a:t>-</a:t>
            </a:r>
            <a:r>
              <a:rPr lang="en-GB" sz="2800" i="1" dirty="0" err="1" smtClean="0">
                <a:solidFill>
                  <a:schemeClr val="tx1">
                    <a:lumMod val="95000"/>
                    <a:lumOff val="5000"/>
                  </a:schemeClr>
                </a:solidFill>
              </a:rPr>
              <a:t>ing</a:t>
            </a:r>
            <a:endParaRPr lang="en-US" sz="2800" i="1" dirty="0">
              <a:solidFill>
                <a:schemeClr val="tx1">
                  <a:lumMod val="95000"/>
                  <a:lumOff val="5000"/>
                </a:schemeClr>
              </a:solidFill>
            </a:endParaRPr>
          </a:p>
        </p:txBody>
      </p:sp>
      <p:sp>
        <p:nvSpPr>
          <p:cNvPr id="14" name="TextBox 13"/>
          <p:cNvSpPr txBox="1"/>
          <p:nvPr/>
        </p:nvSpPr>
        <p:spPr>
          <a:xfrm>
            <a:off x="4793674" y="1586840"/>
            <a:ext cx="449284" cy="523220"/>
          </a:xfrm>
          <a:prstGeom prst="rect">
            <a:avLst/>
          </a:prstGeom>
          <a:noFill/>
        </p:spPr>
        <p:txBody>
          <a:bodyPr wrap="square" rtlCol="0">
            <a:spAutoFit/>
          </a:bodyPr>
          <a:lstStyle/>
          <a:p>
            <a:r>
              <a:rPr lang="en-GB" sz="2800" dirty="0">
                <a:solidFill>
                  <a:schemeClr val="tx1">
                    <a:lumMod val="95000"/>
                    <a:lumOff val="5000"/>
                  </a:schemeClr>
                </a:solidFill>
              </a:rPr>
              <a:t>+</a:t>
            </a:r>
            <a:endParaRPr lang="en-US" sz="2800" dirty="0">
              <a:solidFill>
                <a:schemeClr val="tx1">
                  <a:lumMod val="95000"/>
                  <a:lumOff val="5000"/>
                </a:schemeClr>
              </a:solidFill>
            </a:endParaRPr>
          </a:p>
        </p:txBody>
      </p:sp>
      <p:sp>
        <p:nvSpPr>
          <p:cNvPr id="15" name="TextBox 14"/>
          <p:cNvSpPr txBox="1"/>
          <p:nvPr/>
        </p:nvSpPr>
        <p:spPr>
          <a:xfrm>
            <a:off x="2913288" y="2252229"/>
            <a:ext cx="1240973" cy="646331"/>
          </a:xfrm>
          <a:prstGeom prst="rect">
            <a:avLst/>
          </a:prstGeom>
          <a:noFill/>
        </p:spPr>
        <p:txBody>
          <a:bodyPr wrap="square" rtlCol="0">
            <a:spAutoFit/>
          </a:bodyPr>
          <a:lstStyle/>
          <a:p>
            <a:r>
              <a:rPr lang="en-GB" sz="3600" b="1" dirty="0" smtClean="0">
                <a:solidFill>
                  <a:srgbClr val="00B0F0"/>
                </a:solidFill>
              </a:rPr>
              <a:t>help</a:t>
            </a:r>
            <a:endParaRPr lang="en-GB" sz="3600" b="1" dirty="0">
              <a:solidFill>
                <a:srgbClr val="00B0F0"/>
              </a:solidFill>
            </a:endParaRPr>
          </a:p>
        </p:txBody>
      </p:sp>
      <p:sp>
        <p:nvSpPr>
          <p:cNvPr id="16" name="TextBox 15"/>
          <p:cNvSpPr txBox="1"/>
          <p:nvPr/>
        </p:nvSpPr>
        <p:spPr>
          <a:xfrm>
            <a:off x="2752725" y="3136410"/>
            <a:ext cx="2265591" cy="523220"/>
          </a:xfrm>
          <a:prstGeom prst="rect">
            <a:avLst/>
          </a:prstGeom>
          <a:noFill/>
        </p:spPr>
        <p:txBody>
          <a:bodyPr wrap="square" rtlCol="0">
            <a:spAutoFit/>
          </a:bodyPr>
          <a:lstStyle/>
          <a:p>
            <a:r>
              <a:rPr lang="en-GB" sz="2800" b="1" i="1" dirty="0" smtClean="0">
                <a:solidFill>
                  <a:srgbClr val="00B0F0"/>
                </a:solidFill>
              </a:rPr>
              <a:t>helping</a:t>
            </a:r>
            <a:endParaRPr lang="en-GB" sz="2800" b="1" i="1" dirty="0">
              <a:solidFill>
                <a:srgbClr val="00B0F0"/>
              </a:solidFill>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4371" y="1472540"/>
            <a:ext cx="3497486" cy="2504700"/>
          </a:xfrm>
          <a:prstGeom prst="rect">
            <a:avLst/>
          </a:prstGeom>
        </p:spPr>
      </p:pic>
    </p:spTree>
    <p:extLst>
      <p:ext uri="{BB962C8B-B14F-4D97-AF65-F5344CB8AC3E}">
        <p14:creationId xmlns:p14="http://schemas.microsoft.com/office/powerpoint/2010/main" val="4027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80">
                                          <p:stCondLst>
                                            <p:cond delay="0"/>
                                          </p:stCondLst>
                                        </p:cTn>
                                        <p:tgtEl>
                                          <p:spTgt spid="8"/>
                                        </p:tgtEl>
                                      </p:cBhvr>
                                    </p:animEffect>
                                    <p:anim calcmode="lin" valueType="num">
                                      <p:cBhvr>
                                        <p:cTn id="4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3" dur="26">
                                          <p:stCondLst>
                                            <p:cond delay="650"/>
                                          </p:stCondLst>
                                        </p:cTn>
                                        <p:tgtEl>
                                          <p:spTgt spid="8"/>
                                        </p:tgtEl>
                                      </p:cBhvr>
                                      <p:to x="100000" y="60000"/>
                                    </p:animScale>
                                    <p:animScale>
                                      <p:cBhvr>
                                        <p:cTn id="54" dur="166" decel="50000">
                                          <p:stCondLst>
                                            <p:cond delay="676"/>
                                          </p:stCondLst>
                                        </p:cTn>
                                        <p:tgtEl>
                                          <p:spTgt spid="8"/>
                                        </p:tgtEl>
                                      </p:cBhvr>
                                      <p:to x="100000" y="100000"/>
                                    </p:animScale>
                                    <p:animScale>
                                      <p:cBhvr>
                                        <p:cTn id="55" dur="26">
                                          <p:stCondLst>
                                            <p:cond delay="1312"/>
                                          </p:stCondLst>
                                        </p:cTn>
                                        <p:tgtEl>
                                          <p:spTgt spid="8"/>
                                        </p:tgtEl>
                                      </p:cBhvr>
                                      <p:to x="100000" y="80000"/>
                                    </p:animScale>
                                    <p:animScale>
                                      <p:cBhvr>
                                        <p:cTn id="56" dur="166" decel="50000">
                                          <p:stCondLst>
                                            <p:cond delay="1338"/>
                                          </p:stCondLst>
                                        </p:cTn>
                                        <p:tgtEl>
                                          <p:spTgt spid="8"/>
                                        </p:tgtEl>
                                      </p:cBhvr>
                                      <p:to x="100000" y="100000"/>
                                    </p:animScale>
                                    <p:animScale>
                                      <p:cBhvr>
                                        <p:cTn id="57" dur="26">
                                          <p:stCondLst>
                                            <p:cond delay="1642"/>
                                          </p:stCondLst>
                                        </p:cTn>
                                        <p:tgtEl>
                                          <p:spTgt spid="8"/>
                                        </p:tgtEl>
                                      </p:cBhvr>
                                      <p:to x="100000" y="90000"/>
                                    </p:animScale>
                                    <p:animScale>
                                      <p:cBhvr>
                                        <p:cTn id="58" dur="166" decel="50000">
                                          <p:stCondLst>
                                            <p:cond delay="1668"/>
                                          </p:stCondLst>
                                        </p:cTn>
                                        <p:tgtEl>
                                          <p:spTgt spid="8"/>
                                        </p:tgtEl>
                                      </p:cBhvr>
                                      <p:to x="100000" y="100000"/>
                                    </p:animScale>
                                    <p:animScale>
                                      <p:cBhvr>
                                        <p:cTn id="59" dur="26">
                                          <p:stCondLst>
                                            <p:cond delay="1808"/>
                                          </p:stCondLst>
                                        </p:cTn>
                                        <p:tgtEl>
                                          <p:spTgt spid="8"/>
                                        </p:tgtEl>
                                      </p:cBhvr>
                                      <p:to x="100000" y="95000"/>
                                    </p:animScale>
                                    <p:animScale>
                                      <p:cBhvr>
                                        <p:cTn id="60" dur="166" decel="50000">
                                          <p:stCondLst>
                                            <p:cond delay="1834"/>
                                          </p:stCondLst>
                                        </p:cTn>
                                        <p:tgtEl>
                                          <p:spTgt spid="8"/>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1000" fill="hold"/>
                                        <p:tgtEl>
                                          <p:spTgt spid="17"/>
                                        </p:tgtEl>
                                        <p:attrNameLst>
                                          <p:attrName>ppt_w</p:attrName>
                                        </p:attrNameLst>
                                      </p:cBhvr>
                                      <p:tavLst>
                                        <p:tav tm="0">
                                          <p:val>
                                            <p:fltVal val="0"/>
                                          </p:val>
                                        </p:tav>
                                        <p:tav tm="100000">
                                          <p:val>
                                            <p:strVal val="#ppt_w"/>
                                          </p:val>
                                        </p:tav>
                                      </p:tavLst>
                                    </p:anim>
                                    <p:anim calcmode="lin" valueType="num">
                                      <p:cBhvr>
                                        <p:cTn id="66" dur="1000" fill="hold"/>
                                        <p:tgtEl>
                                          <p:spTgt spid="17"/>
                                        </p:tgtEl>
                                        <p:attrNameLst>
                                          <p:attrName>ppt_h</p:attrName>
                                        </p:attrNameLst>
                                      </p:cBhvr>
                                      <p:tavLst>
                                        <p:tav tm="0">
                                          <p:val>
                                            <p:fltVal val="0"/>
                                          </p:val>
                                        </p:tav>
                                        <p:tav tm="100000">
                                          <p:val>
                                            <p:strVal val="#ppt_h"/>
                                          </p:val>
                                        </p:tav>
                                      </p:tavLst>
                                    </p:anim>
                                    <p:anim calcmode="lin" valueType="num">
                                      <p:cBhvr>
                                        <p:cTn id="67" dur="1000" fill="hold"/>
                                        <p:tgtEl>
                                          <p:spTgt spid="17"/>
                                        </p:tgtEl>
                                        <p:attrNameLst>
                                          <p:attrName>style.rotation</p:attrName>
                                        </p:attrNameLst>
                                      </p:cBhvr>
                                      <p:tavLst>
                                        <p:tav tm="0">
                                          <p:val>
                                            <p:fltVal val="90"/>
                                          </p:val>
                                        </p:tav>
                                        <p:tav tm="100000">
                                          <p:val>
                                            <p:fltVal val="0"/>
                                          </p:val>
                                        </p:tav>
                                      </p:tavLst>
                                    </p:anim>
                                    <p:animEffect transition="in" filter="fade">
                                      <p:cBhvr>
                                        <p:cTn id="68" dur="10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down)">
                                      <p:cBhvr>
                                        <p:cTn id="73" dur="500"/>
                                        <p:tgtEl>
                                          <p:spTgt spid="9"/>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down)">
                                      <p:cBhvr>
                                        <p:cTn id="76" dur="500"/>
                                        <p:tgtEl>
                                          <p:spTgt spid="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down)">
                                      <p:cBhvr>
                                        <p:cTn id="79" dur="6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mph" presetSubtype="0" fill="hold" grpId="1" nodeType="clickEffect">
                                  <p:stCondLst>
                                    <p:cond delay="0"/>
                                  </p:stCondLst>
                                  <p:childTnLst>
                                    <p:animEffect transition="out" filter="fade">
                                      <p:cBhvr>
                                        <p:cTn id="83" dur="500" tmFilter="0, 0; .2, .5; .8, .5; 1, 0"/>
                                        <p:tgtEl>
                                          <p:spTgt spid="7"/>
                                        </p:tgtEl>
                                      </p:cBhvr>
                                    </p:animEffect>
                                    <p:animScale>
                                      <p:cBhvr>
                                        <p:cTn id="84" dur="250" autoRev="1" fill="hold"/>
                                        <p:tgtEl>
                                          <p:spTgt spid="7"/>
                                        </p:tgtEl>
                                      </p:cBhvr>
                                      <p:by x="105000" y="105000"/>
                                    </p:animScale>
                                  </p:childTnLst>
                                </p:cTn>
                              </p:par>
                            </p:childTnLst>
                          </p:cTn>
                        </p:par>
                        <p:par>
                          <p:cTn id="85" fill="hold">
                            <p:stCondLst>
                              <p:cond delay="500"/>
                            </p:stCondLst>
                            <p:childTnLst>
                              <p:par>
                                <p:cTn id="86" presetID="26" presetClass="emph" presetSubtype="0" fill="hold" grpId="2" nodeType="afterEffect">
                                  <p:stCondLst>
                                    <p:cond delay="0"/>
                                  </p:stCondLst>
                                  <p:childTnLst>
                                    <p:animEffect transition="out" filter="fade">
                                      <p:cBhvr>
                                        <p:cTn id="87" dur="500" tmFilter="0, 0; .2, .5; .8, .5; 1, 0"/>
                                        <p:tgtEl>
                                          <p:spTgt spid="7"/>
                                        </p:tgtEl>
                                      </p:cBhvr>
                                    </p:animEffect>
                                    <p:animScale>
                                      <p:cBhvr>
                                        <p:cTn id="88" dur="250" autoRev="1" fill="hold"/>
                                        <p:tgtEl>
                                          <p:spTgt spid="7"/>
                                        </p:tgtEl>
                                      </p:cBhvr>
                                      <p:by x="105000" y="105000"/>
                                    </p:animScale>
                                  </p:childTnLst>
                                </p:cTn>
                              </p:par>
                            </p:childTnLst>
                          </p:cTn>
                        </p:par>
                        <p:par>
                          <p:cTn id="89" fill="hold">
                            <p:stCondLst>
                              <p:cond delay="1000"/>
                            </p:stCondLst>
                            <p:childTnLst>
                              <p:par>
                                <p:cTn id="90" presetID="26" presetClass="emph" presetSubtype="0" fill="hold" grpId="1" nodeType="afterEffect">
                                  <p:stCondLst>
                                    <p:cond delay="0"/>
                                  </p:stCondLst>
                                  <p:childTnLst>
                                    <p:animEffect transition="out" filter="fade">
                                      <p:cBhvr>
                                        <p:cTn id="91" dur="500" tmFilter="0, 0; .2, .5; .8, .5; 1, 0"/>
                                        <p:tgtEl>
                                          <p:spTgt spid="16"/>
                                        </p:tgtEl>
                                      </p:cBhvr>
                                    </p:animEffect>
                                    <p:animScale>
                                      <p:cBhvr>
                                        <p:cTn id="92" dur="250" autoRev="1" fill="hold"/>
                                        <p:tgtEl>
                                          <p:spTgt spid="16"/>
                                        </p:tgtEl>
                                      </p:cBhvr>
                                      <p:by x="105000" y="105000"/>
                                    </p:animScale>
                                  </p:childTnLst>
                                </p:cTn>
                              </p:par>
                            </p:childTnLst>
                          </p:cTn>
                        </p:par>
                        <p:par>
                          <p:cTn id="93" fill="hold">
                            <p:stCondLst>
                              <p:cond delay="1500"/>
                            </p:stCondLst>
                            <p:childTnLst>
                              <p:par>
                                <p:cTn id="94" presetID="26" presetClass="emph" presetSubtype="0" fill="hold" grpId="2" nodeType="afterEffect">
                                  <p:stCondLst>
                                    <p:cond delay="0"/>
                                  </p:stCondLst>
                                  <p:childTnLst>
                                    <p:animEffect transition="out" filter="fade">
                                      <p:cBhvr>
                                        <p:cTn id="95" dur="500" tmFilter="0, 0; .2, .5; .8, .5; 1, 0"/>
                                        <p:tgtEl>
                                          <p:spTgt spid="16"/>
                                        </p:tgtEl>
                                      </p:cBhvr>
                                    </p:animEffect>
                                    <p:animScale>
                                      <p:cBhvr>
                                        <p:cTn id="96" dur="250" autoRev="1" fill="hold"/>
                                        <p:tgtEl>
                                          <p:spTgt spid="16"/>
                                        </p:tgtEl>
                                      </p:cBhvr>
                                      <p:by x="105000" y="105000"/>
                                    </p:animScale>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
                                            <p:txEl>
                                              <p:pRg st="0" end="0"/>
                                            </p:txEl>
                                          </p:spTgt>
                                        </p:tgtEl>
                                        <p:attrNameLst>
                                          <p:attrName>style.visibility</p:attrName>
                                        </p:attrNameLst>
                                      </p:cBhvr>
                                      <p:to>
                                        <p:strVal val="visible"/>
                                      </p:to>
                                    </p:set>
                                    <p:animEffect transition="in" filter="fade">
                                      <p:cBhvr>
                                        <p:cTn id="101" dur="500"/>
                                        <p:tgtEl>
                                          <p:spTgt spid="3">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
                                            <p:txEl>
                                              <p:pRg st="1" end="1"/>
                                            </p:txEl>
                                          </p:spTgt>
                                        </p:tgtEl>
                                        <p:attrNameLst>
                                          <p:attrName>style.visibility</p:attrName>
                                        </p:attrNameLst>
                                      </p:cBhvr>
                                      <p:to>
                                        <p:strVal val="visible"/>
                                      </p:to>
                                    </p:set>
                                    <p:animEffect transition="in" filter="fade">
                                      <p:cBhvr>
                                        <p:cTn id="10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7" grpId="2"/>
      <p:bldP spid="8" grpId="0"/>
      <p:bldP spid="9" grpId="0"/>
      <p:bldP spid="10" grpId="0"/>
      <p:bldP spid="11" grpId="0"/>
      <p:bldP spid="12" grpId="0"/>
      <p:bldP spid="13" grpId="0"/>
      <p:bldP spid="14" grpId="0"/>
      <p:bldP spid="15" grpId="0"/>
      <p:bldP spid="16" grpId="0"/>
      <p:bldP spid="16" grpId="1"/>
      <p:bldP spid="16"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25400" y="0"/>
            <a:ext cx="12166600" cy="1066800"/>
          </a:xfrm>
          <a:prstGeom prst="rect">
            <a:avLst/>
          </a:prstGeom>
        </p:spPr>
      </p:pic>
      <p:sp>
        <p:nvSpPr>
          <p:cNvPr id="3" name="Content Placeholder 2"/>
          <p:cNvSpPr>
            <a:spLocks noGrp="1"/>
          </p:cNvSpPr>
          <p:nvPr>
            <p:ph idx="1"/>
          </p:nvPr>
        </p:nvSpPr>
        <p:spPr>
          <a:xfrm>
            <a:off x="1217708" y="4760331"/>
            <a:ext cx="8611272" cy="1456661"/>
          </a:xfrm>
        </p:spPr>
        <p:txBody>
          <a:bodyPr>
            <a:normAutofit lnSpcReduction="10000"/>
          </a:bodyPr>
          <a:lstStyle/>
          <a:p>
            <a:pPr marL="0" indent="0">
              <a:lnSpc>
                <a:spcPct val="150000"/>
              </a:lnSpc>
              <a:buNone/>
            </a:pPr>
            <a:r>
              <a:rPr lang="en-GB" i="1" dirty="0" smtClean="0"/>
              <a:t>The teacher </a:t>
            </a:r>
            <a:r>
              <a:rPr lang="en-GB" b="1" i="1" dirty="0" smtClean="0">
                <a:solidFill>
                  <a:srgbClr val="FF0066"/>
                </a:solidFill>
              </a:rPr>
              <a:t>decided</a:t>
            </a:r>
            <a:r>
              <a:rPr lang="en-GB" b="1" i="1" dirty="0" smtClean="0">
                <a:solidFill>
                  <a:srgbClr val="00B0F0"/>
                </a:solidFill>
              </a:rPr>
              <a:t> to give</a:t>
            </a:r>
            <a:r>
              <a:rPr lang="en-GB" i="1" dirty="0" smtClean="0"/>
              <a:t> us extra homework.</a:t>
            </a:r>
            <a:endParaRPr lang="en-GB" i="1" dirty="0"/>
          </a:p>
          <a:p>
            <a:pPr marL="0" indent="0">
              <a:lnSpc>
                <a:spcPct val="150000"/>
              </a:lnSpc>
              <a:buNone/>
            </a:pPr>
            <a:r>
              <a:rPr lang="en-GB" i="1" dirty="0" smtClean="0"/>
              <a:t>We </a:t>
            </a:r>
            <a:r>
              <a:rPr lang="en-GB" b="1" i="1" dirty="0" smtClean="0">
                <a:solidFill>
                  <a:srgbClr val="FF0066"/>
                </a:solidFill>
              </a:rPr>
              <a:t>can’t afford </a:t>
            </a:r>
            <a:r>
              <a:rPr lang="en-GB" b="1" i="1" dirty="0" smtClean="0">
                <a:solidFill>
                  <a:srgbClr val="00B0F0"/>
                </a:solidFill>
              </a:rPr>
              <a:t>to buy </a:t>
            </a:r>
            <a:r>
              <a:rPr lang="en-GB" i="1" dirty="0" smtClean="0"/>
              <a:t>that present – it’s too expensive.</a:t>
            </a:r>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itle 1"/>
          <p:cNvSpPr>
            <a:spLocks noGrp="1"/>
          </p:cNvSpPr>
          <p:nvPr>
            <p:ph type="title"/>
          </p:nvPr>
        </p:nvSpPr>
        <p:spPr/>
        <p:txBody>
          <a:bodyPr/>
          <a:lstStyle/>
          <a:p>
            <a:r>
              <a:rPr lang="en-GB" b="1" dirty="0" smtClean="0"/>
              <a:t>Verbs followed by the infinitive</a:t>
            </a:r>
            <a:endParaRPr lang="en-GB" b="1" dirty="0"/>
          </a:p>
        </p:txBody>
      </p:sp>
      <p:sp>
        <p:nvSpPr>
          <p:cNvPr id="6" name="TextBox 5"/>
          <p:cNvSpPr txBox="1"/>
          <p:nvPr/>
        </p:nvSpPr>
        <p:spPr>
          <a:xfrm>
            <a:off x="2365796" y="1501582"/>
            <a:ext cx="2484407" cy="523220"/>
          </a:xfrm>
          <a:prstGeom prst="rect">
            <a:avLst/>
          </a:prstGeom>
          <a:noFill/>
        </p:spPr>
        <p:txBody>
          <a:bodyPr wrap="square" rtlCol="0">
            <a:spAutoFit/>
          </a:bodyPr>
          <a:lstStyle/>
          <a:p>
            <a:r>
              <a:rPr lang="en-GB" sz="2800" dirty="0" smtClean="0"/>
              <a:t>The infinitive</a:t>
            </a:r>
            <a:endParaRPr lang="en-US" sz="2800" dirty="0"/>
          </a:p>
        </p:txBody>
      </p:sp>
      <p:sp>
        <p:nvSpPr>
          <p:cNvPr id="7" name="TextBox 6"/>
          <p:cNvSpPr txBox="1"/>
          <p:nvPr/>
        </p:nvSpPr>
        <p:spPr>
          <a:xfrm>
            <a:off x="5497025" y="1537705"/>
            <a:ext cx="280359" cy="523220"/>
          </a:xfrm>
          <a:prstGeom prst="rect">
            <a:avLst/>
          </a:prstGeom>
          <a:noFill/>
        </p:spPr>
        <p:txBody>
          <a:bodyPr wrap="square" rtlCol="0">
            <a:spAutoFit/>
          </a:bodyPr>
          <a:lstStyle/>
          <a:p>
            <a:r>
              <a:rPr lang="en-GB" sz="2800" dirty="0" smtClean="0"/>
              <a:t>+</a:t>
            </a:r>
            <a:endParaRPr lang="en-US" sz="2800" dirty="0"/>
          </a:p>
        </p:txBody>
      </p:sp>
      <p:sp>
        <p:nvSpPr>
          <p:cNvPr id="8" name="TextBox 7"/>
          <p:cNvSpPr txBox="1"/>
          <p:nvPr/>
        </p:nvSpPr>
        <p:spPr>
          <a:xfrm>
            <a:off x="5881061" y="1537705"/>
            <a:ext cx="3986784" cy="523220"/>
          </a:xfrm>
          <a:prstGeom prst="rect">
            <a:avLst/>
          </a:prstGeom>
          <a:noFill/>
        </p:spPr>
        <p:txBody>
          <a:bodyPr wrap="square" rtlCol="0">
            <a:spAutoFit/>
          </a:bodyPr>
          <a:lstStyle/>
          <a:p>
            <a:r>
              <a:rPr lang="en-GB" sz="2800" dirty="0"/>
              <a:t>t</a:t>
            </a:r>
            <a:r>
              <a:rPr lang="en-GB" sz="2800" dirty="0" smtClean="0"/>
              <a:t>he base form of the verb</a:t>
            </a:r>
            <a:endParaRPr lang="en-US" sz="2800" dirty="0"/>
          </a:p>
        </p:txBody>
      </p:sp>
      <p:sp>
        <p:nvSpPr>
          <p:cNvPr id="9" name="TextBox 8"/>
          <p:cNvSpPr txBox="1"/>
          <p:nvPr/>
        </p:nvSpPr>
        <p:spPr>
          <a:xfrm>
            <a:off x="4936305" y="1537705"/>
            <a:ext cx="560718" cy="523220"/>
          </a:xfrm>
          <a:prstGeom prst="rect">
            <a:avLst/>
          </a:prstGeom>
          <a:noFill/>
        </p:spPr>
        <p:txBody>
          <a:bodyPr wrap="square" rtlCol="0">
            <a:spAutoFit/>
          </a:bodyPr>
          <a:lstStyle/>
          <a:p>
            <a:r>
              <a:rPr lang="en-GB" sz="2800" i="1" dirty="0" smtClean="0"/>
              <a:t>to</a:t>
            </a:r>
            <a:endParaRPr lang="en-US" sz="2800" i="1" dirty="0"/>
          </a:p>
        </p:txBody>
      </p:sp>
      <p:sp>
        <p:nvSpPr>
          <p:cNvPr id="10" name="TextBox 9"/>
          <p:cNvSpPr txBox="1"/>
          <p:nvPr/>
        </p:nvSpPr>
        <p:spPr>
          <a:xfrm>
            <a:off x="4416188" y="1537705"/>
            <a:ext cx="379562" cy="523220"/>
          </a:xfrm>
          <a:prstGeom prst="rect">
            <a:avLst/>
          </a:prstGeom>
          <a:noFill/>
        </p:spPr>
        <p:txBody>
          <a:bodyPr wrap="square" rtlCol="0">
            <a:spAutoFit/>
          </a:bodyPr>
          <a:lstStyle/>
          <a:p>
            <a:r>
              <a:rPr lang="en-GB" sz="2800" dirty="0" smtClean="0"/>
              <a:t>=</a:t>
            </a:r>
            <a:endParaRPr lang="en-US" sz="2800" dirty="0"/>
          </a:p>
        </p:txBody>
      </p:sp>
      <p:sp>
        <p:nvSpPr>
          <p:cNvPr id="11" name="TextBox 10"/>
          <p:cNvSpPr txBox="1"/>
          <p:nvPr/>
        </p:nvSpPr>
        <p:spPr>
          <a:xfrm>
            <a:off x="7403803" y="2276786"/>
            <a:ext cx="1427003" cy="646331"/>
          </a:xfrm>
          <a:prstGeom prst="rect">
            <a:avLst/>
          </a:prstGeom>
          <a:noFill/>
        </p:spPr>
        <p:txBody>
          <a:bodyPr wrap="square" rtlCol="0">
            <a:spAutoFit/>
          </a:bodyPr>
          <a:lstStyle/>
          <a:p>
            <a:r>
              <a:rPr lang="en-GB" sz="3600" b="1" dirty="0" smtClean="0">
                <a:solidFill>
                  <a:srgbClr val="00B0F0"/>
                </a:solidFill>
              </a:rPr>
              <a:t>have</a:t>
            </a:r>
            <a:endParaRPr lang="en-GB" sz="3600" b="1" dirty="0">
              <a:solidFill>
                <a:srgbClr val="00B0F0"/>
              </a:solidFill>
            </a:endParaRPr>
          </a:p>
        </p:txBody>
      </p:sp>
      <p:sp>
        <p:nvSpPr>
          <p:cNvPr id="12" name="TextBox 11"/>
          <p:cNvSpPr txBox="1"/>
          <p:nvPr/>
        </p:nvSpPr>
        <p:spPr>
          <a:xfrm>
            <a:off x="6783317" y="2276080"/>
            <a:ext cx="1240973" cy="646331"/>
          </a:xfrm>
          <a:prstGeom prst="rect">
            <a:avLst/>
          </a:prstGeom>
          <a:noFill/>
        </p:spPr>
        <p:txBody>
          <a:bodyPr wrap="square" rtlCol="0">
            <a:spAutoFit/>
          </a:bodyPr>
          <a:lstStyle/>
          <a:p>
            <a:r>
              <a:rPr lang="en-GB" sz="3600" b="1" dirty="0" smtClean="0">
                <a:solidFill>
                  <a:srgbClr val="00B0F0"/>
                </a:solidFill>
              </a:rPr>
              <a:t>to</a:t>
            </a:r>
            <a:endParaRPr lang="en-GB" sz="3600" b="1" dirty="0">
              <a:solidFill>
                <a:srgbClr val="00B0F0"/>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4924" y="2199880"/>
            <a:ext cx="3329619" cy="2319190"/>
          </a:xfrm>
          <a:prstGeom prst="rect">
            <a:avLst/>
          </a:prstGeom>
        </p:spPr>
      </p:pic>
      <p:sp>
        <p:nvSpPr>
          <p:cNvPr id="15" name="TextBox 14"/>
          <p:cNvSpPr txBox="1"/>
          <p:nvPr/>
        </p:nvSpPr>
        <p:spPr>
          <a:xfrm>
            <a:off x="5245239" y="3156565"/>
            <a:ext cx="5429849" cy="954107"/>
          </a:xfrm>
          <a:prstGeom prst="rect">
            <a:avLst/>
          </a:prstGeom>
          <a:noFill/>
        </p:spPr>
        <p:txBody>
          <a:bodyPr wrap="square" rtlCol="0">
            <a:spAutoFit/>
          </a:bodyPr>
          <a:lstStyle/>
          <a:p>
            <a:r>
              <a:rPr lang="en-GB" sz="2800" i="1" dirty="0" smtClean="0"/>
              <a:t>They                               an informal chat about the job.</a:t>
            </a:r>
            <a:endParaRPr lang="en-US" sz="2800" i="1" dirty="0"/>
          </a:p>
        </p:txBody>
      </p:sp>
      <p:sp>
        <p:nvSpPr>
          <p:cNvPr id="18" name="TextBox 17"/>
          <p:cNvSpPr txBox="1"/>
          <p:nvPr/>
        </p:nvSpPr>
        <p:spPr>
          <a:xfrm>
            <a:off x="6054516" y="3165882"/>
            <a:ext cx="1643539" cy="523220"/>
          </a:xfrm>
          <a:prstGeom prst="rect">
            <a:avLst/>
          </a:prstGeom>
          <a:noFill/>
        </p:spPr>
        <p:txBody>
          <a:bodyPr wrap="square" rtlCol="0">
            <a:spAutoFit/>
          </a:bodyPr>
          <a:lstStyle/>
          <a:p>
            <a:r>
              <a:rPr lang="en-GB" sz="2800" b="1" i="1" dirty="0" smtClean="0">
                <a:solidFill>
                  <a:srgbClr val="FF0066"/>
                </a:solidFill>
              </a:rPr>
              <a:t>wanted</a:t>
            </a:r>
            <a:endParaRPr lang="en-US" sz="2800" b="1" i="1" dirty="0">
              <a:solidFill>
                <a:srgbClr val="FF0066"/>
              </a:solidFill>
            </a:endParaRPr>
          </a:p>
        </p:txBody>
      </p:sp>
      <p:sp>
        <p:nvSpPr>
          <p:cNvPr id="19" name="TextBox 18"/>
          <p:cNvSpPr txBox="1"/>
          <p:nvPr/>
        </p:nvSpPr>
        <p:spPr>
          <a:xfrm>
            <a:off x="7234813" y="3156565"/>
            <a:ext cx="1336431" cy="523220"/>
          </a:xfrm>
          <a:prstGeom prst="rect">
            <a:avLst/>
          </a:prstGeom>
          <a:noFill/>
        </p:spPr>
        <p:txBody>
          <a:bodyPr wrap="square" rtlCol="0">
            <a:spAutoFit/>
          </a:bodyPr>
          <a:lstStyle/>
          <a:p>
            <a:r>
              <a:rPr lang="en-GB" sz="2800" b="1" i="1" dirty="0">
                <a:solidFill>
                  <a:srgbClr val="00B0F0"/>
                </a:solidFill>
              </a:rPr>
              <a:t>t</a:t>
            </a:r>
            <a:r>
              <a:rPr lang="en-GB" sz="2800" b="1" i="1" dirty="0" smtClean="0">
                <a:solidFill>
                  <a:srgbClr val="00B0F0"/>
                </a:solidFill>
              </a:rPr>
              <a:t>o have</a:t>
            </a:r>
            <a:endParaRPr lang="en-US" sz="2800" b="1" i="1" dirty="0">
              <a:solidFill>
                <a:srgbClr val="00B0F0"/>
              </a:solidFill>
            </a:endParaRPr>
          </a:p>
        </p:txBody>
      </p:sp>
    </p:spTree>
    <p:extLst>
      <p:ext uri="{BB962C8B-B14F-4D97-AF65-F5344CB8AC3E}">
        <p14:creationId xmlns:p14="http://schemas.microsoft.com/office/powerpoint/2010/main" val="139730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80">
                                          <p:stCondLst>
                                            <p:cond delay="0"/>
                                          </p:stCondLst>
                                        </p:cTn>
                                        <p:tgtEl>
                                          <p:spTgt spid="11"/>
                                        </p:tgtEl>
                                      </p:cBhvr>
                                    </p:animEffect>
                                    <p:anim calcmode="lin" valueType="num">
                                      <p:cBhvr>
                                        <p:cTn id="4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3" dur="26">
                                          <p:stCondLst>
                                            <p:cond delay="650"/>
                                          </p:stCondLst>
                                        </p:cTn>
                                        <p:tgtEl>
                                          <p:spTgt spid="11"/>
                                        </p:tgtEl>
                                      </p:cBhvr>
                                      <p:to x="100000" y="60000"/>
                                    </p:animScale>
                                    <p:animScale>
                                      <p:cBhvr>
                                        <p:cTn id="54" dur="166" decel="50000">
                                          <p:stCondLst>
                                            <p:cond delay="676"/>
                                          </p:stCondLst>
                                        </p:cTn>
                                        <p:tgtEl>
                                          <p:spTgt spid="11"/>
                                        </p:tgtEl>
                                      </p:cBhvr>
                                      <p:to x="100000" y="100000"/>
                                    </p:animScale>
                                    <p:animScale>
                                      <p:cBhvr>
                                        <p:cTn id="55" dur="26">
                                          <p:stCondLst>
                                            <p:cond delay="1312"/>
                                          </p:stCondLst>
                                        </p:cTn>
                                        <p:tgtEl>
                                          <p:spTgt spid="11"/>
                                        </p:tgtEl>
                                      </p:cBhvr>
                                      <p:to x="100000" y="80000"/>
                                    </p:animScale>
                                    <p:animScale>
                                      <p:cBhvr>
                                        <p:cTn id="56" dur="166" decel="50000">
                                          <p:stCondLst>
                                            <p:cond delay="1338"/>
                                          </p:stCondLst>
                                        </p:cTn>
                                        <p:tgtEl>
                                          <p:spTgt spid="11"/>
                                        </p:tgtEl>
                                      </p:cBhvr>
                                      <p:to x="100000" y="100000"/>
                                    </p:animScale>
                                    <p:animScale>
                                      <p:cBhvr>
                                        <p:cTn id="57" dur="26">
                                          <p:stCondLst>
                                            <p:cond delay="1642"/>
                                          </p:stCondLst>
                                        </p:cTn>
                                        <p:tgtEl>
                                          <p:spTgt spid="11"/>
                                        </p:tgtEl>
                                      </p:cBhvr>
                                      <p:to x="100000" y="90000"/>
                                    </p:animScale>
                                    <p:animScale>
                                      <p:cBhvr>
                                        <p:cTn id="58" dur="166" decel="50000">
                                          <p:stCondLst>
                                            <p:cond delay="1668"/>
                                          </p:stCondLst>
                                        </p:cTn>
                                        <p:tgtEl>
                                          <p:spTgt spid="11"/>
                                        </p:tgtEl>
                                      </p:cBhvr>
                                      <p:to x="100000" y="100000"/>
                                    </p:animScale>
                                    <p:animScale>
                                      <p:cBhvr>
                                        <p:cTn id="59" dur="26">
                                          <p:stCondLst>
                                            <p:cond delay="1808"/>
                                          </p:stCondLst>
                                        </p:cTn>
                                        <p:tgtEl>
                                          <p:spTgt spid="11"/>
                                        </p:tgtEl>
                                      </p:cBhvr>
                                      <p:to x="100000" y="95000"/>
                                    </p:animScale>
                                    <p:animScale>
                                      <p:cBhvr>
                                        <p:cTn id="60" dur="166" decel="50000">
                                          <p:stCondLst>
                                            <p:cond delay="1834"/>
                                          </p:stCondLst>
                                        </p:cTn>
                                        <p:tgtEl>
                                          <p:spTgt spid="11"/>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1000" fill="hold"/>
                                        <p:tgtEl>
                                          <p:spTgt spid="14"/>
                                        </p:tgtEl>
                                        <p:attrNameLst>
                                          <p:attrName>ppt_w</p:attrName>
                                        </p:attrNameLst>
                                      </p:cBhvr>
                                      <p:tavLst>
                                        <p:tav tm="0">
                                          <p:val>
                                            <p:fltVal val="0"/>
                                          </p:val>
                                        </p:tav>
                                        <p:tav tm="100000">
                                          <p:val>
                                            <p:strVal val="#ppt_w"/>
                                          </p:val>
                                        </p:tav>
                                      </p:tavLst>
                                    </p:anim>
                                    <p:anim calcmode="lin" valueType="num">
                                      <p:cBhvr>
                                        <p:cTn id="66" dur="1000" fill="hold"/>
                                        <p:tgtEl>
                                          <p:spTgt spid="14"/>
                                        </p:tgtEl>
                                        <p:attrNameLst>
                                          <p:attrName>ppt_h</p:attrName>
                                        </p:attrNameLst>
                                      </p:cBhvr>
                                      <p:tavLst>
                                        <p:tav tm="0">
                                          <p:val>
                                            <p:fltVal val="0"/>
                                          </p:val>
                                        </p:tav>
                                        <p:tav tm="100000">
                                          <p:val>
                                            <p:strVal val="#ppt_h"/>
                                          </p:val>
                                        </p:tav>
                                      </p:tavLst>
                                    </p:anim>
                                    <p:anim calcmode="lin" valueType="num">
                                      <p:cBhvr>
                                        <p:cTn id="67" dur="1000" fill="hold"/>
                                        <p:tgtEl>
                                          <p:spTgt spid="14"/>
                                        </p:tgtEl>
                                        <p:attrNameLst>
                                          <p:attrName>style.rotation</p:attrName>
                                        </p:attrNameLst>
                                      </p:cBhvr>
                                      <p:tavLst>
                                        <p:tav tm="0">
                                          <p:val>
                                            <p:fltVal val="90"/>
                                          </p:val>
                                        </p:tav>
                                        <p:tav tm="100000">
                                          <p:val>
                                            <p:fltVal val="0"/>
                                          </p:val>
                                        </p:tav>
                                      </p:tavLst>
                                    </p:anim>
                                    <p:animEffect transition="in" filter="fade">
                                      <p:cBhvr>
                                        <p:cTn id="68" dur="10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circle(in)">
                                      <p:cBhvr>
                                        <p:cTn id="73" dur="2000"/>
                                        <p:tgtEl>
                                          <p:spTgt spid="15"/>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circle(in)">
                                      <p:cBhvr>
                                        <p:cTn id="76" dur="2000"/>
                                        <p:tgtEl>
                                          <p:spTgt spid="18"/>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circle(in)">
                                      <p:cBhvr>
                                        <p:cTn id="79" dur="20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mph" presetSubtype="0" fill="hold" grpId="1" nodeType="clickEffect">
                                  <p:stCondLst>
                                    <p:cond delay="0"/>
                                  </p:stCondLst>
                                  <p:childTnLst>
                                    <p:animEffect transition="out" filter="fade">
                                      <p:cBhvr>
                                        <p:cTn id="83" dur="500" tmFilter="0, 0; .2, .5; .8, .5; 1, 0"/>
                                        <p:tgtEl>
                                          <p:spTgt spid="18"/>
                                        </p:tgtEl>
                                      </p:cBhvr>
                                    </p:animEffect>
                                    <p:animScale>
                                      <p:cBhvr>
                                        <p:cTn id="84" dur="250" autoRev="1" fill="hold"/>
                                        <p:tgtEl>
                                          <p:spTgt spid="18"/>
                                        </p:tgtEl>
                                      </p:cBhvr>
                                      <p:by x="105000" y="105000"/>
                                    </p:animScale>
                                  </p:childTnLst>
                                </p:cTn>
                              </p:par>
                            </p:childTnLst>
                          </p:cTn>
                        </p:par>
                        <p:par>
                          <p:cTn id="85" fill="hold">
                            <p:stCondLst>
                              <p:cond delay="500"/>
                            </p:stCondLst>
                            <p:childTnLst>
                              <p:par>
                                <p:cTn id="86" presetID="26" presetClass="emph" presetSubtype="0" fill="hold" grpId="2" nodeType="afterEffect">
                                  <p:stCondLst>
                                    <p:cond delay="0"/>
                                  </p:stCondLst>
                                  <p:childTnLst>
                                    <p:animEffect transition="out" filter="fade">
                                      <p:cBhvr>
                                        <p:cTn id="87" dur="500" tmFilter="0, 0; .2, .5; .8, .5; 1, 0"/>
                                        <p:tgtEl>
                                          <p:spTgt spid="18"/>
                                        </p:tgtEl>
                                      </p:cBhvr>
                                    </p:animEffect>
                                    <p:animScale>
                                      <p:cBhvr>
                                        <p:cTn id="88" dur="250" autoRev="1" fill="hold"/>
                                        <p:tgtEl>
                                          <p:spTgt spid="18"/>
                                        </p:tgtEl>
                                      </p:cBhvr>
                                      <p:by x="105000" y="105000"/>
                                    </p:animScale>
                                  </p:childTnLst>
                                </p:cTn>
                              </p:par>
                            </p:childTnLst>
                          </p:cTn>
                        </p:par>
                        <p:par>
                          <p:cTn id="89" fill="hold">
                            <p:stCondLst>
                              <p:cond delay="1000"/>
                            </p:stCondLst>
                            <p:childTnLst>
                              <p:par>
                                <p:cTn id="90" presetID="26" presetClass="emph" presetSubtype="0" fill="hold" grpId="1" nodeType="afterEffect">
                                  <p:stCondLst>
                                    <p:cond delay="0"/>
                                  </p:stCondLst>
                                  <p:childTnLst>
                                    <p:animEffect transition="out" filter="fade">
                                      <p:cBhvr>
                                        <p:cTn id="91" dur="500" tmFilter="0, 0; .2, .5; .8, .5; 1, 0"/>
                                        <p:tgtEl>
                                          <p:spTgt spid="19"/>
                                        </p:tgtEl>
                                      </p:cBhvr>
                                    </p:animEffect>
                                    <p:animScale>
                                      <p:cBhvr>
                                        <p:cTn id="92" dur="250" autoRev="1" fill="hold"/>
                                        <p:tgtEl>
                                          <p:spTgt spid="19"/>
                                        </p:tgtEl>
                                      </p:cBhvr>
                                      <p:by x="105000" y="105000"/>
                                    </p:animScale>
                                  </p:childTnLst>
                                </p:cTn>
                              </p:par>
                            </p:childTnLst>
                          </p:cTn>
                        </p:par>
                        <p:par>
                          <p:cTn id="93" fill="hold">
                            <p:stCondLst>
                              <p:cond delay="1500"/>
                            </p:stCondLst>
                            <p:childTnLst>
                              <p:par>
                                <p:cTn id="94" presetID="26" presetClass="emph" presetSubtype="0" fill="hold" grpId="2" nodeType="afterEffect">
                                  <p:stCondLst>
                                    <p:cond delay="0"/>
                                  </p:stCondLst>
                                  <p:childTnLst>
                                    <p:animEffect transition="out" filter="fade">
                                      <p:cBhvr>
                                        <p:cTn id="95" dur="500" tmFilter="0, 0; .2, .5; .8, .5; 1, 0"/>
                                        <p:tgtEl>
                                          <p:spTgt spid="19"/>
                                        </p:tgtEl>
                                      </p:cBhvr>
                                    </p:animEffect>
                                    <p:animScale>
                                      <p:cBhvr>
                                        <p:cTn id="96" dur="250" autoRev="1" fill="hold"/>
                                        <p:tgtEl>
                                          <p:spTgt spid="19"/>
                                        </p:tgtEl>
                                      </p:cBhvr>
                                      <p:by x="105000" y="105000"/>
                                    </p:animScale>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
                                            <p:txEl>
                                              <p:pRg st="0" end="0"/>
                                            </p:txEl>
                                          </p:spTgt>
                                        </p:tgtEl>
                                        <p:attrNameLst>
                                          <p:attrName>style.visibility</p:attrName>
                                        </p:attrNameLst>
                                      </p:cBhvr>
                                      <p:to>
                                        <p:strVal val="visible"/>
                                      </p:to>
                                    </p:set>
                                    <p:anim calcmode="lin" valueType="num">
                                      <p:cBhvr additive="base">
                                        <p:cTn id="10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3">
                                            <p:txEl>
                                              <p:pRg st="1" end="1"/>
                                            </p:txEl>
                                          </p:spTgt>
                                        </p:tgtEl>
                                        <p:attrNameLst>
                                          <p:attrName>style.visibility</p:attrName>
                                        </p:attrNameLst>
                                      </p:cBhvr>
                                      <p:to>
                                        <p:strVal val="visible"/>
                                      </p:to>
                                    </p:set>
                                    <p:anim calcmode="lin" valueType="num">
                                      <p:cBhvr additive="base">
                                        <p:cTn id="10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5" grpId="0"/>
      <p:bldP spid="18" grpId="0"/>
      <p:bldP spid="18" grpId="1"/>
      <p:bldP spid="18" grpId="2"/>
      <p:bldP spid="19" grpId="0"/>
      <p:bldP spid="19" grpId="1"/>
      <p:bldP spid="19"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a:stretch>
            <a:fillRect/>
          </a:stretch>
        </p:blipFill>
        <p:spPr>
          <a:xfrm>
            <a:off x="25400" y="0"/>
            <a:ext cx="12166600" cy="1066800"/>
          </a:xfrm>
          <a:prstGeom prst="rect">
            <a:avLst/>
          </a:prstGeom>
        </p:spPr>
      </p:pic>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8" name="TextBox 7"/>
          <p:cNvSpPr txBox="1"/>
          <p:nvPr/>
        </p:nvSpPr>
        <p:spPr>
          <a:xfrm rot="546413">
            <a:off x="10404901" y="3047889"/>
            <a:ext cx="897773" cy="461665"/>
          </a:xfrm>
          <a:prstGeom prst="rect">
            <a:avLst/>
          </a:prstGeom>
          <a:noFill/>
        </p:spPr>
        <p:txBody>
          <a:bodyPr wrap="square" rtlCol="0">
            <a:spAutoFit/>
          </a:bodyPr>
          <a:lstStyle/>
          <a:p>
            <a:r>
              <a:rPr lang="en-GB" sz="2400" dirty="0" smtClean="0"/>
              <a:t>enjoy</a:t>
            </a:r>
            <a:endParaRPr lang="en-GB" sz="2400" dirty="0"/>
          </a:p>
        </p:txBody>
      </p:sp>
      <p:sp>
        <p:nvSpPr>
          <p:cNvPr id="12" name="TextBox 11"/>
          <p:cNvSpPr txBox="1"/>
          <p:nvPr/>
        </p:nvSpPr>
        <p:spPr>
          <a:xfrm rot="20946822">
            <a:off x="463829" y="1178230"/>
            <a:ext cx="1816093" cy="461665"/>
          </a:xfrm>
          <a:prstGeom prst="rect">
            <a:avLst/>
          </a:prstGeom>
          <a:noFill/>
        </p:spPr>
        <p:txBody>
          <a:bodyPr wrap="square" rtlCol="0">
            <a:spAutoFit/>
          </a:bodyPr>
          <a:lstStyle/>
          <a:p>
            <a:r>
              <a:rPr lang="en-GB" sz="2400" dirty="0" smtClean="0"/>
              <a:t>(don’t) mind</a:t>
            </a:r>
            <a:endParaRPr lang="en-GB" sz="2400" dirty="0"/>
          </a:p>
        </p:txBody>
      </p:sp>
      <p:sp>
        <p:nvSpPr>
          <p:cNvPr id="13" name="TextBox 12"/>
          <p:cNvSpPr txBox="1"/>
          <p:nvPr/>
        </p:nvSpPr>
        <p:spPr>
          <a:xfrm rot="1008042">
            <a:off x="8899477" y="1039132"/>
            <a:ext cx="1805656" cy="461665"/>
          </a:xfrm>
          <a:prstGeom prst="rect">
            <a:avLst/>
          </a:prstGeom>
          <a:noFill/>
        </p:spPr>
        <p:txBody>
          <a:bodyPr wrap="square" rtlCol="0">
            <a:spAutoFit/>
          </a:bodyPr>
          <a:lstStyle/>
          <a:p>
            <a:r>
              <a:rPr lang="en-GB" sz="2400" dirty="0" smtClean="0"/>
              <a:t>(can’t) stand</a:t>
            </a:r>
            <a:endParaRPr lang="en-GB" sz="2400" dirty="0"/>
          </a:p>
        </p:txBody>
      </p:sp>
      <p:graphicFrame>
        <p:nvGraphicFramePr>
          <p:cNvPr id="17" name="Table 16"/>
          <p:cNvGraphicFramePr>
            <a:graphicFrameLocks noGrp="1"/>
          </p:cNvGraphicFramePr>
          <p:nvPr>
            <p:extLst>
              <p:ext uri="{D42A27DB-BD31-4B8C-83A1-F6EECF244321}">
                <p14:modId xmlns:p14="http://schemas.microsoft.com/office/powerpoint/2010/main" val="867284877"/>
              </p:ext>
            </p:extLst>
          </p:nvPr>
        </p:nvGraphicFramePr>
        <p:xfrm>
          <a:off x="1733531" y="1834232"/>
          <a:ext cx="8341494" cy="3474720"/>
        </p:xfrm>
        <a:graphic>
          <a:graphicData uri="http://schemas.openxmlformats.org/drawingml/2006/table">
            <a:tbl>
              <a:tblPr firstRow="1" bandRow="1">
                <a:tableStyleId>{5C22544A-7EE6-4342-B048-85BDC9FD1C3A}</a:tableStyleId>
              </a:tblPr>
              <a:tblGrid>
                <a:gridCol w="4170747">
                  <a:extLst>
                    <a:ext uri="{9D8B030D-6E8A-4147-A177-3AD203B41FA5}">
                      <a16:colId xmlns:a16="http://schemas.microsoft.com/office/drawing/2014/main" val="20000"/>
                    </a:ext>
                  </a:extLst>
                </a:gridCol>
                <a:gridCol w="4170747">
                  <a:extLst>
                    <a:ext uri="{9D8B030D-6E8A-4147-A177-3AD203B41FA5}">
                      <a16:colId xmlns:a16="http://schemas.microsoft.com/office/drawing/2014/main" val="20001"/>
                    </a:ext>
                  </a:extLst>
                </a:gridCol>
              </a:tblGrid>
              <a:tr h="362190">
                <a:tc>
                  <a:txBody>
                    <a:bodyPr/>
                    <a:lstStyle/>
                    <a:p>
                      <a:r>
                        <a:rPr lang="en-GB" sz="2400" dirty="0" smtClean="0">
                          <a:solidFill>
                            <a:schemeClr val="tx1"/>
                          </a:solidFill>
                        </a:rPr>
                        <a:t>Verbs</a:t>
                      </a:r>
                      <a:r>
                        <a:rPr lang="en-GB" sz="2400" baseline="0" dirty="0" smtClean="0">
                          <a:solidFill>
                            <a:schemeClr val="tx1"/>
                          </a:solidFill>
                        </a:rPr>
                        <a:t> followed by the g</a:t>
                      </a:r>
                      <a:r>
                        <a:rPr lang="en-GB" sz="2400" dirty="0" smtClean="0">
                          <a:solidFill>
                            <a:schemeClr val="tx1"/>
                          </a:solidFill>
                        </a:rPr>
                        <a:t>erund</a:t>
                      </a:r>
                      <a:endParaRPr lang="en-GB" sz="2400" dirty="0">
                        <a:solidFill>
                          <a:schemeClr val="tx1"/>
                        </a:solidFill>
                      </a:endParaRPr>
                    </a:p>
                  </a:txBody>
                  <a:tcPr>
                    <a:solidFill>
                      <a:srgbClr val="E1E1FF"/>
                    </a:solidFill>
                  </a:tcPr>
                </a:tc>
                <a:tc>
                  <a:txBody>
                    <a:bodyPr/>
                    <a:lstStyle/>
                    <a:p>
                      <a:r>
                        <a:rPr lang="en-GB" sz="2400" dirty="0" smtClean="0">
                          <a:solidFill>
                            <a:schemeClr val="tx1"/>
                          </a:solidFill>
                        </a:rPr>
                        <a:t>Verbs followed by the infinitive</a:t>
                      </a:r>
                      <a:endParaRPr lang="en-GB" sz="2400" dirty="0">
                        <a:solidFill>
                          <a:schemeClr val="tx1"/>
                        </a:solidFill>
                      </a:endParaRPr>
                    </a:p>
                  </a:txBody>
                  <a:tcPr>
                    <a:solidFill>
                      <a:srgbClr val="E1E1FF"/>
                    </a:solidFill>
                  </a:tcPr>
                </a:tc>
                <a:extLst>
                  <a:ext uri="{0D108BD9-81ED-4DB2-BD59-A6C34878D82A}">
                    <a16:rowId xmlns:a16="http://schemas.microsoft.com/office/drawing/2014/main" val="10000"/>
                  </a:ext>
                </a:extLst>
              </a:tr>
              <a:tr h="2337478">
                <a:tc>
                  <a:txBody>
                    <a:bodyPr/>
                    <a:lstStyle/>
                    <a:p>
                      <a:r>
                        <a:rPr lang="en-GB" sz="2400" dirty="0" smtClean="0"/>
                        <a:t>finish, imagine,</a:t>
                      </a:r>
                      <a:r>
                        <a:rPr lang="en-GB" sz="2400" baseline="0" dirty="0" smtClean="0"/>
                        <a:t> feel like, practise, avoid,</a:t>
                      </a:r>
                    </a:p>
                    <a:p>
                      <a:endParaRPr lang="en-GB" sz="2400" baseline="0" dirty="0" smtClean="0"/>
                    </a:p>
                    <a:p>
                      <a:endParaRPr lang="en-GB" sz="2400" baseline="0" dirty="0" smtClean="0"/>
                    </a:p>
                    <a:p>
                      <a:endParaRPr lang="en-GB" sz="2400" baseline="0" dirty="0" smtClean="0"/>
                    </a:p>
                    <a:p>
                      <a:endParaRPr lang="en-GB" sz="2400" baseline="0" dirty="0" smtClean="0"/>
                    </a:p>
                    <a:p>
                      <a:endParaRPr lang="en-GB" sz="2400" baseline="0" dirty="0" smtClean="0"/>
                    </a:p>
                    <a:p>
                      <a:endParaRPr lang="en-GB" sz="2400" dirty="0"/>
                    </a:p>
                  </a:txBody>
                  <a:tcPr>
                    <a:solidFill>
                      <a:srgbClr val="E1E1FF"/>
                    </a:solidFill>
                  </a:tcPr>
                </a:tc>
                <a:tc>
                  <a:txBody>
                    <a:bodyPr/>
                    <a:lstStyle/>
                    <a:p>
                      <a:r>
                        <a:rPr lang="en-GB" sz="2400" dirty="0" smtClean="0"/>
                        <a:t>hope, learn, decide, offer,</a:t>
                      </a:r>
                      <a:endParaRPr lang="en-GB" sz="2400" dirty="0"/>
                    </a:p>
                  </a:txBody>
                  <a:tcPr>
                    <a:solidFill>
                      <a:srgbClr val="E1E1FF"/>
                    </a:solidFill>
                  </a:tcPr>
                </a:tc>
                <a:extLst>
                  <a:ext uri="{0D108BD9-81ED-4DB2-BD59-A6C34878D82A}">
                    <a16:rowId xmlns:a16="http://schemas.microsoft.com/office/drawing/2014/main" val="10001"/>
                  </a:ext>
                </a:extLst>
              </a:tr>
            </a:tbl>
          </a:graphicData>
        </a:graphic>
      </p:graphicFrame>
      <p:sp>
        <p:nvSpPr>
          <p:cNvPr id="18" name="TextBox 17"/>
          <p:cNvSpPr txBox="1"/>
          <p:nvPr/>
        </p:nvSpPr>
        <p:spPr>
          <a:xfrm rot="20895325">
            <a:off x="813149" y="5498699"/>
            <a:ext cx="1166702" cy="461665"/>
          </a:xfrm>
          <a:prstGeom prst="rect">
            <a:avLst/>
          </a:prstGeom>
          <a:noFill/>
        </p:spPr>
        <p:txBody>
          <a:bodyPr wrap="square" rtlCol="0">
            <a:spAutoFit/>
          </a:bodyPr>
          <a:lstStyle/>
          <a:p>
            <a:r>
              <a:rPr lang="en-GB" sz="2400" dirty="0" smtClean="0"/>
              <a:t>suggest</a:t>
            </a:r>
            <a:endParaRPr lang="en-GB" sz="2400" dirty="0"/>
          </a:p>
        </p:txBody>
      </p:sp>
      <p:sp>
        <p:nvSpPr>
          <p:cNvPr id="19" name="TextBox 18"/>
          <p:cNvSpPr txBox="1"/>
          <p:nvPr/>
        </p:nvSpPr>
        <p:spPr>
          <a:xfrm rot="736198">
            <a:off x="10233416" y="5251189"/>
            <a:ext cx="1213448" cy="461665"/>
          </a:xfrm>
          <a:prstGeom prst="rect">
            <a:avLst/>
          </a:prstGeom>
          <a:noFill/>
        </p:spPr>
        <p:txBody>
          <a:bodyPr wrap="square" rtlCol="0">
            <a:spAutoFit/>
          </a:bodyPr>
          <a:lstStyle/>
          <a:p>
            <a:r>
              <a:rPr lang="en-GB" sz="2400" dirty="0"/>
              <a:t>f</a:t>
            </a:r>
            <a:r>
              <a:rPr lang="en-GB" sz="2400" dirty="0" smtClean="0"/>
              <a:t>eel like</a:t>
            </a:r>
            <a:endParaRPr lang="en-GB" sz="2400" dirty="0"/>
          </a:p>
        </p:txBody>
      </p:sp>
      <p:sp>
        <p:nvSpPr>
          <p:cNvPr id="20" name="TextBox 19"/>
          <p:cNvSpPr txBox="1"/>
          <p:nvPr/>
        </p:nvSpPr>
        <p:spPr>
          <a:xfrm>
            <a:off x="3175462" y="835967"/>
            <a:ext cx="1295168" cy="461665"/>
          </a:xfrm>
          <a:prstGeom prst="rect">
            <a:avLst/>
          </a:prstGeom>
          <a:noFill/>
        </p:spPr>
        <p:txBody>
          <a:bodyPr wrap="square" rtlCol="0">
            <a:spAutoFit/>
          </a:bodyPr>
          <a:lstStyle/>
          <a:p>
            <a:r>
              <a:rPr lang="en-GB" sz="2400" dirty="0" smtClean="0"/>
              <a:t>promise</a:t>
            </a:r>
            <a:endParaRPr lang="en-GB" sz="2400" dirty="0"/>
          </a:p>
        </p:txBody>
      </p:sp>
      <p:sp>
        <p:nvSpPr>
          <p:cNvPr id="21" name="TextBox 20"/>
          <p:cNvSpPr txBox="1"/>
          <p:nvPr/>
        </p:nvSpPr>
        <p:spPr>
          <a:xfrm>
            <a:off x="5902249" y="835967"/>
            <a:ext cx="1109371" cy="461665"/>
          </a:xfrm>
          <a:prstGeom prst="rect">
            <a:avLst/>
          </a:prstGeom>
          <a:noFill/>
        </p:spPr>
        <p:txBody>
          <a:bodyPr wrap="square" rtlCol="0">
            <a:spAutoFit/>
          </a:bodyPr>
          <a:lstStyle/>
          <a:p>
            <a:r>
              <a:rPr lang="en-GB" sz="2400" dirty="0" smtClean="0"/>
              <a:t>expect</a:t>
            </a:r>
            <a:endParaRPr lang="en-GB" sz="2400" dirty="0"/>
          </a:p>
        </p:txBody>
      </p:sp>
      <p:sp>
        <p:nvSpPr>
          <p:cNvPr id="22" name="TextBox 21"/>
          <p:cNvSpPr txBox="1"/>
          <p:nvPr/>
        </p:nvSpPr>
        <p:spPr>
          <a:xfrm rot="21128819">
            <a:off x="7032642" y="5528824"/>
            <a:ext cx="931025" cy="461665"/>
          </a:xfrm>
          <a:prstGeom prst="rect">
            <a:avLst/>
          </a:prstGeom>
          <a:noFill/>
        </p:spPr>
        <p:txBody>
          <a:bodyPr wrap="square" rtlCol="0">
            <a:spAutoFit/>
          </a:bodyPr>
          <a:lstStyle/>
          <a:p>
            <a:r>
              <a:rPr lang="en-GB" sz="2400" dirty="0" smtClean="0"/>
              <a:t>afford</a:t>
            </a:r>
            <a:endParaRPr lang="en-GB" sz="2400" dirty="0"/>
          </a:p>
        </p:txBody>
      </p:sp>
      <p:sp>
        <p:nvSpPr>
          <p:cNvPr id="23" name="TextBox 22"/>
          <p:cNvSpPr txBox="1"/>
          <p:nvPr/>
        </p:nvSpPr>
        <p:spPr>
          <a:xfrm rot="671904">
            <a:off x="3909987" y="5485778"/>
            <a:ext cx="1121286" cy="461665"/>
          </a:xfrm>
          <a:prstGeom prst="rect">
            <a:avLst/>
          </a:prstGeom>
          <a:noFill/>
        </p:spPr>
        <p:txBody>
          <a:bodyPr wrap="square" rtlCol="0">
            <a:spAutoFit/>
          </a:bodyPr>
          <a:lstStyle/>
          <a:p>
            <a:r>
              <a:rPr lang="en-GB" sz="2400" dirty="0" smtClean="0"/>
              <a:t>choose</a:t>
            </a:r>
            <a:endParaRPr lang="en-GB" sz="2400" dirty="0"/>
          </a:p>
        </p:txBody>
      </p:sp>
      <p:sp>
        <p:nvSpPr>
          <p:cNvPr id="24" name="TextBox 23"/>
          <p:cNvSpPr txBox="1"/>
          <p:nvPr/>
        </p:nvSpPr>
        <p:spPr>
          <a:xfrm rot="20599434">
            <a:off x="399613" y="3583931"/>
            <a:ext cx="814648" cy="461665"/>
          </a:xfrm>
          <a:prstGeom prst="rect">
            <a:avLst/>
          </a:prstGeom>
          <a:noFill/>
        </p:spPr>
        <p:txBody>
          <a:bodyPr wrap="square" rtlCol="0">
            <a:spAutoFit/>
          </a:bodyPr>
          <a:lstStyle/>
          <a:p>
            <a:r>
              <a:rPr lang="en-GB" sz="2400" dirty="0" smtClean="0"/>
              <a:t>want</a:t>
            </a:r>
            <a:endParaRPr lang="en-GB" sz="2400" dirty="0"/>
          </a:p>
        </p:txBody>
      </p:sp>
      <p:sp>
        <p:nvSpPr>
          <p:cNvPr id="15" name="TextBox 14"/>
          <p:cNvSpPr txBox="1"/>
          <p:nvPr/>
        </p:nvSpPr>
        <p:spPr>
          <a:xfrm>
            <a:off x="3630987" y="2649335"/>
            <a:ext cx="1816093" cy="461665"/>
          </a:xfrm>
          <a:prstGeom prst="rect">
            <a:avLst/>
          </a:prstGeom>
          <a:noFill/>
        </p:spPr>
        <p:txBody>
          <a:bodyPr wrap="square" rtlCol="0">
            <a:spAutoFit/>
          </a:bodyPr>
          <a:lstStyle/>
          <a:p>
            <a:r>
              <a:rPr lang="en-GB" sz="2400" dirty="0" smtClean="0"/>
              <a:t>(don’t) mind,</a:t>
            </a:r>
            <a:endParaRPr lang="en-GB" sz="2400" dirty="0"/>
          </a:p>
        </p:txBody>
      </p:sp>
      <p:sp>
        <p:nvSpPr>
          <p:cNvPr id="16" name="TextBox 15"/>
          <p:cNvSpPr txBox="1"/>
          <p:nvPr/>
        </p:nvSpPr>
        <p:spPr>
          <a:xfrm>
            <a:off x="5889998" y="2640281"/>
            <a:ext cx="1295168" cy="461665"/>
          </a:xfrm>
          <a:prstGeom prst="rect">
            <a:avLst/>
          </a:prstGeom>
          <a:noFill/>
        </p:spPr>
        <p:txBody>
          <a:bodyPr wrap="square" rtlCol="0">
            <a:spAutoFit/>
          </a:bodyPr>
          <a:lstStyle/>
          <a:p>
            <a:r>
              <a:rPr lang="en-GB" sz="2400" dirty="0"/>
              <a:t>p</a:t>
            </a:r>
            <a:r>
              <a:rPr lang="en-GB" sz="2400" dirty="0" smtClean="0"/>
              <a:t>romise,</a:t>
            </a:r>
            <a:endParaRPr lang="en-GB" sz="2400" dirty="0"/>
          </a:p>
        </p:txBody>
      </p:sp>
      <p:sp>
        <p:nvSpPr>
          <p:cNvPr id="25" name="TextBox 24"/>
          <p:cNvSpPr txBox="1"/>
          <p:nvPr/>
        </p:nvSpPr>
        <p:spPr>
          <a:xfrm>
            <a:off x="7058424" y="2631228"/>
            <a:ext cx="1109371" cy="461665"/>
          </a:xfrm>
          <a:prstGeom prst="rect">
            <a:avLst/>
          </a:prstGeom>
          <a:noFill/>
        </p:spPr>
        <p:txBody>
          <a:bodyPr wrap="square" rtlCol="0">
            <a:spAutoFit/>
          </a:bodyPr>
          <a:lstStyle/>
          <a:p>
            <a:r>
              <a:rPr lang="en-GB" sz="2400" dirty="0"/>
              <a:t>e</a:t>
            </a:r>
            <a:r>
              <a:rPr lang="en-GB" sz="2400" dirty="0" smtClean="0"/>
              <a:t>xpect,</a:t>
            </a:r>
            <a:endParaRPr lang="en-GB" sz="2400" dirty="0"/>
          </a:p>
        </p:txBody>
      </p:sp>
      <p:sp>
        <p:nvSpPr>
          <p:cNvPr id="26" name="TextBox 25"/>
          <p:cNvSpPr txBox="1"/>
          <p:nvPr/>
        </p:nvSpPr>
        <p:spPr>
          <a:xfrm>
            <a:off x="1725748" y="3011416"/>
            <a:ext cx="1805656" cy="461665"/>
          </a:xfrm>
          <a:prstGeom prst="rect">
            <a:avLst/>
          </a:prstGeom>
          <a:noFill/>
        </p:spPr>
        <p:txBody>
          <a:bodyPr wrap="square" rtlCol="0">
            <a:spAutoFit/>
          </a:bodyPr>
          <a:lstStyle/>
          <a:p>
            <a:r>
              <a:rPr lang="en-GB" sz="2400" dirty="0" smtClean="0"/>
              <a:t>(can’t) stand,</a:t>
            </a:r>
            <a:endParaRPr lang="en-GB" sz="2400" dirty="0"/>
          </a:p>
        </p:txBody>
      </p:sp>
      <p:sp>
        <p:nvSpPr>
          <p:cNvPr id="27" name="TextBox 26"/>
          <p:cNvSpPr txBox="1"/>
          <p:nvPr/>
        </p:nvSpPr>
        <p:spPr>
          <a:xfrm>
            <a:off x="3437486" y="3001189"/>
            <a:ext cx="1033144" cy="461665"/>
          </a:xfrm>
          <a:prstGeom prst="rect">
            <a:avLst/>
          </a:prstGeom>
          <a:noFill/>
        </p:spPr>
        <p:txBody>
          <a:bodyPr wrap="square" rtlCol="0">
            <a:spAutoFit/>
          </a:bodyPr>
          <a:lstStyle/>
          <a:p>
            <a:r>
              <a:rPr lang="en-GB" sz="2400" dirty="0"/>
              <a:t>e</a:t>
            </a:r>
            <a:r>
              <a:rPr lang="en-GB" sz="2400" dirty="0" smtClean="0"/>
              <a:t>njoy,</a:t>
            </a:r>
            <a:endParaRPr lang="en-GB" sz="2400" dirty="0"/>
          </a:p>
        </p:txBody>
      </p:sp>
      <p:sp>
        <p:nvSpPr>
          <p:cNvPr id="28" name="TextBox 27"/>
          <p:cNvSpPr txBox="1"/>
          <p:nvPr/>
        </p:nvSpPr>
        <p:spPr>
          <a:xfrm>
            <a:off x="4242320" y="3020469"/>
            <a:ext cx="1213448" cy="461665"/>
          </a:xfrm>
          <a:prstGeom prst="rect">
            <a:avLst/>
          </a:prstGeom>
          <a:noFill/>
        </p:spPr>
        <p:txBody>
          <a:bodyPr wrap="square" rtlCol="0">
            <a:spAutoFit/>
          </a:bodyPr>
          <a:lstStyle/>
          <a:p>
            <a:r>
              <a:rPr lang="en-GB" sz="2400" dirty="0"/>
              <a:t>f</a:t>
            </a:r>
            <a:r>
              <a:rPr lang="en-GB" sz="2400" dirty="0" smtClean="0"/>
              <a:t>eel like,</a:t>
            </a:r>
            <a:endParaRPr lang="en-GB" sz="2400" dirty="0"/>
          </a:p>
        </p:txBody>
      </p:sp>
      <p:sp>
        <p:nvSpPr>
          <p:cNvPr id="29" name="TextBox 28"/>
          <p:cNvSpPr txBox="1"/>
          <p:nvPr/>
        </p:nvSpPr>
        <p:spPr>
          <a:xfrm>
            <a:off x="8022947" y="2622175"/>
            <a:ext cx="1012411" cy="461665"/>
          </a:xfrm>
          <a:prstGeom prst="rect">
            <a:avLst/>
          </a:prstGeom>
          <a:noFill/>
        </p:spPr>
        <p:txBody>
          <a:bodyPr wrap="square" rtlCol="0">
            <a:spAutoFit/>
          </a:bodyPr>
          <a:lstStyle/>
          <a:p>
            <a:r>
              <a:rPr lang="en-GB" sz="2400" dirty="0"/>
              <a:t>a</a:t>
            </a:r>
            <a:r>
              <a:rPr lang="en-GB" sz="2400" dirty="0" smtClean="0"/>
              <a:t>fford,</a:t>
            </a:r>
            <a:endParaRPr lang="en-GB" sz="2400" dirty="0"/>
          </a:p>
        </p:txBody>
      </p:sp>
      <p:sp>
        <p:nvSpPr>
          <p:cNvPr id="30" name="TextBox 29"/>
          <p:cNvSpPr txBox="1"/>
          <p:nvPr/>
        </p:nvSpPr>
        <p:spPr>
          <a:xfrm>
            <a:off x="8898450" y="2613122"/>
            <a:ext cx="1187109" cy="461665"/>
          </a:xfrm>
          <a:prstGeom prst="rect">
            <a:avLst/>
          </a:prstGeom>
          <a:noFill/>
        </p:spPr>
        <p:txBody>
          <a:bodyPr wrap="square" rtlCol="0">
            <a:spAutoFit/>
          </a:bodyPr>
          <a:lstStyle/>
          <a:p>
            <a:r>
              <a:rPr lang="en-GB" sz="2400" dirty="0"/>
              <a:t>c</a:t>
            </a:r>
            <a:r>
              <a:rPr lang="en-GB" sz="2400" dirty="0" smtClean="0"/>
              <a:t>hoose,</a:t>
            </a:r>
            <a:endParaRPr lang="en-GB" sz="2400" dirty="0"/>
          </a:p>
        </p:txBody>
      </p:sp>
      <p:sp>
        <p:nvSpPr>
          <p:cNvPr id="31" name="TextBox 30"/>
          <p:cNvSpPr txBox="1"/>
          <p:nvPr/>
        </p:nvSpPr>
        <p:spPr>
          <a:xfrm>
            <a:off x="1758599" y="3366181"/>
            <a:ext cx="1166702" cy="461665"/>
          </a:xfrm>
          <a:prstGeom prst="rect">
            <a:avLst/>
          </a:prstGeom>
          <a:noFill/>
        </p:spPr>
        <p:txBody>
          <a:bodyPr wrap="square" rtlCol="0">
            <a:spAutoFit/>
          </a:bodyPr>
          <a:lstStyle/>
          <a:p>
            <a:r>
              <a:rPr lang="en-GB" sz="2400" dirty="0" smtClean="0"/>
              <a:t>suggest</a:t>
            </a:r>
            <a:endParaRPr lang="en-GB" sz="2400" dirty="0"/>
          </a:p>
        </p:txBody>
      </p:sp>
      <p:sp>
        <p:nvSpPr>
          <p:cNvPr id="32" name="TextBox 31"/>
          <p:cNvSpPr txBox="1"/>
          <p:nvPr/>
        </p:nvSpPr>
        <p:spPr>
          <a:xfrm>
            <a:off x="5893196" y="2980866"/>
            <a:ext cx="814648" cy="461665"/>
          </a:xfrm>
          <a:prstGeom prst="rect">
            <a:avLst/>
          </a:prstGeom>
          <a:noFill/>
        </p:spPr>
        <p:txBody>
          <a:bodyPr wrap="square" rtlCol="0">
            <a:spAutoFit/>
          </a:bodyPr>
          <a:lstStyle/>
          <a:p>
            <a:r>
              <a:rPr lang="en-GB" sz="2400" dirty="0" smtClean="0"/>
              <a:t>want</a:t>
            </a:r>
            <a:endParaRPr lang="en-GB" sz="2400" dirty="0"/>
          </a:p>
        </p:txBody>
      </p:sp>
    </p:spTree>
    <p:extLst>
      <p:ext uri="{BB962C8B-B14F-4D97-AF65-F5344CB8AC3E}">
        <p14:creationId xmlns:p14="http://schemas.microsoft.com/office/powerpoint/2010/main" val="1748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23"/>
                                        </p:tgtEl>
                                      </p:cBhvr>
                                    </p:animEffect>
                                    <p:set>
                                      <p:cBhvr>
                                        <p:cTn id="96" dur="1" fill="hold">
                                          <p:stCondLst>
                                            <p:cond delay="499"/>
                                          </p:stCondLst>
                                        </p:cTn>
                                        <p:tgtEl>
                                          <p:spTgt spid="23"/>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0" nodeType="clickEffect">
                                  <p:stCondLst>
                                    <p:cond delay="0"/>
                                  </p:stCondLst>
                                  <p:childTnLst>
                                    <p:animEffect transition="out" filter="fade">
                                      <p:cBhvr>
                                        <p:cTn id="107" dur="500"/>
                                        <p:tgtEl>
                                          <p:spTgt spid="18"/>
                                        </p:tgtEl>
                                      </p:cBhvr>
                                    </p:animEffect>
                                    <p:set>
                                      <p:cBhvr>
                                        <p:cTn id="108" dur="1" fill="hold">
                                          <p:stCondLst>
                                            <p:cond delay="499"/>
                                          </p:stCondLst>
                                        </p:cTn>
                                        <p:tgtEl>
                                          <p:spTgt spid="18"/>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24"/>
                                        </p:tgtEl>
                                      </p:cBhvr>
                                    </p:animEffect>
                                    <p:set>
                                      <p:cBhvr>
                                        <p:cTn id="120" dur="1" fill="hold">
                                          <p:stCondLst>
                                            <p:cond delay="499"/>
                                          </p:stCondLst>
                                        </p:cTn>
                                        <p:tgtEl>
                                          <p:spTgt spid="24"/>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1000"/>
                                        <p:tgtEl>
                                          <p:spTgt spid="32"/>
                                        </p:tgtEl>
                                      </p:cBhvr>
                                    </p:animEffect>
                                    <p:anim calcmode="lin" valueType="num">
                                      <p:cBhvr>
                                        <p:cTn id="126" dur="1000" fill="hold"/>
                                        <p:tgtEl>
                                          <p:spTgt spid="32"/>
                                        </p:tgtEl>
                                        <p:attrNameLst>
                                          <p:attrName>ppt_x</p:attrName>
                                        </p:attrNameLst>
                                      </p:cBhvr>
                                      <p:tavLst>
                                        <p:tav tm="0">
                                          <p:val>
                                            <p:strVal val="#ppt_x"/>
                                          </p:val>
                                        </p:tav>
                                        <p:tav tm="100000">
                                          <p:val>
                                            <p:strVal val="#ppt_x"/>
                                          </p:val>
                                        </p:tav>
                                      </p:tavLst>
                                    </p:anim>
                                    <p:anim calcmode="lin" valueType="num">
                                      <p:cBhvr>
                                        <p:cTn id="12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8" grpId="0"/>
      <p:bldP spid="19" grpId="0"/>
      <p:bldP spid="20" grpId="0"/>
      <p:bldP spid="21" grpId="0"/>
      <p:bldP spid="22" grpId="0"/>
      <p:bldP spid="23" grpId="0"/>
      <p:bldP spid="24" grpId="0"/>
      <p:bldP spid="15" grpId="0"/>
      <p:bldP spid="16" grpId="0"/>
      <p:bldP spid="25" grpId="0"/>
      <p:bldP spid="26" grpId="0"/>
      <p:bldP spid="27" grpId="0"/>
      <p:bldP spid="28" grpId="0"/>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8206047" cy="4351338"/>
          </a:xfrm>
        </p:spPr>
        <p:txBody>
          <a:bodyPr/>
          <a:lstStyle/>
          <a:p>
            <a:pPr marL="0" indent="0">
              <a:buNone/>
            </a:pPr>
            <a:r>
              <a:rPr lang="en-GB" dirty="0" smtClean="0"/>
              <a:t>I don’t mind to go home first.</a:t>
            </a:r>
          </a:p>
          <a:p>
            <a:pPr marL="0" indent="0">
              <a:buNone/>
            </a:pPr>
            <a:endParaRPr lang="en-GB" dirty="0" smtClean="0"/>
          </a:p>
          <a:p>
            <a:pPr marL="0" indent="0">
              <a:buNone/>
            </a:pPr>
            <a:endParaRPr lang="en-GB" dirty="0" smtClean="0"/>
          </a:p>
          <a:p>
            <a:pPr marL="0" indent="0">
              <a:buNone/>
            </a:pPr>
            <a:r>
              <a:rPr lang="en-GB" dirty="0" smtClean="0"/>
              <a:t>I’d like telling you something.</a:t>
            </a:r>
          </a:p>
          <a:p>
            <a:pPr marL="0" indent="0">
              <a:buNone/>
            </a:pPr>
            <a:endParaRPr lang="en-GB" dirty="0" smtClean="0"/>
          </a:p>
          <a:p>
            <a:pPr marL="0" indent="0">
              <a:buNone/>
            </a:pPr>
            <a:endParaRPr lang="en-GB" dirty="0" smtClean="0"/>
          </a:p>
          <a:p>
            <a:pPr marL="0" indent="0">
              <a:buNone/>
            </a:pPr>
            <a:r>
              <a:rPr lang="en-GB" dirty="0" smtClean="0"/>
              <a:t>I enjoyed meet your friends. They’re really nice.</a:t>
            </a:r>
          </a:p>
        </p:txBody>
      </p:sp>
      <p:pic>
        <p:nvPicPr>
          <p:cNvPr id="3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7532" y="4395199"/>
            <a:ext cx="2718586" cy="280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0" y="2864882"/>
            <a:ext cx="2718586" cy="280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3539" y="1308931"/>
            <a:ext cx="2718586" cy="280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3"/>
          <a:stretch>
            <a:fillRect/>
          </a:stretch>
        </p:blipFill>
        <p:spPr>
          <a:xfrm>
            <a:off x="25400" y="0"/>
            <a:ext cx="12166600" cy="1066800"/>
          </a:xfrm>
          <a:prstGeom prst="rect">
            <a:avLst/>
          </a:prstGeom>
        </p:spPr>
      </p:pic>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itle 1"/>
          <p:cNvSpPr>
            <a:spLocks noGrp="1"/>
          </p:cNvSpPr>
          <p:nvPr>
            <p:ph type="title"/>
          </p:nvPr>
        </p:nvSpPr>
        <p:spPr/>
        <p:txBody>
          <a:bodyPr/>
          <a:lstStyle/>
          <a:p>
            <a:r>
              <a:rPr lang="en-GB" b="1" dirty="0" smtClean="0"/>
              <a:t>GET IT RIGHT!</a:t>
            </a:r>
            <a:endParaRPr lang="en-GB" b="1" dirty="0"/>
          </a:p>
        </p:txBody>
      </p:sp>
      <p:sp>
        <p:nvSpPr>
          <p:cNvPr id="9" name="TextBox 8"/>
          <p:cNvSpPr txBox="1"/>
          <p:nvPr/>
        </p:nvSpPr>
        <p:spPr>
          <a:xfrm>
            <a:off x="823745" y="2383004"/>
            <a:ext cx="5259555" cy="658959"/>
          </a:xfrm>
          <a:prstGeom prst="rect">
            <a:avLst/>
          </a:prstGeom>
          <a:noFill/>
        </p:spPr>
        <p:txBody>
          <a:bodyPr wrap="square" rtlCol="0">
            <a:noAutofit/>
          </a:bodyPr>
          <a:lstStyle/>
          <a:p>
            <a:r>
              <a:rPr lang="en-GB" sz="2800" dirty="0"/>
              <a:t>I </a:t>
            </a:r>
            <a:r>
              <a:rPr lang="en-GB" sz="2800" b="1" dirty="0">
                <a:solidFill>
                  <a:srgbClr val="FF0066"/>
                </a:solidFill>
              </a:rPr>
              <a:t>don’t </a:t>
            </a:r>
            <a:r>
              <a:rPr lang="en-GB" sz="2800" b="1" dirty="0" smtClean="0">
                <a:solidFill>
                  <a:srgbClr val="FF0066"/>
                </a:solidFill>
              </a:rPr>
              <a:t>mind </a:t>
            </a:r>
            <a:r>
              <a:rPr lang="en-GB" sz="2800" b="1" dirty="0" smtClean="0">
                <a:solidFill>
                  <a:srgbClr val="00B0F0"/>
                </a:solidFill>
              </a:rPr>
              <a:t>going</a:t>
            </a:r>
            <a:r>
              <a:rPr lang="en-GB" sz="2800" dirty="0" smtClean="0"/>
              <a:t> </a:t>
            </a:r>
            <a:r>
              <a:rPr lang="en-GB" sz="2800" dirty="0"/>
              <a:t>home first.</a:t>
            </a:r>
          </a:p>
          <a:p>
            <a:endParaRPr lang="en-GB" sz="2800" dirty="0"/>
          </a:p>
        </p:txBody>
      </p:sp>
      <p:sp>
        <p:nvSpPr>
          <p:cNvPr id="10" name="TextBox 9"/>
          <p:cNvSpPr txBox="1"/>
          <p:nvPr/>
        </p:nvSpPr>
        <p:spPr>
          <a:xfrm>
            <a:off x="823745" y="3921410"/>
            <a:ext cx="4952366" cy="658959"/>
          </a:xfrm>
          <a:prstGeom prst="rect">
            <a:avLst/>
          </a:prstGeom>
          <a:noFill/>
        </p:spPr>
        <p:txBody>
          <a:bodyPr wrap="square" rtlCol="0">
            <a:normAutofit/>
          </a:bodyPr>
          <a:lstStyle/>
          <a:p>
            <a:r>
              <a:rPr lang="en-GB" sz="2800" dirty="0"/>
              <a:t>I’d </a:t>
            </a:r>
            <a:r>
              <a:rPr lang="en-GB" sz="2800" b="1" dirty="0">
                <a:solidFill>
                  <a:srgbClr val="FF0066"/>
                </a:solidFill>
              </a:rPr>
              <a:t>like</a:t>
            </a:r>
            <a:r>
              <a:rPr lang="en-GB" sz="2800" b="1" dirty="0">
                <a:solidFill>
                  <a:srgbClr val="00B0F0"/>
                </a:solidFill>
              </a:rPr>
              <a:t> </a:t>
            </a:r>
            <a:r>
              <a:rPr lang="en-GB" sz="2800" b="1" dirty="0" smtClean="0">
                <a:solidFill>
                  <a:srgbClr val="00B0F0"/>
                </a:solidFill>
              </a:rPr>
              <a:t>to tell</a:t>
            </a:r>
            <a:r>
              <a:rPr lang="en-GB" sz="2800" dirty="0" smtClean="0"/>
              <a:t> </a:t>
            </a:r>
            <a:r>
              <a:rPr lang="en-GB" sz="2800" dirty="0"/>
              <a:t>you something.</a:t>
            </a:r>
          </a:p>
          <a:p>
            <a:endParaRPr lang="en-GB" sz="2800" dirty="0"/>
          </a:p>
          <a:p>
            <a:endParaRPr lang="en-GB" sz="2800" dirty="0"/>
          </a:p>
        </p:txBody>
      </p:sp>
      <p:sp>
        <p:nvSpPr>
          <p:cNvPr id="11" name="TextBox 10"/>
          <p:cNvSpPr txBox="1"/>
          <p:nvPr/>
        </p:nvSpPr>
        <p:spPr>
          <a:xfrm>
            <a:off x="832798" y="5469272"/>
            <a:ext cx="8356922" cy="658959"/>
          </a:xfrm>
          <a:prstGeom prst="rect">
            <a:avLst/>
          </a:prstGeom>
          <a:noFill/>
        </p:spPr>
        <p:txBody>
          <a:bodyPr wrap="square" rtlCol="0">
            <a:normAutofit/>
          </a:bodyPr>
          <a:lstStyle/>
          <a:p>
            <a:r>
              <a:rPr lang="en-GB" sz="2800" dirty="0"/>
              <a:t>I </a:t>
            </a:r>
            <a:r>
              <a:rPr lang="en-GB" sz="2800" b="1" dirty="0" smtClean="0">
                <a:solidFill>
                  <a:srgbClr val="FF0066"/>
                </a:solidFill>
              </a:rPr>
              <a:t>enjoyed</a:t>
            </a:r>
            <a:r>
              <a:rPr lang="en-GB" sz="2800" dirty="0" smtClean="0"/>
              <a:t> </a:t>
            </a:r>
            <a:r>
              <a:rPr lang="en-GB" sz="2800" b="1" dirty="0" smtClean="0">
                <a:solidFill>
                  <a:srgbClr val="00B0F0"/>
                </a:solidFill>
              </a:rPr>
              <a:t>meeting </a:t>
            </a:r>
            <a:r>
              <a:rPr lang="en-GB" sz="2800" dirty="0" smtClean="0"/>
              <a:t>your friends. They’re really nice.</a:t>
            </a:r>
            <a:endParaRPr lang="en-GB" sz="2800" dirty="0"/>
          </a:p>
          <a:p>
            <a:endParaRPr lang="en-GB" sz="2000" dirty="0"/>
          </a:p>
        </p:txBody>
      </p:sp>
      <p:cxnSp>
        <p:nvCxnSpPr>
          <p:cNvPr id="14" name="Straight Connector 13"/>
          <p:cNvCxnSpPr/>
          <p:nvPr/>
        </p:nvCxnSpPr>
        <p:spPr>
          <a:xfrm>
            <a:off x="2743200" y="2060848"/>
            <a:ext cx="794073"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1899753" y="3607747"/>
            <a:ext cx="938697"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2279576" y="5157192"/>
            <a:ext cx="847725" cy="0"/>
          </a:xfrm>
          <a:prstGeom prst="line">
            <a:avLst/>
          </a:prstGeom>
          <a:ln w="38100"/>
        </p:spPr>
        <p:style>
          <a:lnRef idx="3">
            <a:schemeClr val="dk1"/>
          </a:lnRef>
          <a:fillRef idx="0">
            <a:schemeClr val="dk1"/>
          </a:fillRef>
          <a:effectRef idx="2">
            <a:schemeClr val="dk1"/>
          </a:effectRef>
          <a:fontRef idx="minor">
            <a:schemeClr val="tx1"/>
          </a:fontRef>
        </p:style>
      </p:cxnSp>
      <p:sp>
        <p:nvSpPr>
          <p:cNvPr id="26" name="Multiply 25"/>
          <p:cNvSpPr/>
          <p:nvPr/>
        </p:nvSpPr>
        <p:spPr>
          <a:xfrm>
            <a:off x="7765252" y="4395199"/>
            <a:ext cx="912023" cy="1085043"/>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28" name="Multiply 27"/>
          <p:cNvSpPr/>
          <p:nvPr/>
        </p:nvSpPr>
        <p:spPr>
          <a:xfrm>
            <a:off x="5011260" y="1308931"/>
            <a:ext cx="951783" cy="1074073"/>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29" name="Multiply 28"/>
          <p:cNvSpPr/>
          <p:nvPr/>
        </p:nvSpPr>
        <p:spPr>
          <a:xfrm>
            <a:off x="4953390" y="2864883"/>
            <a:ext cx="933059" cy="1056528"/>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Tree>
    <p:extLst>
      <p:ext uri="{BB962C8B-B14F-4D97-AF65-F5344CB8AC3E}">
        <p14:creationId xmlns:p14="http://schemas.microsoft.com/office/powerpoint/2010/main" val="183711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fltVal val="0"/>
                                          </p:val>
                                        </p:tav>
                                        <p:tav tm="100000">
                                          <p:val>
                                            <p:strVal val="#ppt_w"/>
                                          </p:val>
                                        </p:tav>
                                      </p:tavLst>
                                    </p:anim>
                                    <p:anim calcmode="lin" valueType="num">
                                      <p:cBhvr>
                                        <p:cTn id="12" dur="1000" fill="hold"/>
                                        <p:tgtEl>
                                          <p:spTgt spid="28"/>
                                        </p:tgtEl>
                                        <p:attrNameLst>
                                          <p:attrName>ppt_h</p:attrName>
                                        </p:attrNameLst>
                                      </p:cBhvr>
                                      <p:tavLst>
                                        <p:tav tm="0">
                                          <p:val>
                                            <p:fltVal val="0"/>
                                          </p:val>
                                        </p:tav>
                                        <p:tav tm="100000">
                                          <p:val>
                                            <p:strVal val="#ppt_h"/>
                                          </p:val>
                                        </p:tav>
                                      </p:tavLst>
                                    </p:anim>
                                    <p:anim calcmode="lin" valueType="num">
                                      <p:cBhvr>
                                        <p:cTn id="13" dur="1000" fill="hold"/>
                                        <p:tgtEl>
                                          <p:spTgt spid="28"/>
                                        </p:tgtEl>
                                        <p:attrNameLst>
                                          <p:attrName>style.rotation</p:attrName>
                                        </p:attrNameLst>
                                      </p:cBhvr>
                                      <p:tavLst>
                                        <p:tav tm="0">
                                          <p:val>
                                            <p:fltVal val="90"/>
                                          </p:val>
                                        </p:tav>
                                        <p:tav tm="100000">
                                          <p:val>
                                            <p:fltVal val="0"/>
                                          </p:val>
                                        </p:tav>
                                      </p:tavLst>
                                    </p:anim>
                                    <p:animEffect transition="in" filter="fade">
                                      <p:cBhvr>
                                        <p:cTn id="14" dur="1000"/>
                                        <p:tgtEl>
                                          <p:spTgt spid="28"/>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 presetClass="exit" presetSubtype="4" fill="hold" grpId="1" nodeType="afterEffect">
                                  <p:stCondLst>
                                    <p:cond delay="0"/>
                                  </p:stCondLst>
                                  <p:childTnLst>
                                    <p:anim calcmode="lin" valueType="num">
                                      <p:cBhvr additive="base">
                                        <p:cTn id="28" dur="500"/>
                                        <p:tgtEl>
                                          <p:spTgt spid="28"/>
                                        </p:tgtEl>
                                        <p:attrNameLst>
                                          <p:attrName>ppt_x</p:attrName>
                                        </p:attrNameLst>
                                      </p:cBhvr>
                                      <p:tavLst>
                                        <p:tav tm="0">
                                          <p:val>
                                            <p:strVal val="ppt_x"/>
                                          </p:val>
                                        </p:tav>
                                        <p:tav tm="100000">
                                          <p:val>
                                            <p:strVal val="ppt_x"/>
                                          </p:val>
                                        </p:tav>
                                      </p:tavLst>
                                    </p:anim>
                                    <p:anim calcmode="lin" valueType="num">
                                      <p:cBhvr additive="base">
                                        <p:cTn id="29" dur="500"/>
                                        <p:tgtEl>
                                          <p:spTgt spid="28"/>
                                        </p:tgtEl>
                                        <p:attrNameLst>
                                          <p:attrName>ppt_y</p:attrName>
                                        </p:attrNameLst>
                                      </p:cBhvr>
                                      <p:tavLst>
                                        <p:tav tm="0">
                                          <p:val>
                                            <p:strVal val="ppt_y"/>
                                          </p:val>
                                        </p:tav>
                                        <p:tav tm="100000">
                                          <p:val>
                                            <p:strVal val="1+ppt_h/2"/>
                                          </p:val>
                                        </p:tav>
                                      </p:tavLst>
                                    </p:anim>
                                    <p:set>
                                      <p:cBhvr>
                                        <p:cTn id="30" dur="1" fill="hold">
                                          <p:stCondLst>
                                            <p:cond delay="499"/>
                                          </p:stCondLst>
                                        </p:cTn>
                                        <p:tgtEl>
                                          <p:spTgt spid="28"/>
                                        </p:tgtEl>
                                        <p:attrNameLst>
                                          <p:attrName>style.visibility</p:attrName>
                                        </p:attrNameLst>
                                      </p:cBhvr>
                                      <p:to>
                                        <p:strVal val="hidden"/>
                                      </p:to>
                                    </p:se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1000" fill="hold"/>
                                        <p:tgtEl>
                                          <p:spTgt spid="30"/>
                                        </p:tgtEl>
                                        <p:attrNameLst>
                                          <p:attrName>ppt_w</p:attrName>
                                        </p:attrNameLst>
                                      </p:cBhvr>
                                      <p:tavLst>
                                        <p:tav tm="0">
                                          <p:val>
                                            <p:fltVal val="0"/>
                                          </p:val>
                                        </p:tav>
                                        <p:tav tm="100000">
                                          <p:val>
                                            <p:strVal val="#ppt_w"/>
                                          </p:val>
                                        </p:tav>
                                      </p:tavLst>
                                    </p:anim>
                                    <p:anim calcmode="lin" valueType="num">
                                      <p:cBhvr>
                                        <p:cTn id="35" dur="1000" fill="hold"/>
                                        <p:tgtEl>
                                          <p:spTgt spid="30"/>
                                        </p:tgtEl>
                                        <p:attrNameLst>
                                          <p:attrName>ppt_h</p:attrName>
                                        </p:attrNameLst>
                                      </p:cBhvr>
                                      <p:tavLst>
                                        <p:tav tm="0">
                                          <p:val>
                                            <p:fltVal val="0"/>
                                          </p:val>
                                        </p:tav>
                                        <p:tav tm="100000">
                                          <p:val>
                                            <p:strVal val="#ppt_h"/>
                                          </p:val>
                                        </p:tav>
                                      </p:tavLst>
                                    </p:anim>
                                    <p:anim calcmode="lin" valueType="num">
                                      <p:cBhvr>
                                        <p:cTn id="36" dur="1000" fill="hold"/>
                                        <p:tgtEl>
                                          <p:spTgt spid="30"/>
                                        </p:tgtEl>
                                        <p:attrNameLst>
                                          <p:attrName>style.rotation</p:attrName>
                                        </p:attrNameLst>
                                      </p:cBhvr>
                                      <p:tavLst>
                                        <p:tav tm="0">
                                          <p:val>
                                            <p:fltVal val="90"/>
                                          </p:val>
                                        </p:tav>
                                        <p:tav tm="100000">
                                          <p:val>
                                            <p:fltVal val="0"/>
                                          </p:val>
                                        </p:tav>
                                      </p:tavLst>
                                    </p:anim>
                                    <p:animEffect transition="in" filter="fade">
                                      <p:cBhvr>
                                        <p:cTn id="37" dur="10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1000" fill="hold"/>
                                        <p:tgtEl>
                                          <p:spTgt spid="29"/>
                                        </p:tgtEl>
                                        <p:attrNameLst>
                                          <p:attrName>ppt_w</p:attrName>
                                        </p:attrNameLst>
                                      </p:cBhvr>
                                      <p:tavLst>
                                        <p:tav tm="0">
                                          <p:val>
                                            <p:fltVal val="0"/>
                                          </p:val>
                                        </p:tav>
                                        <p:tav tm="100000">
                                          <p:val>
                                            <p:strVal val="#ppt_w"/>
                                          </p:val>
                                        </p:tav>
                                      </p:tavLst>
                                    </p:anim>
                                    <p:anim calcmode="lin" valueType="num">
                                      <p:cBhvr>
                                        <p:cTn id="47" dur="1000" fill="hold"/>
                                        <p:tgtEl>
                                          <p:spTgt spid="29"/>
                                        </p:tgtEl>
                                        <p:attrNameLst>
                                          <p:attrName>ppt_h</p:attrName>
                                        </p:attrNameLst>
                                      </p:cBhvr>
                                      <p:tavLst>
                                        <p:tav tm="0">
                                          <p:val>
                                            <p:fltVal val="0"/>
                                          </p:val>
                                        </p:tav>
                                        <p:tav tm="100000">
                                          <p:val>
                                            <p:strVal val="#ppt_h"/>
                                          </p:val>
                                        </p:tav>
                                      </p:tavLst>
                                    </p:anim>
                                    <p:anim calcmode="lin" valueType="num">
                                      <p:cBhvr>
                                        <p:cTn id="48" dur="1000" fill="hold"/>
                                        <p:tgtEl>
                                          <p:spTgt spid="29"/>
                                        </p:tgtEl>
                                        <p:attrNameLst>
                                          <p:attrName>style.rotation</p:attrName>
                                        </p:attrNameLst>
                                      </p:cBhvr>
                                      <p:tavLst>
                                        <p:tav tm="0">
                                          <p:val>
                                            <p:fltVal val="90"/>
                                          </p:val>
                                        </p:tav>
                                        <p:tav tm="100000">
                                          <p:val>
                                            <p:fltVal val="0"/>
                                          </p:val>
                                        </p:tav>
                                      </p:tavLst>
                                    </p:anim>
                                    <p:animEffect transition="in" filter="fade">
                                      <p:cBhvr>
                                        <p:cTn id="49" dur="1000"/>
                                        <p:tgtEl>
                                          <p:spTgt spid="29"/>
                                        </p:tgtEl>
                                      </p:cBhvr>
                                    </p:animEffect>
                                  </p:childTnLst>
                                </p:cTn>
                              </p:par>
                            </p:childTnLst>
                          </p:cTn>
                        </p:par>
                        <p:par>
                          <p:cTn id="50" fill="hold">
                            <p:stCondLst>
                              <p:cond delay="1000"/>
                            </p:stCondLst>
                            <p:childTnLst>
                              <p:par>
                                <p:cTn id="51" presetID="14" presetClass="entr" presetSubtype="1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2" presetClass="exit" presetSubtype="4" fill="hold" grpId="1" nodeType="afterEffect">
                                  <p:stCondLst>
                                    <p:cond delay="0"/>
                                  </p:stCondLst>
                                  <p:childTnLst>
                                    <p:anim calcmode="lin" valueType="num">
                                      <p:cBhvr additive="base">
                                        <p:cTn id="63" dur="500"/>
                                        <p:tgtEl>
                                          <p:spTgt spid="29"/>
                                        </p:tgtEl>
                                        <p:attrNameLst>
                                          <p:attrName>ppt_x</p:attrName>
                                        </p:attrNameLst>
                                      </p:cBhvr>
                                      <p:tavLst>
                                        <p:tav tm="0">
                                          <p:val>
                                            <p:strVal val="ppt_x"/>
                                          </p:val>
                                        </p:tav>
                                        <p:tav tm="100000">
                                          <p:val>
                                            <p:strVal val="ppt_x"/>
                                          </p:val>
                                        </p:tav>
                                      </p:tavLst>
                                    </p:anim>
                                    <p:anim calcmode="lin" valueType="num">
                                      <p:cBhvr additive="base">
                                        <p:cTn id="64" dur="500"/>
                                        <p:tgtEl>
                                          <p:spTgt spid="29"/>
                                        </p:tgtEl>
                                        <p:attrNameLst>
                                          <p:attrName>ppt_y</p:attrName>
                                        </p:attrNameLst>
                                      </p:cBhvr>
                                      <p:tavLst>
                                        <p:tav tm="0">
                                          <p:val>
                                            <p:strVal val="ppt_y"/>
                                          </p:val>
                                        </p:tav>
                                        <p:tav tm="100000">
                                          <p:val>
                                            <p:strVal val="1+ppt_h/2"/>
                                          </p:val>
                                        </p:tav>
                                      </p:tavLst>
                                    </p:anim>
                                    <p:set>
                                      <p:cBhvr>
                                        <p:cTn id="65" dur="1" fill="hold">
                                          <p:stCondLst>
                                            <p:cond delay="499"/>
                                          </p:stCondLst>
                                        </p:cTn>
                                        <p:tgtEl>
                                          <p:spTgt spid="29"/>
                                        </p:tgtEl>
                                        <p:attrNameLst>
                                          <p:attrName>style.visibility</p:attrName>
                                        </p:attrNameLst>
                                      </p:cBhvr>
                                      <p:to>
                                        <p:strVal val="hidden"/>
                                      </p:to>
                                    </p:set>
                                  </p:childTnLst>
                                </p:cTn>
                              </p:par>
                            </p:childTnLst>
                          </p:cTn>
                        </p:par>
                        <p:par>
                          <p:cTn id="66" fill="hold">
                            <p:stCondLst>
                              <p:cond delay="1500"/>
                            </p:stCondLst>
                            <p:childTnLst>
                              <p:par>
                                <p:cTn id="67" presetID="31" presetClass="entr" presetSubtype="0"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1000" fill="hold"/>
                                        <p:tgtEl>
                                          <p:spTgt spid="31"/>
                                        </p:tgtEl>
                                        <p:attrNameLst>
                                          <p:attrName>ppt_w</p:attrName>
                                        </p:attrNameLst>
                                      </p:cBhvr>
                                      <p:tavLst>
                                        <p:tav tm="0">
                                          <p:val>
                                            <p:fltVal val="0"/>
                                          </p:val>
                                        </p:tav>
                                        <p:tav tm="100000">
                                          <p:val>
                                            <p:strVal val="#ppt_w"/>
                                          </p:val>
                                        </p:tav>
                                      </p:tavLst>
                                    </p:anim>
                                    <p:anim calcmode="lin" valueType="num">
                                      <p:cBhvr>
                                        <p:cTn id="70" dur="1000" fill="hold"/>
                                        <p:tgtEl>
                                          <p:spTgt spid="31"/>
                                        </p:tgtEl>
                                        <p:attrNameLst>
                                          <p:attrName>ppt_h</p:attrName>
                                        </p:attrNameLst>
                                      </p:cBhvr>
                                      <p:tavLst>
                                        <p:tav tm="0">
                                          <p:val>
                                            <p:fltVal val="0"/>
                                          </p:val>
                                        </p:tav>
                                        <p:tav tm="100000">
                                          <p:val>
                                            <p:strVal val="#ppt_h"/>
                                          </p:val>
                                        </p:tav>
                                      </p:tavLst>
                                    </p:anim>
                                    <p:anim calcmode="lin" valueType="num">
                                      <p:cBhvr>
                                        <p:cTn id="71" dur="1000" fill="hold"/>
                                        <p:tgtEl>
                                          <p:spTgt spid="31"/>
                                        </p:tgtEl>
                                        <p:attrNameLst>
                                          <p:attrName>style.rotation</p:attrName>
                                        </p:attrNameLst>
                                      </p:cBhvr>
                                      <p:tavLst>
                                        <p:tav tm="0">
                                          <p:val>
                                            <p:fltVal val="90"/>
                                          </p:val>
                                        </p:tav>
                                        <p:tav tm="100000">
                                          <p:val>
                                            <p:fltVal val="0"/>
                                          </p:val>
                                        </p:tav>
                                      </p:tavLst>
                                    </p:anim>
                                    <p:animEffect transition="in" filter="fade">
                                      <p:cBhvr>
                                        <p:cTn id="72" dur="10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 calcmode="lin" valueType="num">
                                      <p:cBhvr>
                                        <p:cTn id="83" dur="1000" fill="hold"/>
                                        <p:tgtEl>
                                          <p:spTgt spid="26"/>
                                        </p:tgtEl>
                                        <p:attrNameLst>
                                          <p:attrName>style.rotation</p:attrName>
                                        </p:attrNameLst>
                                      </p:cBhvr>
                                      <p:tavLst>
                                        <p:tav tm="0">
                                          <p:val>
                                            <p:fltVal val="90"/>
                                          </p:val>
                                        </p:tav>
                                        <p:tav tm="100000">
                                          <p:val>
                                            <p:fltVal val="0"/>
                                          </p:val>
                                        </p:tav>
                                      </p:tavLst>
                                    </p:anim>
                                    <p:animEffect transition="in" filter="fade">
                                      <p:cBhvr>
                                        <p:cTn id="84" dur="1000"/>
                                        <p:tgtEl>
                                          <p:spTgt spid="26"/>
                                        </p:tgtEl>
                                      </p:cBhvr>
                                    </p:animEffect>
                                  </p:childTnLst>
                                </p:cTn>
                              </p:par>
                            </p:childTnLst>
                          </p:cTn>
                        </p:par>
                        <p:par>
                          <p:cTn id="85" fill="hold">
                            <p:stCondLst>
                              <p:cond delay="1000"/>
                            </p:stCondLst>
                            <p:childTnLst>
                              <p:par>
                                <p:cTn id="86" presetID="14" presetClass="entr" presetSubtype="10" fill="hold"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randombar(horizontal)">
                                      <p:cBhvr>
                                        <p:cTn id="88" dur="500"/>
                                        <p:tgtEl>
                                          <p:spTgt spid="24"/>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1000" fill="hold"/>
                                        <p:tgtEl>
                                          <p:spTgt spid="11"/>
                                        </p:tgtEl>
                                        <p:attrNameLst>
                                          <p:attrName>ppt_y</p:attrName>
                                        </p:attrNameLst>
                                      </p:cBhvr>
                                      <p:tavLst>
                                        <p:tav tm="0">
                                          <p:val>
                                            <p:strVal val="#ppt_y+.1"/>
                                          </p:val>
                                        </p:tav>
                                        <p:tav tm="100000">
                                          <p:val>
                                            <p:strVal val="#ppt_y"/>
                                          </p:val>
                                        </p:tav>
                                      </p:tavLst>
                                    </p:anim>
                                  </p:childTnLst>
                                </p:cTn>
                              </p:par>
                            </p:childTnLst>
                          </p:cTn>
                        </p:par>
                        <p:par>
                          <p:cTn id="96" fill="hold">
                            <p:stCondLst>
                              <p:cond delay="1000"/>
                            </p:stCondLst>
                            <p:childTnLst>
                              <p:par>
                                <p:cTn id="97" presetID="2" presetClass="exit" presetSubtype="4" fill="hold" grpId="1" nodeType="afterEffect">
                                  <p:stCondLst>
                                    <p:cond delay="0"/>
                                  </p:stCondLst>
                                  <p:childTnLst>
                                    <p:anim calcmode="lin" valueType="num">
                                      <p:cBhvr additive="base">
                                        <p:cTn id="98" dur="500"/>
                                        <p:tgtEl>
                                          <p:spTgt spid="26"/>
                                        </p:tgtEl>
                                        <p:attrNameLst>
                                          <p:attrName>ppt_x</p:attrName>
                                        </p:attrNameLst>
                                      </p:cBhvr>
                                      <p:tavLst>
                                        <p:tav tm="0">
                                          <p:val>
                                            <p:strVal val="ppt_x"/>
                                          </p:val>
                                        </p:tav>
                                        <p:tav tm="100000">
                                          <p:val>
                                            <p:strVal val="ppt_x"/>
                                          </p:val>
                                        </p:tav>
                                      </p:tavLst>
                                    </p:anim>
                                    <p:anim calcmode="lin" valueType="num">
                                      <p:cBhvr additive="base">
                                        <p:cTn id="99" dur="500"/>
                                        <p:tgtEl>
                                          <p:spTgt spid="26"/>
                                        </p:tgtEl>
                                        <p:attrNameLst>
                                          <p:attrName>ppt_y</p:attrName>
                                        </p:attrNameLst>
                                      </p:cBhvr>
                                      <p:tavLst>
                                        <p:tav tm="0">
                                          <p:val>
                                            <p:strVal val="ppt_y"/>
                                          </p:val>
                                        </p:tav>
                                        <p:tav tm="100000">
                                          <p:val>
                                            <p:strVal val="1+ppt_h/2"/>
                                          </p:val>
                                        </p:tav>
                                      </p:tavLst>
                                    </p:anim>
                                    <p:set>
                                      <p:cBhvr>
                                        <p:cTn id="100" dur="1" fill="hold">
                                          <p:stCondLst>
                                            <p:cond delay="499"/>
                                          </p:stCondLst>
                                        </p:cTn>
                                        <p:tgtEl>
                                          <p:spTgt spid="26"/>
                                        </p:tgtEl>
                                        <p:attrNameLst>
                                          <p:attrName>style.visibility</p:attrName>
                                        </p:attrNameLst>
                                      </p:cBhvr>
                                      <p:to>
                                        <p:strVal val="hidden"/>
                                      </p:to>
                                    </p:set>
                                  </p:childTnLst>
                                </p:cTn>
                              </p:par>
                            </p:childTnLst>
                          </p:cTn>
                        </p:par>
                        <p:par>
                          <p:cTn id="101" fill="hold">
                            <p:stCondLst>
                              <p:cond delay="1500"/>
                            </p:stCondLst>
                            <p:childTnLst>
                              <p:par>
                                <p:cTn id="102" presetID="31" presetClass="entr" presetSubtype="0" fill="hold" nodeType="afterEffect">
                                  <p:stCondLst>
                                    <p:cond delay="0"/>
                                  </p:stCondLst>
                                  <p:childTnLst>
                                    <p:set>
                                      <p:cBhvr>
                                        <p:cTn id="103" dur="1" fill="hold">
                                          <p:stCondLst>
                                            <p:cond delay="0"/>
                                          </p:stCondLst>
                                        </p:cTn>
                                        <p:tgtEl>
                                          <p:spTgt spid="32"/>
                                        </p:tgtEl>
                                        <p:attrNameLst>
                                          <p:attrName>style.visibility</p:attrName>
                                        </p:attrNameLst>
                                      </p:cBhvr>
                                      <p:to>
                                        <p:strVal val="visible"/>
                                      </p:to>
                                    </p:set>
                                    <p:anim calcmode="lin" valueType="num">
                                      <p:cBhvr>
                                        <p:cTn id="104" dur="1000" fill="hold"/>
                                        <p:tgtEl>
                                          <p:spTgt spid="32"/>
                                        </p:tgtEl>
                                        <p:attrNameLst>
                                          <p:attrName>ppt_w</p:attrName>
                                        </p:attrNameLst>
                                      </p:cBhvr>
                                      <p:tavLst>
                                        <p:tav tm="0">
                                          <p:val>
                                            <p:fltVal val="0"/>
                                          </p:val>
                                        </p:tav>
                                        <p:tav tm="100000">
                                          <p:val>
                                            <p:strVal val="#ppt_w"/>
                                          </p:val>
                                        </p:tav>
                                      </p:tavLst>
                                    </p:anim>
                                    <p:anim calcmode="lin" valueType="num">
                                      <p:cBhvr>
                                        <p:cTn id="105" dur="1000" fill="hold"/>
                                        <p:tgtEl>
                                          <p:spTgt spid="32"/>
                                        </p:tgtEl>
                                        <p:attrNameLst>
                                          <p:attrName>ppt_h</p:attrName>
                                        </p:attrNameLst>
                                      </p:cBhvr>
                                      <p:tavLst>
                                        <p:tav tm="0">
                                          <p:val>
                                            <p:fltVal val="0"/>
                                          </p:val>
                                        </p:tav>
                                        <p:tav tm="100000">
                                          <p:val>
                                            <p:strVal val="#ppt_h"/>
                                          </p:val>
                                        </p:tav>
                                      </p:tavLst>
                                    </p:anim>
                                    <p:anim calcmode="lin" valueType="num">
                                      <p:cBhvr>
                                        <p:cTn id="106" dur="1000" fill="hold"/>
                                        <p:tgtEl>
                                          <p:spTgt spid="32"/>
                                        </p:tgtEl>
                                        <p:attrNameLst>
                                          <p:attrName>style.rotation</p:attrName>
                                        </p:attrNameLst>
                                      </p:cBhvr>
                                      <p:tavLst>
                                        <p:tav tm="0">
                                          <p:val>
                                            <p:fltVal val="90"/>
                                          </p:val>
                                        </p:tav>
                                        <p:tav tm="100000">
                                          <p:val>
                                            <p:fltVal val="0"/>
                                          </p:val>
                                        </p:tav>
                                      </p:tavLst>
                                    </p:anim>
                                    <p:animEffect transition="in" filter="fade">
                                      <p:cBhvr>
                                        <p:cTn id="107" dur="10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xit" presetSubtype="0" fill="hold" nodeType="clickEffect">
                                  <p:stCondLst>
                                    <p:cond delay="0"/>
                                  </p:stCondLst>
                                  <p:childTnLst>
                                    <p:animEffect transition="out" filter="fade">
                                      <p:cBhvr>
                                        <p:cTn id="111" dur="1000"/>
                                        <p:tgtEl>
                                          <p:spTgt spid="3">
                                            <p:txEl>
                                              <p:pRg st="0" end="0"/>
                                            </p:txEl>
                                          </p:spTgt>
                                        </p:tgtEl>
                                      </p:cBhvr>
                                    </p:animEffect>
                                    <p:anim calcmode="lin" valueType="num">
                                      <p:cBhvr>
                                        <p:cTn id="112"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13" dur="1000"/>
                                        <p:tgtEl>
                                          <p:spTgt spid="3">
                                            <p:txEl>
                                              <p:pRg st="0" end="0"/>
                                            </p:txEl>
                                          </p:spTgt>
                                        </p:tgtEl>
                                        <p:attrNameLst>
                                          <p:attrName>ppt_y</p:attrName>
                                        </p:attrNameLst>
                                      </p:cBhvr>
                                      <p:tavLst>
                                        <p:tav tm="0">
                                          <p:val>
                                            <p:strVal val="ppt_y"/>
                                          </p:val>
                                        </p:tav>
                                        <p:tav tm="100000">
                                          <p:val>
                                            <p:strVal val="ppt_y+.1"/>
                                          </p:val>
                                        </p:tav>
                                      </p:tavLst>
                                    </p:anim>
                                    <p:set>
                                      <p:cBhvr>
                                        <p:cTn id="114" dur="1" fill="hold">
                                          <p:stCondLst>
                                            <p:cond delay="999"/>
                                          </p:stCondLst>
                                        </p:cTn>
                                        <p:tgtEl>
                                          <p:spTgt spid="3">
                                            <p:txEl>
                                              <p:pRg st="0" end="0"/>
                                            </p:txEl>
                                          </p:spTgt>
                                        </p:tgtEl>
                                        <p:attrNameLst>
                                          <p:attrName>style.visibility</p:attrName>
                                        </p:attrNameLst>
                                      </p:cBhvr>
                                      <p:to>
                                        <p:strVal val="hidden"/>
                                      </p:to>
                                    </p:set>
                                  </p:childTnLst>
                                </p:cTn>
                              </p:par>
                              <p:par>
                                <p:cTn id="115" presetID="42" presetClass="exit" presetSubtype="0" fill="hold" nodeType="withEffect">
                                  <p:stCondLst>
                                    <p:cond delay="0"/>
                                  </p:stCondLst>
                                  <p:childTnLst>
                                    <p:animEffect transition="out" filter="fade">
                                      <p:cBhvr>
                                        <p:cTn id="116" dur="1000"/>
                                        <p:tgtEl>
                                          <p:spTgt spid="14"/>
                                        </p:tgtEl>
                                      </p:cBhvr>
                                    </p:animEffect>
                                    <p:anim calcmode="lin" valueType="num">
                                      <p:cBhvr>
                                        <p:cTn id="117" dur="1000"/>
                                        <p:tgtEl>
                                          <p:spTgt spid="14"/>
                                        </p:tgtEl>
                                        <p:attrNameLst>
                                          <p:attrName>ppt_x</p:attrName>
                                        </p:attrNameLst>
                                      </p:cBhvr>
                                      <p:tavLst>
                                        <p:tav tm="0">
                                          <p:val>
                                            <p:strVal val="ppt_x"/>
                                          </p:val>
                                        </p:tav>
                                        <p:tav tm="100000">
                                          <p:val>
                                            <p:strVal val="ppt_x"/>
                                          </p:val>
                                        </p:tav>
                                      </p:tavLst>
                                    </p:anim>
                                    <p:anim calcmode="lin" valueType="num">
                                      <p:cBhvr>
                                        <p:cTn id="118" dur="1000"/>
                                        <p:tgtEl>
                                          <p:spTgt spid="14"/>
                                        </p:tgtEl>
                                        <p:attrNameLst>
                                          <p:attrName>ppt_y</p:attrName>
                                        </p:attrNameLst>
                                      </p:cBhvr>
                                      <p:tavLst>
                                        <p:tav tm="0">
                                          <p:val>
                                            <p:strVal val="ppt_y"/>
                                          </p:val>
                                        </p:tav>
                                        <p:tav tm="100000">
                                          <p:val>
                                            <p:strVal val="ppt_y+.1"/>
                                          </p:val>
                                        </p:tav>
                                      </p:tavLst>
                                    </p:anim>
                                    <p:set>
                                      <p:cBhvr>
                                        <p:cTn id="119" dur="1" fill="hold">
                                          <p:stCondLst>
                                            <p:cond delay="999"/>
                                          </p:stCondLst>
                                        </p:cTn>
                                        <p:tgtEl>
                                          <p:spTgt spid="14"/>
                                        </p:tgtEl>
                                        <p:attrNameLst>
                                          <p:attrName>style.visibility</p:attrName>
                                        </p:attrNameLst>
                                      </p:cBhvr>
                                      <p:to>
                                        <p:strVal val="hidden"/>
                                      </p:to>
                                    </p:set>
                                  </p:childTnLst>
                                </p:cTn>
                              </p:par>
                            </p:childTnLst>
                          </p:cTn>
                        </p:par>
                        <p:par>
                          <p:cTn id="120" fill="hold">
                            <p:stCondLst>
                              <p:cond delay="1000"/>
                            </p:stCondLst>
                            <p:childTnLst>
                              <p:par>
                                <p:cTn id="121" presetID="42" presetClass="exit" presetSubtype="0" fill="hold" nodeType="afterEffect">
                                  <p:stCondLst>
                                    <p:cond delay="0"/>
                                  </p:stCondLst>
                                  <p:childTnLst>
                                    <p:animEffect transition="out" filter="fade">
                                      <p:cBhvr>
                                        <p:cTn id="122" dur="1000"/>
                                        <p:tgtEl>
                                          <p:spTgt spid="3">
                                            <p:txEl>
                                              <p:pRg st="3" end="3"/>
                                            </p:txEl>
                                          </p:spTgt>
                                        </p:tgtEl>
                                      </p:cBhvr>
                                    </p:animEffect>
                                    <p:anim calcmode="lin" valueType="num">
                                      <p:cBhvr>
                                        <p:cTn id="123"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124" dur="1000"/>
                                        <p:tgtEl>
                                          <p:spTgt spid="3">
                                            <p:txEl>
                                              <p:pRg st="3" end="3"/>
                                            </p:txEl>
                                          </p:spTgt>
                                        </p:tgtEl>
                                        <p:attrNameLst>
                                          <p:attrName>ppt_y</p:attrName>
                                        </p:attrNameLst>
                                      </p:cBhvr>
                                      <p:tavLst>
                                        <p:tav tm="0">
                                          <p:val>
                                            <p:strVal val="ppt_y"/>
                                          </p:val>
                                        </p:tav>
                                        <p:tav tm="100000">
                                          <p:val>
                                            <p:strVal val="ppt_y+.1"/>
                                          </p:val>
                                        </p:tav>
                                      </p:tavLst>
                                    </p:anim>
                                    <p:set>
                                      <p:cBhvr>
                                        <p:cTn id="125" dur="1" fill="hold">
                                          <p:stCondLst>
                                            <p:cond delay="999"/>
                                          </p:stCondLst>
                                        </p:cTn>
                                        <p:tgtEl>
                                          <p:spTgt spid="3">
                                            <p:txEl>
                                              <p:pRg st="3" end="3"/>
                                            </p:txEl>
                                          </p:spTgt>
                                        </p:tgtEl>
                                        <p:attrNameLst>
                                          <p:attrName>style.visibility</p:attrName>
                                        </p:attrNameLst>
                                      </p:cBhvr>
                                      <p:to>
                                        <p:strVal val="hidden"/>
                                      </p:to>
                                    </p:set>
                                  </p:childTnLst>
                                </p:cTn>
                              </p:par>
                              <p:par>
                                <p:cTn id="126" presetID="42" presetClass="exit" presetSubtype="0" fill="hold" nodeType="withEffect">
                                  <p:stCondLst>
                                    <p:cond delay="0"/>
                                  </p:stCondLst>
                                  <p:childTnLst>
                                    <p:animEffect transition="out" filter="fade">
                                      <p:cBhvr>
                                        <p:cTn id="127" dur="1000"/>
                                        <p:tgtEl>
                                          <p:spTgt spid="19"/>
                                        </p:tgtEl>
                                      </p:cBhvr>
                                    </p:animEffect>
                                    <p:anim calcmode="lin" valueType="num">
                                      <p:cBhvr>
                                        <p:cTn id="128" dur="1000"/>
                                        <p:tgtEl>
                                          <p:spTgt spid="19"/>
                                        </p:tgtEl>
                                        <p:attrNameLst>
                                          <p:attrName>ppt_x</p:attrName>
                                        </p:attrNameLst>
                                      </p:cBhvr>
                                      <p:tavLst>
                                        <p:tav tm="0">
                                          <p:val>
                                            <p:strVal val="ppt_x"/>
                                          </p:val>
                                        </p:tav>
                                        <p:tav tm="100000">
                                          <p:val>
                                            <p:strVal val="ppt_x"/>
                                          </p:val>
                                        </p:tav>
                                      </p:tavLst>
                                    </p:anim>
                                    <p:anim calcmode="lin" valueType="num">
                                      <p:cBhvr>
                                        <p:cTn id="129" dur="1000"/>
                                        <p:tgtEl>
                                          <p:spTgt spid="19"/>
                                        </p:tgtEl>
                                        <p:attrNameLst>
                                          <p:attrName>ppt_y</p:attrName>
                                        </p:attrNameLst>
                                      </p:cBhvr>
                                      <p:tavLst>
                                        <p:tav tm="0">
                                          <p:val>
                                            <p:strVal val="ppt_y"/>
                                          </p:val>
                                        </p:tav>
                                        <p:tav tm="100000">
                                          <p:val>
                                            <p:strVal val="ppt_y+.1"/>
                                          </p:val>
                                        </p:tav>
                                      </p:tavLst>
                                    </p:anim>
                                    <p:set>
                                      <p:cBhvr>
                                        <p:cTn id="130" dur="1" fill="hold">
                                          <p:stCondLst>
                                            <p:cond delay="999"/>
                                          </p:stCondLst>
                                        </p:cTn>
                                        <p:tgtEl>
                                          <p:spTgt spid="19"/>
                                        </p:tgtEl>
                                        <p:attrNameLst>
                                          <p:attrName>style.visibility</p:attrName>
                                        </p:attrNameLst>
                                      </p:cBhvr>
                                      <p:to>
                                        <p:strVal val="hidden"/>
                                      </p:to>
                                    </p:set>
                                  </p:childTnLst>
                                </p:cTn>
                              </p:par>
                            </p:childTnLst>
                          </p:cTn>
                        </p:par>
                        <p:par>
                          <p:cTn id="131" fill="hold">
                            <p:stCondLst>
                              <p:cond delay="2000"/>
                            </p:stCondLst>
                            <p:childTnLst>
                              <p:par>
                                <p:cTn id="132" presetID="42" presetClass="exit" presetSubtype="0" fill="hold" nodeType="afterEffect">
                                  <p:stCondLst>
                                    <p:cond delay="0"/>
                                  </p:stCondLst>
                                  <p:childTnLst>
                                    <p:animEffect transition="out" filter="fade">
                                      <p:cBhvr>
                                        <p:cTn id="133" dur="1000"/>
                                        <p:tgtEl>
                                          <p:spTgt spid="3">
                                            <p:txEl>
                                              <p:pRg st="6" end="6"/>
                                            </p:txEl>
                                          </p:spTgt>
                                        </p:tgtEl>
                                      </p:cBhvr>
                                    </p:animEffect>
                                    <p:anim calcmode="lin" valueType="num">
                                      <p:cBhvr>
                                        <p:cTn id="134" dur="1000"/>
                                        <p:tgtEl>
                                          <p:spTgt spid="3">
                                            <p:txEl>
                                              <p:pRg st="6" end="6"/>
                                            </p:txEl>
                                          </p:spTgt>
                                        </p:tgtEl>
                                        <p:attrNameLst>
                                          <p:attrName>ppt_x</p:attrName>
                                        </p:attrNameLst>
                                      </p:cBhvr>
                                      <p:tavLst>
                                        <p:tav tm="0">
                                          <p:val>
                                            <p:strVal val="ppt_x"/>
                                          </p:val>
                                        </p:tav>
                                        <p:tav tm="100000">
                                          <p:val>
                                            <p:strVal val="ppt_x"/>
                                          </p:val>
                                        </p:tav>
                                      </p:tavLst>
                                    </p:anim>
                                    <p:anim calcmode="lin" valueType="num">
                                      <p:cBhvr>
                                        <p:cTn id="135" dur="1000"/>
                                        <p:tgtEl>
                                          <p:spTgt spid="3">
                                            <p:txEl>
                                              <p:pRg st="6" end="6"/>
                                            </p:txEl>
                                          </p:spTgt>
                                        </p:tgtEl>
                                        <p:attrNameLst>
                                          <p:attrName>ppt_y</p:attrName>
                                        </p:attrNameLst>
                                      </p:cBhvr>
                                      <p:tavLst>
                                        <p:tav tm="0">
                                          <p:val>
                                            <p:strVal val="ppt_y"/>
                                          </p:val>
                                        </p:tav>
                                        <p:tav tm="100000">
                                          <p:val>
                                            <p:strVal val="ppt_y+.1"/>
                                          </p:val>
                                        </p:tav>
                                      </p:tavLst>
                                    </p:anim>
                                    <p:set>
                                      <p:cBhvr>
                                        <p:cTn id="136" dur="1" fill="hold">
                                          <p:stCondLst>
                                            <p:cond delay="999"/>
                                          </p:stCondLst>
                                        </p:cTn>
                                        <p:tgtEl>
                                          <p:spTgt spid="3">
                                            <p:txEl>
                                              <p:pRg st="6" end="6"/>
                                            </p:txEl>
                                          </p:spTgt>
                                        </p:tgtEl>
                                        <p:attrNameLst>
                                          <p:attrName>style.visibility</p:attrName>
                                        </p:attrNameLst>
                                      </p:cBhvr>
                                      <p:to>
                                        <p:strVal val="hidden"/>
                                      </p:to>
                                    </p:set>
                                  </p:childTnLst>
                                </p:cTn>
                              </p:par>
                              <p:par>
                                <p:cTn id="137" presetID="42" presetClass="exit" presetSubtype="0" fill="hold" nodeType="withEffect">
                                  <p:stCondLst>
                                    <p:cond delay="0"/>
                                  </p:stCondLst>
                                  <p:childTnLst>
                                    <p:animEffect transition="out" filter="fade">
                                      <p:cBhvr>
                                        <p:cTn id="138" dur="1000"/>
                                        <p:tgtEl>
                                          <p:spTgt spid="24"/>
                                        </p:tgtEl>
                                      </p:cBhvr>
                                    </p:animEffect>
                                    <p:anim calcmode="lin" valueType="num">
                                      <p:cBhvr>
                                        <p:cTn id="139" dur="1000"/>
                                        <p:tgtEl>
                                          <p:spTgt spid="24"/>
                                        </p:tgtEl>
                                        <p:attrNameLst>
                                          <p:attrName>ppt_x</p:attrName>
                                        </p:attrNameLst>
                                      </p:cBhvr>
                                      <p:tavLst>
                                        <p:tav tm="0">
                                          <p:val>
                                            <p:strVal val="ppt_x"/>
                                          </p:val>
                                        </p:tav>
                                        <p:tav tm="100000">
                                          <p:val>
                                            <p:strVal val="ppt_x"/>
                                          </p:val>
                                        </p:tav>
                                      </p:tavLst>
                                    </p:anim>
                                    <p:anim calcmode="lin" valueType="num">
                                      <p:cBhvr>
                                        <p:cTn id="140" dur="1000"/>
                                        <p:tgtEl>
                                          <p:spTgt spid="24"/>
                                        </p:tgtEl>
                                        <p:attrNameLst>
                                          <p:attrName>ppt_y</p:attrName>
                                        </p:attrNameLst>
                                      </p:cBhvr>
                                      <p:tavLst>
                                        <p:tav tm="0">
                                          <p:val>
                                            <p:strVal val="ppt_y"/>
                                          </p:val>
                                        </p:tav>
                                        <p:tav tm="100000">
                                          <p:val>
                                            <p:strVal val="ppt_y+.1"/>
                                          </p:val>
                                        </p:tav>
                                      </p:tavLst>
                                    </p:anim>
                                    <p:set>
                                      <p:cBhvr>
                                        <p:cTn id="141" dur="1" fill="hold">
                                          <p:stCondLst>
                                            <p:cond delay="999"/>
                                          </p:stCondLst>
                                        </p:cTn>
                                        <p:tgtEl>
                                          <p:spTgt spid="24"/>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64" presetClass="path" presetSubtype="0" accel="50000" decel="50000" fill="hold" grpId="1" nodeType="clickEffect">
                                  <p:stCondLst>
                                    <p:cond delay="0"/>
                                  </p:stCondLst>
                                  <p:childTnLst>
                                    <p:animMotion origin="layout" path="M -3.125E-6 -3.7037E-7 L -3.125E-6 -0.09306 " pathEditMode="relative" rAng="0" ptsTypes="AA">
                                      <p:cBhvr>
                                        <p:cTn id="145" dur="2000" fill="hold"/>
                                        <p:tgtEl>
                                          <p:spTgt spid="9"/>
                                        </p:tgtEl>
                                        <p:attrNameLst>
                                          <p:attrName>ppt_x</p:attrName>
                                          <p:attrName>ppt_y</p:attrName>
                                        </p:attrNameLst>
                                      </p:cBhvr>
                                      <p:rCtr x="0" y="-4653"/>
                                    </p:animMotion>
                                  </p:childTnLst>
                                </p:cTn>
                              </p:par>
                              <p:par>
                                <p:cTn id="146" presetID="64" presetClass="path" presetSubtype="0" accel="50000" decel="50000" fill="hold" nodeType="withEffect">
                                  <p:stCondLst>
                                    <p:cond delay="0"/>
                                  </p:stCondLst>
                                  <p:childTnLst>
                                    <p:animMotion origin="layout" path="M -4.79167E-6 -1.85185E-6 L -4.79167E-6 -0.09444 " pathEditMode="relative" rAng="0" ptsTypes="AA">
                                      <p:cBhvr>
                                        <p:cTn id="147" dur="2000" fill="hold"/>
                                        <p:tgtEl>
                                          <p:spTgt spid="30"/>
                                        </p:tgtEl>
                                        <p:attrNameLst>
                                          <p:attrName>ppt_x</p:attrName>
                                          <p:attrName>ppt_y</p:attrName>
                                        </p:attrNameLst>
                                      </p:cBhvr>
                                      <p:rCtr x="0" y="-4722"/>
                                    </p:animMotion>
                                  </p:childTnLst>
                                </p:cTn>
                              </p:par>
                              <p:par>
                                <p:cTn id="148" presetID="64" presetClass="path" presetSubtype="0" accel="50000" decel="50000" fill="hold" grpId="1" nodeType="withEffect">
                                  <p:stCondLst>
                                    <p:cond delay="0"/>
                                  </p:stCondLst>
                                  <p:childTnLst>
                                    <p:animMotion origin="layout" path="M -1.875E-6 7.40741E-7 L -1.875E-6 -0.14167 " pathEditMode="relative" rAng="0" ptsTypes="AA">
                                      <p:cBhvr>
                                        <p:cTn id="149" dur="2000" fill="hold"/>
                                        <p:tgtEl>
                                          <p:spTgt spid="10"/>
                                        </p:tgtEl>
                                        <p:attrNameLst>
                                          <p:attrName>ppt_x</p:attrName>
                                          <p:attrName>ppt_y</p:attrName>
                                        </p:attrNameLst>
                                      </p:cBhvr>
                                      <p:rCtr x="0" y="-7083"/>
                                    </p:animMotion>
                                  </p:childTnLst>
                                </p:cTn>
                              </p:par>
                              <p:par>
                                <p:cTn id="150" presetID="64" presetClass="path" presetSubtype="0" accel="50000" decel="50000" fill="hold" nodeType="withEffect">
                                  <p:stCondLst>
                                    <p:cond delay="0"/>
                                  </p:stCondLst>
                                  <p:childTnLst>
                                    <p:animMotion origin="layout" path="M -4.79167E-6 1.48148E-6 L -4.79167E-6 -0.15139 " pathEditMode="relative" rAng="0" ptsTypes="AA">
                                      <p:cBhvr>
                                        <p:cTn id="151" dur="2000" fill="hold"/>
                                        <p:tgtEl>
                                          <p:spTgt spid="31"/>
                                        </p:tgtEl>
                                        <p:attrNameLst>
                                          <p:attrName>ppt_x</p:attrName>
                                          <p:attrName>ppt_y</p:attrName>
                                        </p:attrNameLst>
                                      </p:cBhvr>
                                      <p:rCtr x="0" y="-7569"/>
                                    </p:animMotion>
                                  </p:childTnLst>
                                </p:cTn>
                              </p:par>
                              <p:par>
                                <p:cTn id="152" presetID="64" presetClass="path" presetSubtype="0" accel="50000" decel="50000" fill="hold" grpId="1" nodeType="withEffect">
                                  <p:stCondLst>
                                    <p:cond delay="0"/>
                                  </p:stCondLst>
                                  <p:childTnLst>
                                    <p:animMotion origin="layout" path="M 2.29167E-6 -3.7037E-7 L 0.00078 -0.19444 " pathEditMode="relative" rAng="0" ptsTypes="AA">
                                      <p:cBhvr>
                                        <p:cTn id="153" dur="2000" fill="hold"/>
                                        <p:tgtEl>
                                          <p:spTgt spid="11"/>
                                        </p:tgtEl>
                                        <p:attrNameLst>
                                          <p:attrName>ppt_x</p:attrName>
                                          <p:attrName>ppt_y</p:attrName>
                                        </p:attrNameLst>
                                      </p:cBhvr>
                                      <p:rCtr x="39" y="-9722"/>
                                    </p:animMotion>
                                  </p:childTnLst>
                                </p:cTn>
                              </p:par>
                              <p:par>
                                <p:cTn id="154" presetID="64" presetClass="path" presetSubtype="0" accel="50000" decel="50000" fill="hold" nodeType="withEffect">
                                  <p:stCondLst>
                                    <p:cond delay="0"/>
                                  </p:stCondLst>
                                  <p:childTnLst>
                                    <p:animMotion origin="layout" path="M 3.75E-6 -1.85185E-6 L 3.75E-6 -0.19722 " pathEditMode="relative" rAng="0" ptsTypes="AA">
                                      <p:cBhvr>
                                        <p:cTn id="155" dur="2000" fill="hold"/>
                                        <p:tgtEl>
                                          <p:spTgt spid="32"/>
                                        </p:tgtEl>
                                        <p:attrNameLst>
                                          <p:attrName>ppt_x</p:attrName>
                                          <p:attrName>ppt_y</p:attrName>
                                        </p:attrNameLst>
                                      </p:cBhvr>
                                      <p:rCtr x="0" y="-9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26" grpId="0" animBg="1"/>
      <p:bldP spid="26" grpId="1" animBg="1"/>
      <p:bldP spid="28" grpId="0" animBg="1"/>
      <p:bldP spid="28" grpId="1" animBg="1"/>
      <p:bldP spid="29" grpId="0" animBg="1"/>
      <p:bldP spid="2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25400" y="0"/>
            <a:ext cx="12166600" cy="1066800"/>
          </a:xfrm>
          <a:prstGeom prst="rect">
            <a:avLst/>
          </a:prstGeom>
        </p:spPr>
      </p:pic>
      <p:sp>
        <p:nvSpPr>
          <p:cNvPr id="4" name="Footer Placeholder 3"/>
          <p:cNvSpPr>
            <a:spLocks noGrp="1"/>
          </p:cNvSpPr>
          <p:nvPr>
            <p:ph type="ftr" sz="quarter" idx="11"/>
          </p:nvPr>
        </p:nvSpPr>
        <p:spPr/>
        <p:txBody>
          <a:bodyPr/>
          <a:lstStyle/>
          <a:p>
            <a:r>
              <a:rPr lang="en-US" dirty="0" smtClean="0"/>
              <a:t>© Cambridge University Press 2016</a:t>
            </a:r>
            <a:endParaRPr lang="en-US" dirty="0"/>
          </a:p>
        </p:txBody>
      </p:sp>
      <p:sp>
        <p:nvSpPr>
          <p:cNvPr id="2" name="Title 1"/>
          <p:cNvSpPr>
            <a:spLocks noGrp="1"/>
          </p:cNvSpPr>
          <p:nvPr>
            <p:ph type="title"/>
          </p:nvPr>
        </p:nvSpPr>
        <p:spPr/>
        <p:txBody>
          <a:bodyPr/>
          <a:lstStyle/>
          <a:p>
            <a:r>
              <a:rPr lang="en-GB" b="1" dirty="0" smtClean="0"/>
              <a:t>Language in action</a:t>
            </a:r>
            <a:endParaRPr lang="en-GB" b="1" dirty="0"/>
          </a:p>
        </p:txBody>
      </p:sp>
      <p:sp>
        <p:nvSpPr>
          <p:cNvPr id="9" name="TextBox 8"/>
          <p:cNvSpPr txBox="1"/>
          <p:nvPr/>
        </p:nvSpPr>
        <p:spPr>
          <a:xfrm>
            <a:off x="1014153" y="1652182"/>
            <a:ext cx="10607040" cy="4832092"/>
          </a:xfrm>
          <a:prstGeom prst="rect">
            <a:avLst/>
          </a:prstGeom>
          <a:noFill/>
        </p:spPr>
        <p:txBody>
          <a:bodyPr wrap="square" rtlCol="0">
            <a:spAutoFit/>
          </a:bodyPr>
          <a:lstStyle/>
          <a:p>
            <a:r>
              <a:rPr lang="en-GB" sz="2800" dirty="0"/>
              <a:t>Many </a:t>
            </a:r>
            <a:r>
              <a:rPr lang="en-GB" sz="2800" dirty="0" smtClean="0"/>
              <a:t>people </a:t>
            </a:r>
            <a:r>
              <a:rPr lang="en-GB" sz="2800" b="1" dirty="0" smtClean="0">
                <a:solidFill>
                  <a:srgbClr val="FF0066"/>
                </a:solidFill>
              </a:rPr>
              <a:t>can’t stand</a:t>
            </a:r>
            <a:r>
              <a:rPr lang="en-GB" sz="2800" dirty="0">
                <a:solidFill>
                  <a:srgbClr val="FF0066"/>
                </a:solidFill>
              </a:rPr>
              <a:t> </a:t>
            </a:r>
            <a:r>
              <a:rPr lang="en-GB" sz="2800" dirty="0" smtClean="0">
                <a:solidFill>
                  <a:srgbClr val="FF0066"/>
                </a:solidFill>
              </a:rPr>
              <a:t>           </a:t>
            </a:r>
            <a:r>
              <a:rPr lang="en-GB" sz="2800" dirty="0" smtClean="0"/>
              <a:t>, </a:t>
            </a:r>
            <a:r>
              <a:rPr lang="en-GB" sz="2800" i="1" dirty="0" smtClean="0"/>
              <a:t>(fly) </a:t>
            </a:r>
            <a:r>
              <a:rPr lang="en-GB" sz="2800" dirty="0" smtClean="0"/>
              <a:t>and </a:t>
            </a:r>
            <a:r>
              <a:rPr lang="en-GB" sz="2800" dirty="0"/>
              <a:t>this story may make </a:t>
            </a:r>
            <a:r>
              <a:rPr lang="en-GB" sz="2800" dirty="0" smtClean="0"/>
              <a:t>you </a:t>
            </a:r>
            <a:r>
              <a:rPr lang="en-GB" sz="2800" b="1" dirty="0" smtClean="0">
                <a:solidFill>
                  <a:srgbClr val="FF0066"/>
                </a:solidFill>
              </a:rPr>
              <a:t>feel like</a:t>
            </a:r>
            <a:r>
              <a:rPr lang="en-GB" sz="2800" dirty="0" smtClean="0"/>
              <a:t> </a:t>
            </a:r>
            <a:r>
              <a:rPr lang="en-GB" sz="2800" b="1" dirty="0"/>
              <a:t> </a:t>
            </a:r>
            <a:r>
              <a:rPr lang="en-GB" sz="2800" b="1" dirty="0" smtClean="0"/>
              <a:t>         </a:t>
            </a:r>
            <a:r>
              <a:rPr lang="en-GB" sz="2800" b="1" dirty="0"/>
              <a:t> </a:t>
            </a:r>
            <a:r>
              <a:rPr lang="en-GB" sz="2800" b="1" dirty="0" smtClean="0"/>
              <a:t>  </a:t>
            </a:r>
            <a:r>
              <a:rPr lang="en-GB" sz="2800" i="1" dirty="0" smtClean="0"/>
              <a:t>(take)</a:t>
            </a:r>
            <a:r>
              <a:rPr lang="en-GB" sz="2800" b="1" i="1" dirty="0" smtClean="0"/>
              <a:t> </a:t>
            </a:r>
            <a:r>
              <a:rPr lang="en-GB" sz="2800" dirty="0" smtClean="0"/>
              <a:t>the </a:t>
            </a:r>
            <a:r>
              <a:rPr lang="en-GB" sz="2800" dirty="0"/>
              <a:t>bus or train! On January 15, 2009, a flight took off from New York's LaGuardia Airport. There were 155 people on board. A flock of birds hit the plane and it lost power to both engines.</a:t>
            </a:r>
          </a:p>
          <a:p>
            <a:r>
              <a:rPr lang="en-GB" sz="2800" dirty="0" smtClean="0"/>
              <a:t>Pilots </a:t>
            </a:r>
            <a:r>
              <a:rPr lang="en-GB" sz="2800" b="1" dirty="0" smtClean="0">
                <a:solidFill>
                  <a:srgbClr val="FF0066"/>
                </a:solidFill>
              </a:rPr>
              <a:t>practise</a:t>
            </a:r>
            <a:r>
              <a:rPr lang="en-GB" sz="2800" dirty="0"/>
              <a:t> </a:t>
            </a:r>
            <a:r>
              <a:rPr lang="en-GB" sz="2800" dirty="0" smtClean="0"/>
              <a:t>              </a:t>
            </a:r>
            <a:r>
              <a:rPr lang="en-GB" sz="2800" b="1" dirty="0" smtClean="0"/>
              <a:t> </a:t>
            </a:r>
            <a:r>
              <a:rPr lang="en-GB" sz="2800" i="1" dirty="0" smtClean="0"/>
              <a:t>(land)</a:t>
            </a:r>
            <a:r>
              <a:rPr lang="en-GB" sz="2800" dirty="0" smtClean="0"/>
              <a:t> </a:t>
            </a:r>
            <a:r>
              <a:rPr lang="en-GB" sz="2800" dirty="0"/>
              <a:t>on water (on computers) but experts say that </a:t>
            </a:r>
            <a:r>
              <a:rPr lang="en-GB" sz="2800" dirty="0" smtClean="0"/>
              <a:t>it’s </a:t>
            </a:r>
            <a:r>
              <a:rPr lang="en-GB" sz="2800" dirty="0"/>
              <a:t>almost impossible. This pilot (</a:t>
            </a:r>
            <a:r>
              <a:rPr lang="en-GB" sz="2800" dirty="0" err="1"/>
              <a:t>Chesley</a:t>
            </a:r>
            <a:r>
              <a:rPr lang="en-GB" sz="2800" dirty="0"/>
              <a:t> B. </a:t>
            </a:r>
            <a:r>
              <a:rPr lang="en-GB" sz="2800" dirty="0" err="1"/>
              <a:t>Sullenberger</a:t>
            </a:r>
            <a:r>
              <a:rPr lang="en-GB" sz="2800" dirty="0"/>
              <a:t> III</a:t>
            </a:r>
            <a:r>
              <a:rPr lang="en-GB" sz="2800" dirty="0" smtClean="0"/>
              <a:t>) </a:t>
            </a:r>
            <a:r>
              <a:rPr lang="en-GB" sz="2800" b="1" dirty="0" smtClean="0">
                <a:solidFill>
                  <a:srgbClr val="FF0066"/>
                </a:solidFill>
              </a:rPr>
              <a:t>hoped</a:t>
            </a:r>
            <a:r>
              <a:rPr lang="en-GB" sz="2800" dirty="0" smtClean="0"/>
              <a:t> </a:t>
            </a:r>
            <a:r>
              <a:rPr lang="en-GB" sz="2800" b="1" dirty="0"/>
              <a:t> </a:t>
            </a:r>
            <a:r>
              <a:rPr lang="en-GB" sz="2800" b="1" dirty="0" smtClean="0"/>
              <a:t>          </a:t>
            </a:r>
            <a:r>
              <a:rPr lang="en-GB" sz="2800" b="1" dirty="0" smtClean="0">
                <a:solidFill>
                  <a:schemeClr val="bg1"/>
                </a:solidFill>
              </a:rPr>
              <a:t>.</a:t>
            </a:r>
            <a:r>
              <a:rPr lang="en-GB" sz="2800" b="1" dirty="0" smtClean="0"/>
              <a:t>                </a:t>
            </a:r>
            <a:r>
              <a:rPr lang="en-GB" sz="2800" i="1" dirty="0" smtClean="0"/>
              <a:t>(prove)</a:t>
            </a:r>
            <a:r>
              <a:rPr lang="en-GB" sz="2800" b="1" dirty="0" smtClean="0"/>
              <a:t> </a:t>
            </a:r>
            <a:r>
              <a:rPr lang="en-GB" sz="2800" dirty="0" smtClean="0"/>
              <a:t>the </a:t>
            </a:r>
            <a:r>
              <a:rPr lang="en-GB" sz="2800" dirty="0"/>
              <a:t>experts wrong and when he saw the Hudson River below, </a:t>
            </a:r>
            <a:r>
              <a:rPr lang="en-GB" sz="2800" dirty="0" smtClean="0"/>
              <a:t>he </a:t>
            </a:r>
            <a:r>
              <a:rPr lang="en-GB" sz="2800" b="1" dirty="0" smtClean="0">
                <a:solidFill>
                  <a:srgbClr val="FF0066"/>
                </a:solidFill>
              </a:rPr>
              <a:t>decided</a:t>
            </a:r>
            <a:r>
              <a:rPr lang="en-GB" sz="2800" dirty="0" smtClean="0"/>
              <a:t> </a:t>
            </a:r>
            <a:r>
              <a:rPr lang="en-GB" sz="2800" b="1" dirty="0"/>
              <a:t> </a:t>
            </a:r>
            <a:r>
              <a:rPr lang="en-GB" sz="2800" b="1" dirty="0" smtClean="0"/>
              <a:t>               </a:t>
            </a:r>
            <a:r>
              <a:rPr lang="en-GB" sz="2800" dirty="0" smtClean="0"/>
              <a:t>(land)</a:t>
            </a:r>
            <a:r>
              <a:rPr lang="en-GB" sz="2800" b="1" dirty="0" smtClean="0"/>
              <a:t> </a:t>
            </a:r>
            <a:r>
              <a:rPr lang="en-GB" sz="2800" dirty="0" smtClean="0"/>
              <a:t>the </a:t>
            </a:r>
            <a:r>
              <a:rPr lang="en-GB" sz="2800" dirty="0"/>
              <a:t>plane on the water </a:t>
            </a:r>
            <a:r>
              <a:rPr lang="en-GB" sz="2800" dirty="0" smtClean="0"/>
              <a:t>to </a:t>
            </a:r>
            <a:r>
              <a:rPr lang="en-GB" sz="2800" b="1" dirty="0" smtClean="0">
                <a:solidFill>
                  <a:srgbClr val="FF0066"/>
                </a:solidFill>
              </a:rPr>
              <a:t>avoid</a:t>
            </a:r>
            <a:r>
              <a:rPr lang="en-GB" sz="2800" dirty="0" smtClean="0">
                <a:solidFill>
                  <a:schemeClr val="bg1"/>
                </a:solidFill>
              </a:rPr>
              <a:t> </a:t>
            </a:r>
            <a:r>
              <a:rPr lang="en-GB" sz="2800" b="1" dirty="0" smtClean="0">
                <a:solidFill>
                  <a:schemeClr val="bg1"/>
                </a:solidFill>
              </a:rPr>
              <a:t>…………….</a:t>
            </a:r>
            <a:r>
              <a:rPr lang="en-GB" sz="2800" b="1" dirty="0" smtClean="0"/>
              <a:t> </a:t>
            </a:r>
            <a:r>
              <a:rPr lang="en-GB" sz="2800" i="1" dirty="0" smtClean="0"/>
              <a:t>(crash)</a:t>
            </a:r>
            <a:r>
              <a:rPr lang="en-GB" sz="2800" dirty="0" smtClean="0"/>
              <a:t> </a:t>
            </a:r>
            <a:r>
              <a:rPr lang="en-GB" sz="2800" dirty="0"/>
              <a:t>into houses and buildings. He saved the lives of everyone on board</a:t>
            </a:r>
            <a:r>
              <a:rPr lang="en-GB" sz="2800" dirty="0" smtClean="0"/>
              <a:t>.</a:t>
            </a:r>
          </a:p>
          <a:p>
            <a:endParaRPr lang="en-GB" sz="2800" dirty="0"/>
          </a:p>
        </p:txBody>
      </p:sp>
      <p:sp>
        <p:nvSpPr>
          <p:cNvPr id="16" name="TextBox 15"/>
          <p:cNvSpPr txBox="1"/>
          <p:nvPr/>
        </p:nvSpPr>
        <p:spPr>
          <a:xfrm>
            <a:off x="4653488" y="1652182"/>
            <a:ext cx="1285581" cy="523220"/>
          </a:xfrm>
          <a:prstGeom prst="rect">
            <a:avLst/>
          </a:prstGeom>
          <a:noFill/>
        </p:spPr>
        <p:txBody>
          <a:bodyPr wrap="square" rtlCol="0">
            <a:spAutoFit/>
          </a:bodyPr>
          <a:lstStyle/>
          <a:p>
            <a:r>
              <a:rPr lang="en-GB" sz="2800" b="1" dirty="0" smtClean="0">
                <a:solidFill>
                  <a:srgbClr val="00B0F0"/>
                </a:solidFill>
              </a:rPr>
              <a:t> flying</a:t>
            </a:r>
            <a:endParaRPr lang="en-GB" sz="2800" b="1" dirty="0">
              <a:solidFill>
                <a:srgbClr val="00B0F0"/>
              </a:solidFill>
            </a:endParaRPr>
          </a:p>
        </p:txBody>
      </p:sp>
      <p:sp>
        <p:nvSpPr>
          <p:cNvPr id="17" name="TextBox 16"/>
          <p:cNvSpPr txBox="1"/>
          <p:nvPr/>
        </p:nvSpPr>
        <p:spPr>
          <a:xfrm>
            <a:off x="1622832" y="2078805"/>
            <a:ext cx="1120368" cy="523220"/>
          </a:xfrm>
          <a:prstGeom prst="rect">
            <a:avLst/>
          </a:prstGeom>
          <a:noFill/>
        </p:spPr>
        <p:txBody>
          <a:bodyPr wrap="square" rtlCol="0">
            <a:spAutoFit/>
          </a:bodyPr>
          <a:lstStyle/>
          <a:p>
            <a:r>
              <a:rPr lang="en-GB" sz="2800" b="1" dirty="0" smtClean="0">
                <a:solidFill>
                  <a:srgbClr val="00B0F0"/>
                </a:solidFill>
              </a:rPr>
              <a:t>taking</a:t>
            </a:r>
            <a:endParaRPr lang="en-GB" sz="2800" b="1" dirty="0">
              <a:solidFill>
                <a:srgbClr val="00B0F0"/>
              </a:solidFill>
            </a:endParaRPr>
          </a:p>
        </p:txBody>
      </p:sp>
      <p:sp>
        <p:nvSpPr>
          <p:cNvPr id="18" name="TextBox 17"/>
          <p:cNvSpPr txBox="1"/>
          <p:nvPr/>
        </p:nvSpPr>
        <p:spPr>
          <a:xfrm>
            <a:off x="3204931" y="3362796"/>
            <a:ext cx="1403292" cy="523220"/>
          </a:xfrm>
          <a:prstGeom prst="rect">
            <a:avLst/>
          </a:prstGeom>
          <a:noFill/>
        </p:spPr>
        <p:txBody>
          <a:bodyPr wrap="square" rtlCol="0">
            <a:spAutoFit/>
          </a:bodyPr>
          <a:lstStyle/>
          <a:p>
            <a:r>
              <a:rPr lang="en-GB" sz="2800" b="1" dirty="0" smtClean="0">
                <a:solidFill>
                  <a:srgbClr val="00B0F0"/>
                </a:solidFill>
              </a:rPr>
              <a:t>landing</a:t>
            </a:r>
            <a:endParaRPr lang="en-GB" sz="2800" b="1" dirty="0">
              <a:solidFill>
                <a:srgbClr val="00B0F0"/>
              </a:solidFill>
            </a:endParaRPr>
          </a:p>
        </p:txBody>
      </p:sp>
      <p:sp>
        <p:nvSpPr>
          <p:cNvPr id="19" name="TextBox 18"/>
          <p:cNvSpPr txBox="1"/>
          <p:nvPr/>
        </p:nvSpPr>
        <p:spPr>
          <a:xfrm>
            <a:off x="1014153" y="4222153"/>
            <a:ext cx="1479111" cy="523220"/>
          </a:xfrm>
          <a:prstGeom prst="rect">
            <a:avLst/>
          </a:prstGeom>
          <a:noFill/>
        </p:spPr>
        <p:txBody>
          <a:bodyPr wrap="square" rtlCol="0">
            <a:spAutoFit/>
          </a:bodyPr>
          <a:lstStyle/>
          <a:p>
            <a:r>
              <a:rPr lang="en-GB" sz="2800" b="1" dirty="0" smtClean="0">
                <a:solidFill>
                  <a:srgbClr val="00B0F0"/>
                </a:solidFill>
              </a:rPr>
              <a:t>to prove</a:t>
            </a:r>
            <a:endParaRPr lang="en-GB" sz="2800" b="1" dirty="0">
              <a:solidFill>
                <a:srgbClr val="00B0F0"/>
              </a:solidFill>
            </a:endParaRPr>
          </a:p>
        </p:txBody>
      </p:sp>
      <p:sp>
        <p:nvSpPr>
          <p:cNvPr id="20" name="TextBox 19"/>
          <p:cNvSpPr txBox="1"/>
          <p:nvPr/>
        </p:nvSpPr>
        <p:spPr>
          <a:xfrm>
            <a:off x="3801801" y="4642679"/>
            <a:ext cx="1389701" cy="523220"/>
          </a:xfrm>
          <a:prstGeom prst="rect">
            <a:avLst/>
          </a:prstGeom>
          <a:noFill/>
        </p:spPr>
        <p:txBody>
          <a:bodyPr wrap="square" rtlCol="0">
            <a:spAutoFit/>
          </a:bodyPr>
          <a:lstStyle/>
          <a:p>
            <a:r>
              <a:rPr lang="en-GB" sz="2800" b="1" dirty="0" smtClean="0">
                <a:solidFill>
                  <a:srgbClr val="00B0F0"/>
                </a:solidFill>
              </a:rPr>
              <a:t>to land</a:t>
            </a:r>
            <a:endParaRPr lang="en-GB" sz="2800" b="1" dirty="0">
              <a:solidFill>
                <a:srgbClr val="00B0F0"/>
              </a:solidFill>
            </a:endParaRPr>
          </a:p>
        </p:txBody>
      </p:sp>
      <p:sp>
        <p:nvSpPr>
          <p:cNvPr id="21" name="TextBox 20"/>
          <p:cNvSpPr txBox="1"/>
          <p:nvPr/>
        </p:nvSpPr>
        <p:spPr>
          <a:xfrm>
            <a:off x="1037172" y="5071989"/>
            <a:ext cx="1511930" cy="523220"/>
          </a:xfrm>
          <a:prstGeom prst="rect">
            <a:avLst/>
          </a:prstGeom>
          <a:noFill/>
        </p:spPr>
        <p:txBody>
          <a:bodyPr wrap="square" rtlCol="0">
            <a:spAutoFit/>
          </a:bodyPr>
          <a:lstStyle/>
          <a:p>
            <a:r>
              <a:rPr lang="en-GB" sz="2800" b="1" dirty="0" smtClean="0">
                <a:solidFill>
                  <a:srgbClr val="00B0F0"/>
                </a:solidFill>
              </a:rPr>
              <a:t>crashing</a:t>
            </a:r>
            <a:endParaRPr lang="en-GB" sz="2800" b="1" dirty="0">
              <a:solidFill>
                <a:srgbClr val="00B0F0"/>
              </a:solidFill>
            </a:endParaRPr>
          </a:p>
        </p:txBody>
      </p:sp>
    </p:spTree>
    <p:extLst>
      <p:ext uri="{BB962C8B-B14F-4D97-AF65-F5344CB8AC3E}">
        <p14:creationId xmlns:p14="http://schemas.microsoft.com/office/powerpoint/2010/main" val="344863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in)">
                                      <p:cBhvr>
                                        <p:cTn id="12" dur="2000"/>
                                        <p:tgtEl>
                                          <p:spTgt spid="9">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circle(in)">
                                      <p:cBhvr>
                                        <p:cTn id="15" dur="20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5400" y="0"/>
            <a:ext cx="12166600" cy="1066800"/>
          </a:xfrm>
          <a:prstGeom prst="rect">
            <a:avLst/>
          </a:prstGeom>
        </p:spPr>
      </p:pic>
      <p:sp>
        <p:nvSpPr>
          <p:cNvPr id="3" name="Content Placeholder 2"/>
          <p:cNvSpPr>
            <a:spLocks noGrp="1"/>
          </p:cNvSpPr>
          <p:nvPr>
            <p:ph idx="1"/>
          </p:nvPr>
        </p:nvSpPr>
        <p:spPr>
          <a:xfrm>
            <a:off x="838200" y="1828799"/>
            <a:ext cx="10515600" cy="4019549"/>
          </a:xfrm>
        </p:spPr>
        <p:txBody>
          <a:bodyPr>
            <a:normAutofit fontScale="92500" lnSpcReduction="10000"/>
          </a:bodyPr>
          <a:lstStyle/>
          <a:p>
            <a:pPr marL="0" indent="0">
              <a:buNone/>
            </a:pPr>
            <a:r>
              <a:rPr lang="en-GB" dirty="0" smtClean="0"/>
              <a:t>Some verbs in English are followed by</a:t>
            </a:r>
            <a:r>
              <a:rPr lang="en-GB" i="1" dirty="0" smtClean="0"/>
              <a:t> to </a:t>
            </a:r>
            <a:r>
              <a:rPr lang="en-GB" dirty="0" smtClean="0"/>
              <a:t>+ infinitive and some are followed by a gerund (the </a:t>
            </a:r>
            <a:r>
              <a:rPr lang="en-GB" i="1" dirty="0" smtClean="0"/>
              <a:t>-</a:t>
            </a:r>
            <a:r>
              <a:rPr lang="en-GB" i="1" dirty="0" err="1" smtClean="0"/>
              <a:t>ing</a:t>
            </a:r>
            <a:r>
              <a:rPr lang="en-GB" dirty="0" smtClean="0"/>
              <a:t> form of the a verb).</a:t>
            </a:r>
          </a:p>
          <a:p>
            <a:pPr marL="0" indent="0">
              <a:buNone/>
            </a:pPr>
            <a:r>
              <a:rPr lang="en-GB" dirty="0" smtClean="0"/>
              <a:t>Some common verbs followed by to + infinitive are: </a:t>
            </a:r>
            <a:endParaRPr lang="en-GB" i="1" dirty="0"/>
          </a:p>
          <a:p>
            <a:pPr marL="0" indent="0">
              <a:buNone/>
            </a:pPr>
            <a:endParaRPr lang="en-GB" i="1" dirty="0" smtClean="0"/>
          </a:p>
          <a:p>
            <a:pPr marL="0" indent="0">
              <a:buNone/>
            </a:pPr>
            <a:endParaRPr lang="en-GB" i="1" dirty="0" smtClean="0"/>
          </a:p>
          <a:p>
            <a:pPr marL="0" indent="0">
              <a:buNone/>
            </a:pPr>
            <a:r>
              <a:rPr lang="en-GB" i="1" dirty="0" smtClean="0"/>
              <a:t>The show’s too expensive – I can’t </a:t>
            </a:r>
            <a:r>
              <a:rPr lang="en-GB" b="1" i="1" dirty="0" smtClean="0">
                <a:solidFill>
                  <a:srgbClr val="FF0066"/>
                </a:solidFill>
              </a:rPr>
              <a:t>afford</a:t>
            </a:r>
            <a:r>
              <a:rPr lang="en-GB" b="1" i="1" dirty="0" smtClean="0">
                <a:solidFill>
                  <a:srgbClr val="00B0F0"/>
                </a:solidFill>
              </a:rPr>
              <a:t> to go</a:t>
            </a:r>
            <a:r>
              <a:rPr lang="en-GB" i="1" dirty="0" smtClean="0"/>
              <a:t>.</a:t>
            </a:r>
            <a:endParaRPr lang="en-GB" i="1" dirty="0"/>
          </a:p>
          <a:p>
            <a:pPr marL="0" indent="0">
              <a:buNone/>
            </a:pPr>
            <a:r>
              <a:rPr lang="en-GB" i="1" dirty="0" smtClean="0"/>
              <a:t>The other player’s really good, so I don’t </a:t>
            </a:r>
            <a:r>
              <a:rPr lang="en-GB" b="1" i="1" dirty="0" smtClean="0">
                <a:solidFill>
                  <a:srgbClr val="FF0066"/>
                </a:solidFill>
              </a:rPr>
              <a:t>expect </a:t>
            </a:r>
            <a:r>
              <a:rPr lang="en-GB" b="1" i="1" dirty="0" smtClean="0">
                <a:solidFill>
                  <a:srgbClr val="00B0F0"/>
                </a:solidFill>
              </a:rPr>
              <a:t>to win</a:t>
            </a:r>
            <a:r>
              <a:rPr lang="en-GB" i="1" dirty="0" smtClean="0"/>
              <a:t> the match.</a:t>
            </a:r>
            <a:endParaRPr lang="en-GB" i="1" dirty="0"/>
          </a:p>
          <a:p>
            <a:pPr marL="0" indent="0">
              <a:buNone/>
            </a:pPr>
            <a:r>
              <a:rPr lang="en-GB" i="1" dirty="0" smtClean="0"/>
              <a:t>You need to </a:t>
            </a:r>
            <a:r>
              <a:rPr lang="en-GB" b="1" i="1" dirty="0" smtClean="0">
                <a:solidFill>
                  <a:srgbClr val="FF0066"/>
                </a:solidFill>
              </a:rPr>
              <a:t>learn</a:t>
            </a:r>
            <a:r>
              <a:rPr lang="en-GB" b="1" i="1" dirty="0" smtClean="0">
                <a:solidFill>
                  <a:srgbClr val="00B0F0"/>
                </a:solidFill>
              </a:rPr>
              <a:t> to control </a:t>
            </a:r>
            <a:r>
              <a:rPr lang="en-GB" i="1" dirty="0" smtClean="0"/>
              <a:t>yourself and not get so angry.</a:t>
            </a:r>
          </a:p>
          <a:p>
            <a:pPr marL="0" indent="0">
              <a:buNone/>
            </a:pPr>
            <a:r>
              <a:rPr lang="en-GB" i="1" dirty="0" smtClean="0"/>
              <a:t>I </a:t>
            </a:r>
            <a:r>
              <a:rPr lang="en-GB" b="1" i="1" dirty="0" smtClean="0">
                <a:solidFill>
                  <a:srgbClr val="FF0066"/>
                </a:solidFill>
              </a:rPr>
              <a:t>promise</a:t>
            </a:r>
            <a:r>
              <a:rPr lang="en-GB" b="1" i="1" dirty="0" smtClean="0">
                <a:solidFill>
                  <a:srgbClr val="00B0F0"/>
                </a:solidFill>
              </a:rPr>
              <a:t> to be </a:t>
            </a:r>
            <a:r>
              <a:rPr lang="en-GB" i="1" dirty="0" smtClean="0"/>
              <a:t>there on time.</a:t>
            </a:r>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itle 1"/>
          <p:cNvSpPr>
            <a:spLocks noGrp="1"/>
          </p:cNvSpPr>
          <p:nvPr>
            <p:ph type="title"/>
          </p:nvPr>
        </p:nvSpPr>
        <p:spPr/>
        <p:txBody>
          <a:bodyPr/>
          <a:lstStyle/>
          <a:p>
            <a:r>
              <a:rPr lang="en-GB" b="1" dirty="0" smtClean="0"/>
              <a:t>Can you remember the rules?</a:t>
            </a:r>
            <a:endParaRPr lang="en-GB" b="1" dirty="0"/>
          </a:p>
        </p:txBody>
      </p:sp>
      <p:sp>
        <p:nvSpPr>
          <p:cNvPr id="6" name="TextBox 5"/>
          <p:cNvSpPr txBox="1"/>
          <p:nvPr/>
        </p:nvSpPr>
        <p:spPr>
          <a:xfrm>
            <a:off x="8334375" y="2505075"/>
            <a:ext cx="1266825" cy="523220"/>
          </a:xfrm>
          <a:prstGeom prst="rect">
            <a:avLst/>
          </a:prstGeom>
          <a:noFill/>
        </p:spPr>
        <p:txBody>
          <a:bodyPr wrap="square" rtlCol="0">
            <a:spAutoFit/>
          </a:bodyPr>
          <a:lstStyle/>
          <a:p>
            <a:r>
              <a:rPr lang="en-GB" sz="2800" i="1" dirty="0"/>
              <a:t>afford</a:t>
            </a:r>
            <a:r>
              <a:rPr lang="en-GB" sz="2400" i="1" dirty="0"/>
              <a:t>,</a:t>
            </a:r>
            <a:endParaRPr lang="en-US" sz="2800" i="1" dirty="0"/>
          </a:p>
        </p:txBody>
      </p:sp>
      <p:sp>
        <p:nvSpPr>
          <p:cNvPr id="7" name="TextBox 6"/>
          <p:cNvSpPr txBox="1"/>
          <p:nvPr/>
        </p:nvSpPr>
        <p:spPr>
          <a:xfrm>
            <a:off x="9353550" y="2505075"/>
            <a:ext cx="1390650" cy="523220"/>
          </a:xfrm>
          <a:prstGeom prst="rect">
            <a:avLst/>
          </a:prstGeom>
          <a:noFill/>
        </p:spPr>
        <p:txBody>
          <a:bodyPr wrap="square" rtlCol="0">
            <a:spAutoFit/>
          </a:bodyPr>
          <a:lstStyle/>
          <a:p>
            <a:r>
              <a:rPr lang="en-GB" sz="2800" i="1" dirty="0"/>
              <a:t>c</a:t>
            </a:r>
            <a:r>
              <a:rPr lang="en-GB" sz="2800" i="1" dirty="0" smtClean="0"/>
              <a:t>hoose,</a:t>
            </a:r>
            <a:endParaRPr lang="en-US" sz="2800" i="1" dirty="0"/>
          </a:p>
        </p:txBody>
      </p:sp>
      <p:sp>
        <p:nvSpPr>
          <p:cNvPr id="8" name="TextBox 7"/>
          <p:cNvSpPr txBox="1"/>
          <p:nvPr/>
        </p:nvSpPr>
        <p:spPr>
          <a:xfrm>
            <a:off x="1962150" y="2905125"/>
            <a:ext cx="1266825" cy="523220"/>
          </a:xfrm>
          <a:prstGeom prst="rect">
            <a:avLst/>
          </a:prstGeom>
          <a:noFill/>
        </p:spPr>
        <p:txBody>
          <a:bodyPr wrap="square" rtlCol="0">
            <a:spAutoFit/>
          </a:bodyPr>
          <a:lstStyle/>
          <a:p>
            <a:r>
              <a:rPr lang="en-GB" sz="2800" i="1" dirty="0" smtClean="0"/>
              <a:t>expect</a:t>
            </a:r>
            <a:r>
              <a:rPr lang="en-GB" sz="2400" i="1" dirty="0" smtClean="0"/>
              <a:t>,</a:t>
            </a:r>
            <a:endParaRPr lang="en-US" sz="2800" i="1" dirty="0"/>
          </a:p>
        </p:txBody>
      </p:sp>
      <p:sp>
        <p:nvSpPr>
          <p:cNvPr id="9" name="TextBox 8"/>
          <p:cNvSpPr txBox="1"/>
          <p:nvPr/>
        </p:nvSpPr>
        <p:spPr>
          <a:xfrm>
            <a:off x="809625" y="2905125"/>
            <a:ext cx="1266825" cy="523220"/>
          </a:xfrm>
          <a:prstGeom prst="rect">
            <a:avLst/>
          </a:prstGeom>
          <a:noFill/>
        </p:spPr>
        <p:txBody>
          <a:bodyPr wrap="square" rtlCol="0">
            <a:spAutoFit/>
          </a:bodyPr>
          <a:lstStyle/>
          <a:p>
            <a:r>
              <a:rPr lang="en-GB" sz="2800" i="1" dirty="0" smtClean="0"/>
              <a:t>decide</a:t>
            </a:r>
            <a:r>
              <a:rPr lang="en-GB" sz="2400" i="1" dirty="0" smtClean="0"/>
              <a:t>,</a:t>
            </a:r>
            <a:endParaRPr lang="en-US" sz="2800" i="1" dirty="0"/>
          </a:p>
        </p:txBody>
      </p:sp>
      <p:sp>
        <p:nvSpPr>
          <p:cNvPr id="10" name="TextBox 9"/>
          <p:cNvSpPr txBox="1"/>
          <p:nvPr/>
        </p:nvSpPr>
        <p:spPr>
          <a:xfrm>
            <a:off x="6981825" y="2905125"/>
            <a:ext cx="1266825" cy="523220"/>
          </a:xfrm>
          <a:prstGeom prst="rect">
            <a:avLst/>
          </a:prstGeom>
          <a:noFill/>
        </p:spPr>
        <p:txBody>
          <a:bodyPr wrap="square" rtlCol="0">
            <a:spAutoFit/>
          </a:bodyPr>
          <a:lstStyle/>
          <a:p>
            <a:r>
              <a:rPr lang="en-GB" sz="2800" i="1" dirty="0"/>
              <a:t>w</a:t>
            </a:r>
            <a:r>
              <a:rPr lang="en-GB" sz="2800" i="1" dirty="0" smtClean="0"/>
              <a:t>ant</a:t>
            </a:r>
            <a:r>
              <a:rPr lang="en-GB" sz="2400" i="1" dirty="0"/>
              <a:t>.</a:t>
            </a:r>
            <a:endParaRPr lang="en-US" sz="2800" i="1" dirty="0"/>
          </a:p>
        </p:txBody>
      </p:sp>
      <p:sp>
        <p:nvSpPr>
          <p:cNvPr id="11" name="TextBox 10"/>
          <p:cNvSpPr txBox="1"/>
          <p:nvPr/>
        </p:nvSpPr>
        <p:spPr>
          <a:xfrm>
            <a:off x="5707855" y="2905125"/>
            <a:ext cx="1614489" cy="523220"/>
          </a:xfrm>
          <a:prstGeom prst="rect">
            <a:avLst/>
          </a:prstGeom>
          <a:noFill/>
        </p:spPr>
        <p:txBody>
          <a:bodyPr wrap="square" rtlCol="0">
            <a:spAutoFit/>
          </a:bodyPr>
          <a:lstStyle/>
          <a:p>
            <a:r>
              <a:rPr lang="en-GB" sz="2800" i="1" dirty="0" smtClean="0"/>
              <a:t>promise</a:t>
            </a:r>
            <a:r>
              <a:rPr lang="en-GB" sz="2400" i="1" dirty="0" smtClean="0"/>
              <a:t>,</a:t>
            </a:r>
            <a:endParaRPr lang="en-US" sz="2800" i="1" dirty="0"/>
          </a:p>
        </p:txBody>
      </p:sp>
      <p:sp>
        <p:nvSpPr>
          <p:cNvPr id="12" name="TextBox 11"/>
          <p:cNvSpPr txBox="1"/>
          <p:nvPr/>
        </p:nvSpPr>
        <p:spPr>
          <a:xfrm>
            <a:off x="4841875" y="2905125"/>
            <a:ext cx="1266825" cy="523220"/>
          </a:xfrm>
          <a:prstGeom prst="rect">
            <a:avLst/>
          </a:prstGeom>
          <a:noFill/>
        </p:spPr>
        <p:txBody>
          <a:bodyPr wrap="square" rtlCol="0">
            <a:spAutoFit/>
          </a:bodyPr>
          <a:lstStyle/>
          <a:p>
            <a:r>
              <a:rPr lang="en-GB" sz="2800" i="1" dirty="0" smtClean="0"/>
              <a:t>offer</a:t>
            </a:r>
            <a:r>
              <a:rPr lang="en-GB" sz="2400" i="1" dirty="0" smtClean="0"/>
              <a:t>,</a:t>
            </a:r>
            <a:endParaRPr lang="en-US" sz="2800" i="1" dirty="0"/>
          </a:p>
        </p:txBody>
      </p:sp>
      <p:sp>
        <p:nvSpPr>
          <p:cNvPr id="13" name="TextBox 12"/>
          <p:cNvSpPr txBox="1"/>
          <p:nvPr/>
        </p:nvSpPr>
        <p:spPr>
          <a:xfrm>
            <a:off x="3910011" y="2905125"/>
            <a:ext cx="1266825" cy="523220"/>
          </a:xfrm>
          <a:prstGeom prst="rect">
            <a:avLst/>
          </a:prstGeom>
          <a:noFill/>
        </p:spPr>
        <p:txBody>
          <a:bodyPr wrap="square" rtlCol="0">
            <a:spAutoFit/>
          </a:bodyPr>
          <a:lstStyle/>
          <a:p>
            <a:r>
              <a:rPr lang="en-GB" sz="2800" i="1" dirty="0" smtClean="0"/>
              <a:t>learn</a:t>
            </a:r>
            <a:r>
              <a:rPr lang="en-GB" sz="2400" i="1" dirty="0" smtClean="0"/>
              <a:t>,</a:t>
            </a:r>
            <a:endParaRPr lang="en-US" sz="2800" i="1" dirty="0"/>
          </a:p>
        </p:txBody>
      </p:sp>
      <p:sp>
        <p:nvSpPr>
          <p:cNvPr id="14" name="TextBox 13"/>
          <p:cNvSpPr txBox="1"/>
          <p:nvPr/>
        </p:nvSpPr>
        <p:spPr>
          <a:xfrm>
            <a:off x="3019424" y="2905125"/>
            <a:ext cx="1266825" cy="523220"/>
          </a:xfrm>
          <a:prstGeom prst="rect">
            <a:avLst/>
          </a:prstGeom>
          <a:noFill/>
        </p:spPr>
        <p:txBody>
          <a:bodyPr wrap="square" rtlCol="0">
            <a:spAutoFit/>
          </a:bodyPr>
          <a:lstStyle/>
          <a:p>
            <a:r>
              <a:rPr lang="en-GB" sz="2800" i="1" dirty="0" smtClean="0"/>
              <a:t>hope</a:t>
            </a:r>
            <a:r>
              <a:rPr lang="en-GB" sz="2400" i="1" dirty="0" smtClean="0"/>
              <a:t>,</a:t>
            </a:r>
            <a:endParaRPr lang="en-US" sz="2800" i="1" dirty="0"/>
          </a:p>
        </p:txBody>
      </p:sp>
    </p:spTree>
    <p:extLst>
      <p:ext uri="{BB962C8B-B14F-4D97-AF65-F5344CB8AC3E}">
        <p14:creationId xmlns:p14="http://schemas.microsoft.com/office/powerpoint/2010/main" val="142678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randombar(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randombar(horizontal)">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randombar(horizontal)">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randombar(horizontal)">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Effect transition="in" filter="wheel(1)">
                                      <p:cBhvr>
                                        <p:cTn id="69" dur="2000"/>
                                        <p:tgtEl>
                                          <p:spTgt spid="3">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Effect transition="in" filter="wheel(1)">
                                      <p:cBhvr>
                                        <p:cTn id="74" dur="2000"/>
                                        <p:tgtEl>
                                          <p:spTgt spid="3">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Effect transition="in" filter="wheel(1)">
                                      <p:cBhvr>
                                        <p:cTn id="79" dur="2000"/>
                                        <p:tgtEl>
                                          <p:spTgt spid="3">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nodeType="clickEffect">
                                  <p:stCondLst>
                                    <p:cond delay="0"/>
                                  </p:stCondLst>
                                  <p:childTnLst>
                                    <p:set>
                                      <p:cBhvr>
                                        <p:cTn id="83" dur="1" fill="hold">
                                          <p:stCondLst>
                                            <p:cond delay="0"/>
                                          </p:stCondLst>
                                        </p:cTn>
                                        <p:tgtEl>
                                          <p:spTgt spid="3">
                                            <p:txEl>
                                              <p:pRg st="7" end="7"/>
                                            </p:txEl>
                                          </p:spTgt>
                                        </p:tgtEl>
                                        <p:attrNameLst>
                                          <p:attrName>style.visibility</p:attrName>
                                        </p:attrNameLst>
                                      </p:cBhvr>
                                      <p:to>
                                        <p:strVal val="visible"/>
                                      </p:to>
                                    </p:set>
                                    <p:animEffect transition="in" filter="wheel(1)">
                                      <p:cBhvr>
                                        <p:cTn id="8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5400" y="0"/>
            <a:ext cx="12166600" cy="1066800"/>
          </a:xfrm>
          <a:prstGeom prst="rect">
            <a:avLst/>
          </a:prstGeom>
        </p:spPr>
      </p:pic>
      <p:sp>
        <p:nvSpPr>
          <p:cNvPr id="3" name="Content Placeholder 2"/>
          <p:cNvSpPr>
            <a:spLocks noGrp="1"/>
          </p:cNvSpPr>
          <p:nvPr>
            <p:ph idx="1"/>
          </p:nvPr>
        </p:nvSpPr>
        <p:spPr>
          <a:xfrm>
            <a:off x="838199" y="1562100"/>
            <a:ext cx="10666615" cy="4267199"/>
          </a:xfrm>
        </p:spPr>
        <p:txBody>
          <a:bodyPr>
            <a:normAutofit fontScale="92500"/>
          </a:bodyPr>
          <a:lstStyle/>
          <a:p>
            <a:pPr marL="0" indent="0">
              <a:lnSpc>
                <a:spcPct val="100000"/>
              </a:lnSpc>
              <a:buNone/>
            </a:pPr>
            <a:r>
              <a:rPr lang="en-GB" dirty="0" smtClean="0"/>
              <a:t>Some verbs in English are followed by a gerund (the </a:t>
            </a:r>
            <a:r>
              <a:rPr lang="en-GB" i="1" dirty="0"/>
              <a:t>-</a:t>
            </a:r>
            <a:r>
              <a:rPr lang="en-GB" i="1" dirty="0" err="1" smtClean="0"/>
              <a:t>ing</a:t>
            </a:r>
            <a:r>
              <a:rPr lang="en-GB" dirty="0" smtClean="0"/>
              <a:t> form). </a:t>
            </a:r>
            <a:r>
              <a:rPr lang="en-GB" dirty="0"/>
              <a:t>C</a:t>
            </a:r>
            <a:r>
              <a:rPr lang="en-GB" dirty="0" smtClean="0"/>
              <a:t>ommon verbs are: </a:t>
            </a:r>
            <a:endParaRPr lang="en-GB" i="1" dirty="0"/>
          </a:p>
          <a:p>
            <a:pPr marL="0" indent="0">
              <a:lnSpc>
                <a:spcPct val="100000"/>
              </a:lnSpc>
              <a:buNone/>
            </a:pPr>
            <a:endParaRPr lang="en-GB" i="1" dirty="0" smtClean="0"/>
          </a:p>
          <a:p>
            <a:pPr marL="0" indent="0">
              <a:lnSpc>
                <a:spcPct val="100000"/>
              </a:lnSpc>
              <a:buNone/>
            </a:pPr>
            <a:endParaRPr lang="en-GB" dirty="0" smtClean="0"/>
          </a:p>
          <a:p>
            <a:pPr marL="0" indent="0">
              <a:lnSpc>
                <a:spcPct val="100000"/>
              </a:lnSpc>
              <a:buNone/>
            </a:pPr>
            <a:r>
              <a:rPr lang="en-GB" i="1" dirty="0" smtClean="0"/>
              <a:t>That park’s a bit dangerous, so we </a:t>
            </a:r>
            <a:r>
              <a:rPr lang="en-GB" b="1" i="1" dirty="0" smtClean="0">
                <a:solidFill>
                  <a:srgbClr val="FF0066"/>
                </a:solidFill>
              </a:rPr>
              <a:t>avoid</a:t>
            </a:r>
            <a:r>
              <a:rPr lang="en-GB" b="1" i="1" dirty="0" smtClean="0">
                <a:solidFill>
                  <a:srgbClr val="00B0F0"/>
                </a:solidFill>
              </a:rPr>
              <a:t> going</a:t>
            </a:r>
            <a:r>
              <a:rPr lang="en-GB" i="1" dirty="0" smtClean="0"/>
              <a:t> there.</a:t>
            </a:r>
          </a:p>
          <a:p>
            <a:pPr marL="0" indent="0">
              <a:lnSpc>
                <a:spcPct val="100000"/>
              </a:lnSpc>
              <a:buNone/>
            </a:pPr>
            <a:r>
              <a:rPr lang="en-GB" i="1" dirty="0" smtClean="0"/>
              <a:t>I don’t want to work any more – I </a:t>
            </a:r>
            <a:r>
              <a:rPr lang="en-GB" b="1" i="1" dirty="0" smtClean="0">
                <a:solidFill>
                  <a:srgbClr val="FF0066"/>
                </a:solidFill>
              </a:rPr>
              <a:t>feel</a:t>
            </a:r>
            <a:r>
              <a:rPr lang="en-GB" b="1" i="1" dirty="0" smtClean="0">
                <a:solidFill>
                  <a:srgbClr val="00B0F0"/>
                </a:solidFill>
              </a:rPr>
              <a:t> </a:t>
            </a:r>
            <a:r>
              <a:rPr lang="en-GB" b="1" i="1" dirty="0" smtClean="0">
                <a:solidFill>
                  <a:srgbClr val="FF0066"/>
                </a:solidFill>
              </a:rPr>
              <a:t>like</a:t>
            </a:r>
            <a:r>
              <a:rPr lang="en-GB" b="1" i="1" dirty="0" smtClean="0">
                <a:solidFill>
                  <a:srgbClr val="00B0F0"/>
                </a:solidFill>
              </a:rPr>
              <a:t> doing </a:t>
            </a:r>
            <a:r>
              <a:rPr lang="en-GB" i="1" dirty="0" smtClean="0"/>
              <a:t>something to enjoy myself.</a:t>
            </a:r>
          </a:p>
          <a:p>
            <a:pPr marL="0" indent="0">
              <a:lnSpc>
                <a:spcPct val="100000"/>
              </a:lnSpc>
              <a:buNone/>
            </a:pPr>
            <a:r>
              <a:rPr lang="en-GB" i="1" dirty="0" smtClean="0"/>
              <a:t>I can’t </a:t>
            </a:r>
            <a:r>
              <a:rPr lang="en-GB" b="1" i="1" dirty="0" smtClean="0">
                <a:solidFill>
                  <a:srgbClr val="FF0066"/>
                </a:solidFill>
              </a:rPr>
              <a:t>imagine</a:t>
            </a:r>
            <a:r>
              <a:rPr lang="en-GB" b="1" i="1" dirty="0" smtClean="0">
                <a:solidFill>
                  <a:srgbClr val="00B0F0"/>
                </a:solidFill>
              </a:rPr>
              <a:t> living </a:t>
            </a:r>
            <a:r>
              <a:rPr lang="en-GB" i="1" dirty="0" smtClean="0"/>
              <a:t>in a foreign country.</a:t>
            </a:r>
          </a:p>
          <a:p>
            <a:pPr marL="0" indent="0">
              <a:lnSpc>
                <a:spcPct val="100000"/>
              </a:lnSpc>
              <a:buNone/>
            </a:pPr>
            <a:r>
              <a:rPr lang="en-GB" i="1" dirty="0" smtClean="0"/>
              <a:t>Do you ever </a:t>
            </a:r>
            <a:r>
              <a:rPr lang="en-GB" b="1" i="1" dirty="0" smtClean="0">
                <a:solidFill>
                  <a:srgbClr val="FF0066"/>
                </a:solidFill>
              </a:rPr>
              <a:t>miss</a:t>
            </a:r>
            <a:r>
              <a:rPr lang="en-GB" b="1" i="1" dirty="0" smtClean="0">
                <a:solidFill>
                  <a:srgbClr val="00B0F0"/>
                </a:solidFill>
              </a:rPr>
              <a:t> seeing </a:t>
            </a:r>
            <a:r>
              <a:rPr lang="en-GB" i="1" dirty="0" smtClean="0"/>
              <a:t>your friends when you travel?</a:t>
            </a:r>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itle 1"/>
          <p:cNvSpPr>
            <a:spLocks noGrp="1"/>
          </p:cNvSpPr>
          <p:nvPr>
            <p:ph type="title"/>
          </p:nvPr>
        </p:nvSpPr>
        <p:spPr/>
        <p:txBody>
          <a:bodyPr/>
          <a:lstStyle/>
          <a:p>
            <a:r>
              <a:rPr lang="en-GB" b="1" dirty="0" smtClean="0"/>
              <a:t>Can you remember the rules?</a:t>
            </a:r>
            <a:endParaRPr lang="en-GB" b="1" dirty="0"/>
          </a:p>
        </p:txBody>
      </p:sp>
      <p:sp>
        <p:nvSpPr>
          <p:cNvPr id="6" name="TextBox 5"/>
          <p:cNvSpPr txBox="1"/>
          <p:nvPr/>
        </p:nvSpPr>
        <p:spPr>
          <a:xfrm>
            <a:off x="2359025" y="1943100"/>
            <a:ext cx="1085850" cy="523220"/>
          </a:xfrm>
          <a:prstGeom prst="rect">
            <a:avLst/>
          </a:prstGeom>
          <a:noFill/>
        </p:spPr>
        <p:txBody>
          <a:bodyPr wrap="square" rtlCol="0">
            <a:spAutoFit/>
          </a:bodyPr>
          <a:lstStyle/>
          <a:p>
            <a:r>
              <a:rPr lang="en-GB" sz="2800" i="1" dirty="0"/>
              <a:t>a</a:t>
            </a:r>
            <a:r>
              <a:rPr lang="en-GB" sz="2800" i="1" dirty="0" smtClean="0"/>
              <a:t>void,</a:t>
            </a:r>
            <a:endParaRPr lang="en-US" i="1" dirty="0"/>
          </a:p>
        </p:txBody>
      </p:sp>
      <p:sp>
        <p:nvSpPr>
          <p:cNvPr id="7" name="TextBox 6"/>
          <p:cNvSpPr txBox="1"/>
          <p:nvPr/>
        </p:nvSpPr>
        <p:spPr>
          <a:xfrm>
            <a:off x="3324225" y="1943100"/>
            <a:ext cx="1085850" cy="523220"/>
          </a:xfrm>
          <a:prstGeom prst="rect">
            <a:avLst/>
          </a:prstGeom>
          <a:noFill/>
        </p:spPr>
        <p:txBody>
          <a:bodyPr wrap="square" rtlCol="0">
            <a:spAutoFit/>
          </a:bodyPr>
          <a:lstStyle/>
          <a:p>
            <a:r>
              <a:rPr lang="en-GB" sz="2800" i="1" dirty="0" smtClean="0"/>
              <a:t>enjoy,</a:t>
            </a:r>
            <a:endParaRPr lang="en-US" i="1" dirty="0"/>
          </a:p>
        </p:txBody>
      </p:sp>
      <p:sp>
        <p:nvSpPr>
          <p:cNvPr id="8" name="TextBox 7"/>
          <p:cNvSpPr txBox="1"/>
          <p:nvPr/>
        </p:nvSpPr>
        <p:spPr>
          <a:xfrm>
            <a:off x="4295775" y="1943100"/>
            <a:ext cx="1371600" cy="523220"/>
          </a:xfrm>
          <a:prstGeom prst="rect">
            <a:avLst/>
          </a:prstGeom>
          <a:noFill/>
        </p:spPr>
        <p:txBody>
          <a:bodyPr wrap="square" rtlCol="0">
            <a:spAutoFit/>
          </a:bodyPr>
          <a:lstStyle/>
          <a:p>
            <a:r>
              <a:rPr lang="en-GB" sz="2800" i="1" dirty="0"/>
              <a:t>f</a:t>
            </a:r>
            <a:r>
              <a:rPr lang="en-GB" sz="2800" i="1" dirty="0" smtClean="0"/>
              <a:t>eel like,</a:t>
            </a:r>
            <a:endParaRPr lang="en-US" i="1" dirty="0"/>
          </a:p>
        </p:txBody>
      </p:sp>
      <p:sp>
        <p:nvSpPr>
          <p:cNvPr id="9" name="TextBox 8"/>
          <p:cNvSpPr txBox="1"/>
          <p:nvPr/>
        </p:nvSpPr>
        <p:spPr>
          <a:xfrm>
            <a:off x="5565775" y="1943100"/>
            <a:ext cx="1085850" cy="523220"/>
          </a:xfrm>
          <a:prstGeom prst="rect">
            <a:avLst/>
          </a:prstGeom>
          <a:noFill/>
        </p:spPr>
        <p:txBody>
          <a:bodyPr wrap="square" rtlCol="0">
            <a:spAutoFit/>
          </a:bodyPr>
          <a:lstStyle/>
          <a:p>
            <a:r>
              <a:rPr lang="en-GB" sz="2800" i="1" dirty="0" smtClean="0"/>
              <a:t>finish,</a:t>
            </a:r>
            <a:endParaRPr lang="en-US" i="1" dirty="0"/>
          </a:p>
        </p:txBody>
      </p:sp>
      <p:sp>
        <p:nvSpPr>
          <p:cNvPr id="10" name="TextBox 9"/>
          <p:cNvSpPr txBox="1"/>
          <p:nvPr/>
        </p:nvSpPr>
        <p:spPr>
          <a:xfrm>
            <a:off x="6600824" y="1943100"/>
            <a:ext cx="1504950" cy="523220"/>
          </a:xfrm>
          <a:prstGeom prst="rect">
            <a:avLst/>
          </a:prstGeom>
          <a:noFill/>
        </p:spPr>
        <p:txBody>
          <a:bodyPr wrap="square" rtlCol="0">
            <a:spAutoFit/>
          </a:bodyPr>
          <a:lstStyle/>
          <a:p>
            <a:r>
              <a:rPr lang="en-GB" sz="2800" i="1" dirty="0" smtClean="0"/>
              <a:t>imagine,</a:t>
            </a:r>
            <a:endParaRPr lang="en-US" i="1" dirty="0"/>
          </a:p>
        </p:txBody>
      </p:sp>
      <p:sp>
        <p:nvSpPr>
          <p:cNvPr id="11" name="TextBox 10"/>
          <p:cNvSpPr txBox="1"/>
          <p:nvPr/>
        </p:nvSpPr>
        <p:spPr>
          <a:xfrm>
            <a:off x="7953375" y="1943100"/>
            <a:ext cx="2276475" cy="523220"/>
          </a:xfrm>
          <a:prstGeom prst="rect">
            <a:avLst/>
          </a:prstGeom>
          <a:noFill/>
        </p:spPr>
        <p:txBody>
          <a:bodyPr wrap="square" rtlCol="0">
            <a:spAutoFit/>
          </a:bodyPr>
          <a:lstStyle/>
          <a:p>
            <a:r>
              <a:rPr lang="en-GB" sz="2800" i="1" dirty="0" smtClean="0"/>
              <a:t>(don’t) mind,</a:t>
            </a:r>
            <a:endParaRPr lang="en-US" i="1" dirty="0"/>
          </a:p>
        </p:txBody>
      </p:sp>
      <p:sp>
        <p:nvSpPr>
          <p:cNvPr id="12" name="TextBox 11"/>
          <p:cNvSpPr txBox="1"/>
          <p:nvPr/>
        </p:nvSpPr>
        <p:spPr>
          <a:xfrm>
            <a:off x="9877425" y="1943100"/>
            <a:ext cx="1085850" cy="523220"/>
          </a:xfrm>
          <a:prstGeom prst="rect">
            <a:avLst/>
          </a:prstGeom>
          <a:noFill/>
        </p:spPr>
        <p:txBody>
          <a:bodyPr wrap="square" rtlCol="0">
            <a:spAutoFit/>
          </a:bodyPr>
          <a:lstStyle/>
          <a:p>
            <a:r>
              <a:rPr lang="en-GB" sz="2800" i="1" dirty="0" smtClean="0"/>
              <a:t>miss,</a:t>
            </a:r>
            <a:endParaRPr lang="en-US" i="1" dirty="0"/>
          </a:p>
        </p:txBody>
      </p:sp>
      <p:sp>
        <p:nvSpPr>
          <p:cNvPr id="13" name="TextBox 12"/>
          <p:cNvSpPr txBox="1"/>
          <p:nvPr/>
        </p:nvSpPr>
        <p:spPr>
          <a:xfrm>
            <a:off x="806450" y="2418695"/>
            <a:ext cx="1651000" cy="523220"/>
          </a:xfrm>
          <a:prstGeom prst="rect">
            <a:avLst/>
          </a:prstGeom>
          <a:noFill/>
        </p:spPr>
        <p:txBody>
          <a:bodyPr wrap="square" rtlCol="0">
            <a:spAutoFit/>
          </a:bodyPr>
          <a:lstStyle/>
          <a:p>
            <a:r>
              <a:rPr lang="en-GB" sz="2800" i="1" dirty="0" smtClean="0"/>
              <a:t>practise,</a:t>
            </a:r>
            <a:endParaRPr lang="en-US" i="1" dirty="0"/>
          </a:p>
        </p:txBody>
      </p:sp>
      <p:sp>
        <p:nvSpPr>
          <p:cNvPr id="14" name="TextBox 13"/>
          <p:cNvSpPr txBox="1"/>
          <p:nvPr/>
        </p:nvSpPr>
        <p:spPr>
          <a:xfrm>
            <a:off x="2112962" y="2418695"/>
            <a:ext cx="1577975" cy="523220"/>
          </a:xfrm>
          <a:prstGeom prst="rect">
            <a:avLst/>
          </a:prstGeom>
          <a:noFill/>
        </p:spPr>
        <p:txBody>
          <a:bodyPr wrap="square" rtlCol="0">
            <a:spAutoFit/>
          </a:bodyPr>
          <a:lstStyle/>
          <a:p>
            <a:r>
              <a:rPr lang="en-GB" sz="2800" i="1" dirty="0" smtClean="0"/>
              <a:t>suggest.</a:t>
            </a:r>
            <a:endParaRPr lang="en-US" i="1" dirty="0"/>
          </a:p>
        </p:txBody>
      </p:sp>
    </p:spTree>
    <p:extLst>
      <p:ext uri="{BB962C8B-B14F-4D97-AF65-F5344CB8AC3E}">
        <p14:creationId xmlns:p14="http://schemas.microsoft.com/office/powerpoint/2010/main" val="357984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randombar(horizont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randombar(horizont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randombar(horizontal)">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Effect transition="in" filter="wheel(1)">
                                      <p:cBhvr>
                                        <p:cTn id="63" dur="2000"/>
                                        <p:tgtEl>
                                          <p:spTgt spid="3">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3">
                                            <p:txEl>
                                              <p:pRg st="4" end="4"/>
                                            </p:txEl>
                                          </p:spTgt>
                                        </p:tgtEl>
                                        <p:attrNameLst>
                                          <p:attrName>style.visibility</p:attrName>
                                        </p:attrNameLst>
                                      </p:cBhvr>
                                      <p:to>
                                        <p:strVal val="visible"/>
                                      </p:to>
                                    </p:set>
                                    <p:animEffect transition="in" filter="wheel(1)">
                                      <p:cBhvr>
                                        <p:cTn id="68" dur="2000"/>
                                        <p:tgtEl>
                                          <p:spTgt spid="3">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Effect transition="in" filter="wheel(1)">
                                      <p:cBhvr>
                                        <p:cTn id="73" dur="2000"/>
                                        <p:tgtEl>
                                          <p:spTgt spid="3">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nodeType="clickEffect">
                                  <p:stCondLst>
                                    <p:cond delay="0"/>
                                  </p:stCondLst>
                                  <p:childTnLst>
                                    <p:set>
                                      <p:cBhvr>
                                        <p:cTn id="77" dur="1" fill="hold">
                                          <p:stCondLst>
                                            <p:cond delay="0"/>
                                          </p:stCondLst>
                                        </p:cTn>
                                        <p:tgtEl>
                                          <p:spTgt spid="3">
                                            <p:txEl>
                                              <p:pRg st="6" end="6"/>
                                            </p:txEl>
                                          </p:spTgt>
                                        </p:tgtEl>
                                        <p:attrNameLst>
                                          <p:attrName>style.visibility</p:attrName>
                                        </p:attrNameLst>
                                      </p:cBhvr>
                                      <p:to>
                                        <p:strVal val="visible"/>
                                      </p:to>
                                    </p:set>
                                    <p:animEffect transition="in" filter="wheel(1)">
                                      <p:cBhvr>
                                        <p:cTn id="7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400" y="0"/>
            <a:ext cx="12166600" cy="1066800"/>
          </a:xfrm>
          <a:prstGeom prst="rect">
            <a:avLst/>
          </a:prstGeom>
        </p:spPr>
      </p:pic>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3" name="TextBox 2"/>
          <p:cNvSpPr txBox="1"/>
          <p:nvPr/>
        </p:nvSpPr>
        <p:spPr>
          <a:xfrm>
            <a:off x="698270" y="1066800"/>
            <a:ext cx="10457410" cy="5067993"/>
          </a:xfrm>
          <a:prstGeom prst="rect">
            <a:avLst/>
          </a:prstGeom>
          <a:noFill/>
        </p:spPr>
        <p:txBody>
          <a:bodyPr wrap="square" rtlCol="0">
            <a:noAutofit/>
          </a:bodyPr>
          <a:lstStyle/>
          <a:p>
            <a:r>
              <a:rPr lang="en-GB" sz="3200" b="1" dirty="0" smtClean="0"/>
              <a:t>Find someone who:						Name</a:t>
            </a:r>
          </a:p>
          <a:p>
            <a:r>
              <a:rPr lang="en-GB" sz="3200" dirty="0">
                <a:solidFill>
                  <a:srgbClr val="FF0066"/>
                </a:solidFill>
              </a:rPr>
              <a:t>… can’t stand eating a certain food item. </a:t>
            </a:r>
            <a:r>
              <a:rPr lang="en-GB" sz="3200" dirty="0"/>
              <a:t>	</a:t>
            </a:r>
            <a:r>
              <a:rPr lang="en-GB" sz="3200" dirty="0" smtClean="0"/>
              <a:t>	________</a:t>
            </a:r>
          </a:p>
          <a:p>
            <a:r>
              <a:rPr lang="en-GB" sz="3200" dirty="0">
                <a:solidFill>
                  <a:srgbClr val="00B0F0"/>
                </a:solidFill>
              </a:rPr>
              <a:t>… doesn’t mind getting up early.	</a:t>
            </a:r>
            <a:r>
              <a:rPr lang="en-GB" sz="3200" dirty="0" smtClean="0"/>
              <a:t>			________</a:t>
            </a:r>
          </a:p>
          <a:p>
            <a:r>
              <a:rPr lang="en-GB" sz="3200" dirty="0" smtClean="0">
                <a:solidFill>
                  <a:schemeClr val="accent2">
                    <a:lumMod val="75000"/>
                  </a:schemeClr>
                </a:solidFill>
              </a:rPr>
              <a:t>… hopes to go to university.	</a:t>
            </a:r>
            <a:r>
              <a:rPr lang="en-GB" sz="3200" dirty="0" smtClean="0"/>
              <a:t>				________</a:t>
            </a:r>
          </a:p>
          <a:p>
            <a:r>
              <a:rPr lang="en-GB" sz="3200" dirty="0" smtClean="0">
                <a:solidFill>
                  <a:srgbClr val="7030A0"/>
                </a:solidFill>
              </a:rPr>
              <a:t>… wants to watch a film this weekend.	</a:t>
            </a:r>
            <a:r>
              <a:rPr lang="en-GB" sz="3200" dirty="0" smtClean="0"/>
              <a:t>		________</a:t>
            </a:r>
          </a:p>
          <a:p>
            <a:r>
              <a:rPr lang="en-GB" sz="3200" dirty="0" smtClean="0">
                <a:solidFill>
                  <a:srgbClr val="00B050"/>
                </a:solidFill>
              </a:rPr>
              <a:t>… feels like playing football after school.</a:t>
            </a:r>
            <a:r>
              <a:rPr lang="en-GB" sz="3200" dirty="0" smtClean="0"/>
              <a:t>		________</a:t>
            </a:r>
          </a:p>
          <a:p>
            <a:r>
              <a:rPr lang="en-GB" sz="3200" dirty="0" smtClean="0">
                <a:solidFill>
                  <a:srgbClr val="FFCC00"/>
                </a:solidFill>
              </a:rPr>
              <a:t>… avoids tidying their bedroom.	</a:t>
            </a:r>
            <a:r>
              <a:rPr lang="en-GB" sz="3200" dirty="0" smtClean="0"/>
              <a:t>			________</a:t>
            </a:r>
          </a:p>
          <a:p>
            <a:r>
              <a:rPr lang="en-GB" sz="3200" dirty="0" smtClean="0">
                <a:solidFill>
                  <a:schemeClr val="accent5">
                    <a:lumMod val="75000"/>
                  </a:schemeClr>
                </a:solidFill>
              </a:rPr>
              <a:t>… can afford to go to the cinema with you.	</a:t>
            </a:r>
            <a:r>
              <a:rPr lang="en-GB" sz="3200" dirty="0" smtClean="0"/>
              <a:t>	________</a:t>
            </a:r>
          </a:p>
          <a:p>
            <a:r>
              <a:rPr lang="en-GB" sz="3200" dirty="0" smtClean="0">
                <a:solidFill>
                  <a:srgbClr val="C00000"/>
                </a:solidFill>
              </a:rPr>
              <a:t>… has decided what they want to do when they 	</a:t>
            </a:r>
            <a:r>
              <a:rPr lang="en-GB" sz="3200" dirty="0" smtClean="0"/>
              <a:t>________</a:t>
            </a:r>
          </a:p>
          <a:p>
            <a:r>
              <a:rPr lang="en-GB" sz="3200" dirty="0" smtClean="0">
                <a:solidFill>
                  <a:srgbClr val="C00000"/>
                </a:solidFill>
              </a:rPr>
              <a:t>are older.</a:t>
            </a:r>
            <a:endParaRPr lang="en-GB" sz="3200" dirty="0">
              <a:solidFill>
                <a:srgbClr val="C00000"/>
              </a:solidFill>
            </a:endParaRPr>
          </a:p>
        </p:txBody>
      </p:sp>
    </p:spTree>
    <p:extLst>
      <p:ext uri="{BB962C8B-B14F-4D97-AF65-F5344CB8AC3E}">
        <p14:creationId xmlns:p14="http://schemas.microsoft.com/office/powerpoint/2010/main" val="132943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1382</TotalTime>
  <Words>831</Words>
  <Application>Microsoft Office PowerPoint</Application>
  <PresentationFormat>Panorámica</PresentationFormat>
  <Paragraphs>151</Paragraphs>
  <Slides>11</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Тема Office</vt:lpstr>
      <vt:lpstr>Verbs followed by gerund or infinitive</vt:lpstr>
      <vt:lpstr>Verbs followed by the gerund</vt:lpstr>
      <vt:lpstr>Verbs followed by the infinitive</vt:lpstr>
      <vt:lpstr>Presentación de PowerPoint</vt:lpstr>
      <vt:lpstr>GET IT RIGHT!</vt:lpstr>
      <vt:lpstr>Language in action</vt:lpstr>
      <vt:lpstr>Can you remember the rules?</vt:lpstr>
      <vt:lpstr>Can you remember the rules?</vt:lpstr>
      <vt:lpstr>Presentación de PowerPoint</vt:lpstr>
      <vt:lpstr>Plan a dialogue</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 simple (form, auxiliaries in negative and question forms)</dc:title>
  <dc:creator>Ирина Риммер</dc:creator>
  <cp:lastModifiedBy>HP</cp:lastModifiedBy>
  <cp:revision>112</cp:revision>
  <dcterms:created xsi:type="dcterms:W3CDTF">2015-01-04T07:06:13Z</dcterms:created>
  <dcterms:modified xsi:type="dcterms:W3CDTF">2020-03-22T14:58:09Z</dcterms:modified>
</cp:coreProperties>
</file>